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21"/>
  </p:notesMasterIdLst>
  <p:sldIdLst>
    <p:sldId id="363" r:id="rId2"/>
    <p:sldId id="259" r:id="rId3"/>
    <p:sldId id="344" r:id="rId4"/>
    <p:sldId id="349" r:id="rId5"/>
    <p:sldId id="368" r:id="rId6"/>
    <p:sldId id="346" r:id="rId7"/>
    <p:sldId id="355" r:id="rId8"/>
    <p:sldId id="369" r:id="rId9"/>
    <p:sldId id="269" r:id="rId10"/>
    <p:sldId id="370" r:id="rId11"/>
    <p:sldId id="371" r:id="rId12"/>
    <p:sldId id="314" r:id="rId13"/>
    <p:sldId id="367" r:id="rId14"/>
    <p:sldId id="358" r:id="rId15"/>
    <p:sldId id="360" r:id="rId16"/>
    <p:sldId id="365" r:id="rId17"/>
    <p:sldId id="364" r:id="rId18"/>
    <p:sldId id="354" r:id="rId19"/>
    <p:sldId id="366" r:id="rId20"/>
  </p:sldIdLst>
  <p:sldSz cx="12190413" cy="6859588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C95"/>
    <a:srgbClr val="335020"/>
    <a:srgbClr val="4F6228"/>
    <a:srgbClr val="FFFFFF"/>
    <a:srgbClr val="557FDD"/>
    <a:srgbClr val="C3D69B"/>
    <a:srgbClr val="D7E4BD"/>
    <a:srgbClr val="EE8C82"/>
    <a:srgbClr val="ED8277"/>
    <a:srgbClr val="5F87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97666" autoAdjust="0"/>
  </p:normalViewPr>
  <p:slideViewPr>
    <p:cSldViewPr>
      <p:cViewPr>
        <p:scale>
          <a:sx n="75" d="100"/>
          <a:sy n="75" d="100"/>
        </p:scale>
        <p:origin x="168" y="-768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191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всего: 6 млрд. 302,3 млн. рублей </c:v>
                </c:pt>
              </c:strCache>
            </c:strRef>
          </c:tx>
          <c:dLbls>
            <c:dLbl>
              <c:idx val="1"/>
              <c:layout>
                <c:manualLayout>
                  <c:x val="7.2926159269583405E-3"/>
                  <c:y val="2.138766181155516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smtClean="0"/>
                      <a:t>65%</a:t>
                    </a:r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1985024257.1800001</c:v>
                </c:pt>
                <c:pt idx="1">
                  <c:v>227855476.65000001</c:v>
                </c:pt>
                <c:pt idx="2">
                  <c:v>4089441459.8899999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6076792762546943"/>
          <c:y val="0.18084425362416442"/>
          <c:w val="0.33287142093363847"/>
          <c:h val="0.5454149912299685"/>
        </c:manualLayout>
      </c:layout>
      <c:overlay val="0"/>
      <c:txPr>
        <a:bodyPr/>
        <a:lstStyle/>
        <a:p>
          <a:pPr>
            <a:defRPr sz="2000" b="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136682325693149"/>
          <c:y val="0.24365176714993875"/>
          <c:w val="0.74779159672178785"/>
          <c:h val="0.736181312937026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2661359381343348"/>
                  <c:y val="-0.17666030736059696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</a:t>
                    </a:r>
                    <a:r>
                      <a:rPr lang="ru-RU" sz="2400" b="1" baseline="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на доходы физических лиц</a:t>
                    </a:r>
                    <a:endParaRPr lang="ru-RU" sz="2400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1 375 </a:t>
                    </a:r>
                    <a:r>
                      <a:rPr lang="ru-RU" sz="2400" b="1" dirty="0" err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млн.руб</a:t>
                    </a:r>
                    <a:r>
                      <a:rPr lang="ru-RU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 (62%)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5187825875956785E-3"/>
                  <c:y val="5.3423767558648486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Акцизы</a:t>
                    </a:r>
                    <a:endParaRPr lang="ru-RU" sz="1400" b="1" dirty="0"/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>
                        <a:solidFill>
                          <a:srgbClr val="0070C0"/>
                        </a:solidFill>
                      </a:rPr>
                      <a:t>9,7 </a:t>
                    </a:r>
                    <a:r>
                      <a:rPr lang="ru-RU" sz="1400" b="1" dirty="0" err="1">
                        <a:solidFill>
                          <a:srgbClr val="0070C0"/>
                        </a:solidFill>
                      </a:rPr>
                      <a:t>млн.руб</a:t>
                    </a:r>
                    <a:r>
                      <a:rPr lang="ru-RU" sz="1400" b="1" dirty="0">
                        <a:solidFill>
                          <a:srgbClr val="0070C0"/>
                        </a:solidFill>
                      </a:rPr>
                      <a:t>.</a:t>
                    </a:r>
                    <a:r>
                      <a:rPr lang="ru-RU" sz="1400" b="1" dirty="0"/>
                      <a:t> (0%)</a:t>
                    </a:r>
                    <a:endParaRPr lang="ru-RU" sz="14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2222994413724947E-2"/>
                  <c:y val="-5.8024950162516485E-2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Налоги</a:t>
                    </a:r>
                    <a:r>
                      <a:rPr lang="ru-RU" sz="18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на совокупный доход </a:t>
                    </a:r>
                  </a:p>
                  <a:p>
                    <a:pPr>
                      <a:defRPr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800" b="1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234,7 </a:t>
                    </a:r>
                    <a:r>
                      <a:rPr lang="ru-RU" sz="1800" b="1" dirty="0" err="1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млн.руб</a:t>
                    </a:r>
                    <a:r>
                      <a:rPr lang="ru-RU" sz="1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 </a:t>
                    </a:r>
                    <a:r>
                      <a: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(11%)</a:t>
                    </a:r>
                    <a:endParaRPr lang="ru-RU" sz="1800" b="1" dirty="0">
                      <a:solidFill>
                        <a:schemeClr val="tx1"/>
                      </a:solidFill>
                      <a:effectLst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8.6786067051214749E-2"/>
                  <c:y val="3.8660967116615153E-2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  <a:effectLst/>
                      </a:rPr>
                      <a:t>Налоги на имущество</a:t>
                    </a:r>
                    <a:endParaRPr lang="ru-RU" sz="1800" b="1" dirty="0">
                      <a:solidFill>
                        <a:schemeClr val="tx1"/>
                      </a:solidFill>
                      <a:effectLst/>
                    </a:endParaRPr>
                  </a:p>
                  <a:p>
                    <a:pPr>
                      <a:defRPr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800" b="1" dirty="0" smtClean="0">
                        <a:solidFill>
                          <a:srgbClr val="0070C0"/>
                        </a:solidFill>
                        <a:effectLst/>
                      </a:rPr>
                      <a:t>306,6 </a:t>
                    </a:r>
                    <a:r>
                      <a:rPr lang="ru-RU" sz="1800" b="1" dirty="0" err="1">
                        <a:solidFill>
                          <a:srgbClr val="0070C0"/>
                        </a:solidFill>
                        <a:effectLst/>
                      </a:rPr>
                      <a:t>млн.руб</a:t>
                    </a:r>
                    <a:r>
                      <a:rPr lang="ru-RU" sz="1800" b="1" dirty="0">
                        <a:solidFill>
                          <a:srgbClr val="0070C0"/>
                        </a:solidFill>
                        <a:effectLst/>
                      </a:rPr>
                      <a:t>. </a:t>
                    </a:r>
                    <a:r>
                      <a:rPr lang="ru-RU" sz="1800" b="1" dirty="0">
                        <a:solidFill>
                          <a:schemeClr val="tx1"/>
                        </a:solidFill>
                        <a:effectLst/>
                      </a:rPr>
                      <a:t>(14%)</a:t>
                    </a:r>
                    <a:endParaRPr lang="ru-RU" sz="1800" dirty="0">
                      <a:solidFill>
                        <a:schemeClr val="tx1"/>
                      </a:solidFill>
                      <a:effectLst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9584274954425251"/>
                  <c:y val="-2.1175513809384237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/>
                      <a:t>Государственная пошлина</a:t>
                    </a:r>
                    <a:endParaRPr lang="ru-RU" sz="1200" b="1" dirty="0"/>
                  </a:p>
                  <a:p>
                    <a:r>
                      <a:rPr lang="ru-RU" sz="1200" b="1" dirty="0" smtClean="0">
                        <a:solidFill>
                          <a:srgbClr val="0070C0"/>
                        </a:solidFill>
                      </a:rPr>
                      <a:t>59,0 </a:t>
                    </a:r>
                    <a:r>
                      <a:rPr lang="ru-RU" sz="1200" b="1" dirty="0" err="1">
                        <a:solidFill>
                          <a:srgbClr val="0070C0"/>
                        </a:solidFill>
                      </a:rPr>
                      <a:t>млн.руб</a:t>
                    </a:r>
                    <a:r>
                      <a:rPr lang="ru-RU" sz="1200" b="1" dirty="0">
                        <a:solidFill>
                          <a:srgbClr val="0070C0"/>
                        </a:solidFill>
                      </a:rPr>
                      <a:t>. </a:t>
                    </a:r>
                    <a:r>
                      <a:rPr lang="ru-RU" sz="1200" b="1" dirty="0"/>
                      <a:t>(3%)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25291587741941146"/>
                  <c:y val="-0.12876819266027029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Доходы от использования муниципальной собственности</a:t>
                    </a:r>
                    <a:endParaRPr lang="ru-RU" sz="1400" b="1" dirty="0"/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>
                        <a:solidFill>
                          <a:srgbClr val="0070C0"/>
                        </a:solidFill>
                      </a:rPr>
                      <a:t>140,3 </a:t>
                    </a:r>
                    <a:r>
                      <a:rPr lang="ru-RU" sz="1400" b="1" dirty="0" err="1">
                        <a:solidFill>
                          <a:srgbClr val="0070C0"/>
                        </a:solidFill>
                      </a:rPr>
                      <a:t>млн.руб</a:t>
                    </a:r>
                    <a:r>
                      <a:rPr lang="ru-RU" sz="1400" b="1" dirty="0">
                        <a:solidFill>
                          <a:srgbClr val="0070C0"/>
                        </a:solidFill>
                      </a:rPr>
                      <a:t>. </a:t>
                    </a:r>
                    <a:r>
                      <a:rPr lang="ru-RU" sz="1400" b="1" dirty="0"/>
                      <a:t>(6%)</a:t>
                    </a:r>
                    <a:endParaRPr lang="ru-RU" sz="14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1444124165440499"/>
                  <c:y val="-0.16049532550228843"/>
                </c:manualLayout>
              </c:layout>
              <c:tx>
                <c:rich>
                  <a:bodyPr/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100" b="1" dirty="0" smtClean="0"/>
                      <a:t>Платежи при пользовании природными ресурсами</a:t>
                    </a:r>
                    <a:endParaRPr lang="ru-RU" sz="1100" b="1" dirty="0"/>
                  </a:p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100" b="1" dirty="0" smtClean="0">
                        <a:solidFill>
                          <a:srgbClr val="0070C0"/>
                        </a:solidFill>
                      </a:rPr>
                      <a:t>21,8 </a:t>
                    </a:r>
                    <a:r>
                      <a:rPr lang="ru-RU" sz="1100" b="1" dirty="0" err="1">
                        <a:solidFill>
                          <a:srgbClr val="0070C0"/>
                        </a:solidFill>
                      </a:rPr>
                      <a:t>млн.руб</a:t>
                    </a:r>
                    <a:r>
                      <a:rPr lang="ru-RU" sz="1100" b="1" dirty="0">
                        <a:solidFill>
                          <a:srgbClr val="0070C0"/>
                        </a:solidFill>
                      </a:rPr>
                      <a:t>. </a:t>
                    </a:r>
                    <a:r>
                      <a:rPr lang="ru-RU" sz="1100" b="1" dirty="0"/>
                      <a:t>(1%)</a:t>
                    </a:r>
                    <a:endParaRPr lang="ru-RU" sz="11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579439679361151E-2"/>
                  <c:y val="-0.14606112385264255"/>
                </c:manualLayout>
              </c:layout>
              <c:tx>
                <c:rich>
                  <a:bodyPr/>
                  <a:lstStyle/>
                  <a:p>
                    <a:pPr>
                      <a:defRPr sz="105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="1" dirty="0" smtClean="0"/>
                      <a:t>Доходы от оказания платных услуг (работ) и компенсации затрат государства</a:t>
                    </a:r>
                    <a:endParaRPr lang="ru-RU" sz="1050" b="1" dirty="0"/>
                  </a:p>
                  <a:p>
                    <a:pPr>
                      <a:defRPr sz="105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="1" dirty="0" smtClean="0">
                        <a:solidFill>
                          <a:srgbClr val="0070C0"/>
                        </a:solidFill>
                      </a:rPr>
                      <a:t>7,2 </a:t>
                    </a:r>
                    <a:r>
                      <a:rPr lang="ru-RU" sz="1050" b="1" dirty="0" err="1">
                        <a:solidFill>
                          <a:srgbClr val="0070C0"/>
                        </a:solidFill>
                      </a:rPr>
                      <a:t>млн.руб</a:t>
                    </a:r>
                    <a:r>
                      <a:rPr lang="ru-RU" sz="1050" b="1" dirty="0">
                        <a:solidFill>
                          <a:srgbClr val="0070C0"/>
                        </a:solidFill>
                      </a:rPr>
                      <a:t>. </a:t>
                    </a:r>
                    <a:r>
                      <a:rPr lang="ru-RU" sz="1050" b="1" dirty="0"/>
                      <a:t>(0%)</a:t>
                    </a:r>
                    <a:endParaRPr lang="ru-RU" sz="105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25360026768576266"/>
                  <c:y val="-0.1574672596475726"/>
                </c:manualLayout>
              </c:layout>
              <c:tx>
                <c:rich>
                  <a:bodyPr/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100" b="1" dirty="0" smtClean="0"/>
                      <a:t>Доходы</a:t>
                    </a:r>
                    <a:r>
                      <a:rPr lang="ru-RU" sz="1100" b="1" baseline="0" dirty="0" smtClean="0"/>
                      <a:t> от продажи материальных и нематериальных активов</a:t>
                    </a:r>
                    <a:endParaRPr lang="ru-RU" sz="1100" b="1" dirty="0"/>
                  </a:p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100" b="1" dirty="0" smtClean="0">
                        <a:solidFill>
                          <a:srgbClr val="0070C0"/>
                        </a:solidFill>
                      </a:rPr>
                      <a:t>37,9 </a:t>
                    </a:r>
                    <a:r>
                      <a:rPr lang="ru-RU" sz="1100" b="1" dirty="0" err="1">
                        <a:solidFill>
                          <a:srgbClr val="0070C0"/>
                        </a:solidFill>
                      </a:rPr>
                      <a:t>млн.руб</a:t>
                    </a:r>
                    <a:r>
                      <a:rPr lang="ru-RU" sz="1100" b="1" dirty="0">
                        <a:solidFill>
                          <a:srgbClr val="0070C0"/>
                        </a:solidFill>
                      </a:rPr>
                      <a:t>. </a:t>
                    </a:r>
                    <a:r>
                      <a:rPr lang="ru-RU" sz="1100" b="1" dirty="0"/>
                      <a:t>(2%)</a:t>
                    </a:r>
                    <a:endParaRPr lang="ru-RU" sz="11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37222939042344177"/>
                  <c:y val="-0.11698404832752808"/>
                </c:manualLayout>
              </c:layout>
              <c:tx>
                <c:rich>
                  <a:bodyPr/>
                  <a:lstStyle/>
                  <a:p>
                    <a:pPr>
                      <a:defRPr sz="105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Штрафы,</a:t>
                    </a:r>
                    <a:r>
                      <a:rPr lang="ru-RU" sz="105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санкции , возмещение ущерба</a:t>
                    </a:r>
                    <a:endParaRPr lang="ru-RU" sz="1050" b="1" dirty="0" smtClean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sz="105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="1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20,7 </a:t>
                    </a:r>
                    <a:r>
                      <a:rPr lang="ru-RU" sz="1050" b="1" dirty="0" err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млн.руб</a:t>
                    </a:r>
                    <a:r>
                      <a:rPr lang="ru-RU" sz="105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</a:t>
                    </a:r>
                    <a:r>
                      <a:rPr lang="ru-RU" sz="1050" b="1" baseline="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5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1%)</a:t>
                    </a:r>
                    <a:endParaRPr lang="ru-RU" sz="105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0.30924801317231826"/>
                  <c:y val="1.6848403385638904E-2"/>
                </c:manualLayout>
              </c:layout>
              <c:tx>
                <c:rich>
                  <a:bodyPr/>
                  <a:lstStyle/>
                  <a:p>
                    <a:pPr>
                      <a:defRPr sz="105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Прочие неналоговые доходы</a:t>
                    </a:r>
                    <a:endParaRPr lang="ru-RU" sz="105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sz="105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="1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0,1 </a:t>
                    </a:r>
                    <a:r>
                      <a:rPr lang="ru-RU" sz="1050" b="1" dirty="0" err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млн.руб</a:t>
                    </a:r>
                    <a:r>
                      <a:rPr lang="ru-RU" sz="105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 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(0%)</a:t>
                    </a:r>
                    <a:endParaRPr lang="ru-RU" sz="105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Лист2!$A$3:$A$13</c:f>
              <c:strCache>
                <c:ptCount val="11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 (УСН, ПСН, ЕСХН)</c:v>
                </c:pt>
                <c:pt idx="3">
                  <c:v>Налоги на имущество физ.лиц и 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муниципальной собственности</c:v>
                </c:pt>
                <c:pt idx="6">
                  <c:v>Платежи при пользовании природными ресурсами</c:v>
                </c:pt>
                <c:pt idx="7">
                  <c:v>Доходы от оказания платных услуг (работ) и компенсации затрат государства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 санкции, возмещение ущерба</c:v>
                </c:pt>
                <c:pt idx="10">
                  <c:v>Прочие неналоговые доходы</c:v>
                </c:pt>
              </c:strCache>
            </c:strRef>
          </c:cat>
          <c:val>
            <c:numRef>
              <c:f>Лист2!$B$3:$B$13</c:f>
              <c:numCache>
                <c:formatCode>0.00</c:formatCode>
                <c:ptCount val="11"/>
                <c:pt idx="0">
                  <c:v>1374.96282913</c:v>
                </c:pt>
                <c:pt idx="1">
                  <c:v>9.6998126300000003</c:v>
                </c:pt>
                <c:pt idx="2">
                  <c:v>234.72902336000001</c:v>
                </c:pt>
                <c:pt idx="3">
                  <c:v>306.62951356000002</c:v>
                </c:pt>
                <c:pt idx="4">
                  <c:v>59.003078500000001</c:v>
                </c:pt>
                <c:pt idx="5">
                  <c:v>140.26221811000002</c:v>
                </c:pt>
                <c:pt idx="6">
                  <c:v>21.808116579999997</c:v>
                </c:pt>
                <c:pt idx="7">
                  <c:v>7.1556570400000004</c:v>
                </c:pt>
                <c:pt idx="8">
                  <c:v>37.870826260000001</c:v>
                </c:pt>
                <c:pt idx="9">
                  <c:v>20.677462350000003</c:v>
                </c:pt>
                <c:pt idx="10">
                  <c:v>8.1198289999999992E-2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Лист2!$A$3:$A$13</c:f>
              <c:strCache>
                <c:ptCount val="11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 (УСН, ПСН, ЕСХН)</c:v>
                </c:pt>
                <c:pt idx="3">
                  <c:v>Налоги на имущество физ.лиц и 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муниципальной собственности</c:v>
                </c:pt>
                <c:pt idx="6">
                  <c:v>Платежи при пользовании природными ресурсами</c:v>
                </c:pt>
                <c:pt idx="7">
                  <c:v>Доходы от оказания платных услуг (работ) и компенсации затрат государства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 санкции, возмещение ущерба</c:v>
                </c:pt>
                <c:pt idx="10">
                  <c:v>Прочие неналоговые доходы</c:v>
                </c:pt>
              </c:strCache>
            </c:strRef>
          </c:cat>
          <c:val>
            <c:numRef>
              <c:f>Лист2!$C$3:$C$13</c:f>
              <c:numCache>
                <c:formatCode>0.00</c:formatCode>
                <c:ptCount val="11"/>
                <c:pt idx="0">
                  <c:v>62.134548394559467</c:v>
                </c:pt>
                <c:pt idx="1">
                  <c:v>0.43833437857970675</c:v>
                </c:pt>
                <c:pt idx="2">
                  <c:v>10.60740083482696</c:v>
                </c:pt>
                <c:pt idx="3">
                  <c:v>13.856582844169886</c:v>
                </c:pt>
                <c:pt idx="4">
                  <c:v>2.6663481796129451</c:v>
                </c:pt>
                <c:pt idx="5">
                  <c:v>6.3384474070462691</c:v>
                </c:pt>
                <c:pt idx="6">
                  <c:v>0.98550844162936146</c:v>
                </c:pt>
                <c:pt idx="7">
                  <c:v>0.32336402790472296</c:v>
                </c:pt>
                <c:pt idx="8">
                  <c:v>1.7113820367659145</c:v>
                </c:pt>
                <c:pt idx="9">
                  <c:v>0.93441419494641653</c:v>
                </c:pt>
                <c:pt idx="10">
                  <c:v>3.6693494345245731E-3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041972489410935E-2"/>
          <c:y val="3.5016760131539232E-2"/>
          <c:w val="0.83368501025327535"/>
          <c:h val="0.78170075852794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Лист3!$B$3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Лист3!$A$4:$A$7</c:f>
              <c:strCache>
                <c:ptCount val="4"/>
                <c:pt idx="0">
                  <c:v>Дотации бюджетам бюджетной системы Российской Федерации</c:v>
                </c:pt>
                <c:pt idx="1">
                  <c:v>Субсидии бюджетам бюджетной системы Российской Федерации (межбюджетные субсидии)</c:v>
                </c:pt>
                <c:pt idx="2">
                  <c:v>Субвенции бюджетам бюджетной системы Российской Федерации 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Лист3!$B$4:$B$7</c:f>
              <c:numCache>
                <c:formatCode>#,##0.00</c:formatCode>
                <c:ptCount val="4"/>
                <c:pt idx="0">
                  <c:v>676.09770000000003</c:v>
                </c:pt>
                <c:pt idx="1">
                  <c:v>720.25705661999996</c:v>
                </c:pt>
                <c:pt idx="2">
                  <c:v>2062.8333511999999</c:v>
                </c:pt>
                <c:pt idx="3">
                  <c:v>234.18067001</c:v>
                </c:pt>
              </c:numCache>
            </c:numRef>
          </c:val>
        </c:ser>
        <c:ser>
          <c:idx val="1"/>
          <c:order val="1"/>
          <c:tx>
            <c:strRef>
              <c:f>Лист3!$C$3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Лист3!$A$4:$A$7</c:f>
              <c:strCache>
                <c:ptCount val="4"/>
                <c:pt idx="0">
                  <c:v>Дотации бюджетам бюджетной системы Российской Федерации</c:v>
                </c:pt>
                <c:pt idx="1">
                  <c:v>Субсидии бюджетам бюджетной системы Российской Федерации (межбюджетные субсидии)</c:v>
                </c:pt>
                <c:pt idx="2">
                  <c:v>Субвенции бюджетам бюджетной системы Российской Федерации 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Лист3!$C$4:$C$7</c:f>
              <c:numCache>
                <c:formatCode>#,##0.00</c:formatCode>
                <c:ptCount val="4"/>
                <c:pt idx="0">
                  <c:v>738.3098</c:v>
                </c:pt>
                <c:pt idx="1">
                  <c:v>920.34776594000004</c:v>
                </c:pt>
                <c:pt idx="2">
                  <c:v>2107.9810817600001</c:v>
                </c:pt>
                <c:pt idx="3">
                  <c:v>334.64214960000004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147136"/>
        <c:axId val="77157120"/>
      </c:barChart>
      <c:catAx>
        <c:axId val="77147136"/>
        <c:scaling>
          <c:orientation val="minMax"/>
        </c:scaling>
        <c:delete val="0"/>
        <c:axPos val="b"/>
        <c:majorTickMark val="out"/>
        <c:minorTickMark val="none"/>
        <c:tickLblPos val="nextTo"/>
        <c:crossAx val="77157120"/>
        <c:crosses val="autoZero"/>
        <c:auto val="1"/>
        <c:lblAlgn val="ctr"/>
        <c:lblOffset val="100"/>
        <c:noMultiLvlLbl val="0"/>
      </c:catAx>
      <c:valAx>
        <c:axId val="7715712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77147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932072116300068"/>
          <c:y val="0.69250097420892831"/>
          <c:w val="7.2935534240852584E-2"/>
          <c:h val="0.13255895015321012"/>
        </c:manualLayout>
      </c:layout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917599428337667E-2"/>
          <c:y val="0.1574750581338589"/>
          <c:w val="0.8292299858913722"/>
          <c:h val="0.8036627617469656"/>
        </c:manualLayout>
      </c:layout>
      <c:pie3DChart>
        <c:varyColors val="1"/>
        <c:ser>
          <c:idx val="0"/>
          <c:order val="0"/>
          <c:explosion val="25"/>
          <c:dPt>
            <c:idx val="5"/>
            <c:bubble3D val="0"/>
            <c:explosion val="31"/>
          </c:dPt>
          <c:dLbls>
            <c:dLbl>
              <c:idx val="0"/>
              <c:layout>
                <c:manualLayout>
                  <c:x val="3.7792238868363276E-2"/>
                  <c:y val="-8.937339175551721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</a:t>
                    </a:r>
                    <a:r>
                      <a:rPr lang="ru-RU" dirty="0" smtClean="0"/>
                      <a:t>вопросы </a:t>
                    </a:r>
                    <a:r>
                      <a:rPr lang="ru-RU" dirty="0" smtClean="0">
                        <a:solidFill>
                          <a:srgbClr val="0070C0"/>
                        </a:solidFill>
                      </a:rPr>
                      <a:t>9,6%</a:t>
                    </a:r>
                    <a:endParaRPr lang="ru-RU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7824006454908459"/>
                  <c:y val="-6.86634181464575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безопасность и правоохранительная </a:t>
                    </a:r>
                    <a:r>
                      <a:rPr lang="ru-RU" dirty="0" smtClean="0"/>
                      <a:t>деятельность </a:t>
                    </a:r>
                    <a:r>
                      <a:rPr lang="ru-RU" dirty="0" smtClean="0">
                        <a:solidFill>
                          <a:srgbClr val="0070C0"/>
                        </a:solidFill>
                      </a:rPr>
                      <a:t>0,5%</a:t>
                    </a:r>
                    <a:endParaRPr lang="ru-RU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016836509148623"/>
                  <c:y val="-1.454823151604445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</a:t>
                    </a:r>
                    <a:r>
                      <a:rPr lang="ru-RU" dirty="0" smtClean="0"/>
                      <a:t>экономика </a:t>
                    </a:r>
                    <a:r>
                      <a:rPr lang="ru-RU" dirty="0" smtClean="0">
                        <a:solidFill>
                          <a:srgbClr val="0070C0"/>
                        </a:solidFill>
                      </a:rPr>
                      <a:t>11,9%</a:t>
                    </a:r>
                    <a:endParaRPr lang="ru-RU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926159269583405E-3"/>
                  <c:y val="-0.13145184174830471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Жилищно</a:t>
                    </a:r>
                    <a:r>
                      <a:rPr lang="ru-RU" dirty="0"/>
                      <a:t> - коммунальное </a:t>
                    </a:r>
                    <a:r>
                      <a:rPr lang="ru-RU" dirty="0" smtClean="0"/>
                      <a:t>хозяйство </a:t>
                    </a:r>
                    <a:r>
                      <a:rPr lang="ru-RU" dirty="0" smtClean="0">
                        <a:solidFill>
                          <a:srgbClr val="0070C0"/>
                        </a:solidFill>
                      </a:rPr>
                      <a:t>9,9%</a:t>
                    </a:r>
                    <a:endParaRPr lang="ru-RU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5927812289870737E-2"/>
                  <c:y val="1.192456155756492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Охрана окружающей </a:t>
                    </a:r>
                    <a:r>
                      <a:rPr lang="ru-RU" dirty="0" smtClean="0"/>
                      <a:t>среды </a:t>
                    </a:r>
                    <a:r>
                      <a:rPr lang="ru-RU" dirty="0" smtClean="0">
                        <a:solidFill>
                          <a:srgbClr val="0070C0"/>
                        </a:solidFill>
                      </a:rPr>
                      <a:t>0,3%</a:t>
                    </a:r>
                    <a:endParaRPr lang="ru-RU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20690086545878311"/>
                  <c:y val="-0.29105033909299788"/>
                </c:manualLayout>
              </c:layout>
              <c:tx>
                <c:rich>
                  <a:bodyPr anchor="ctr" anchorCtr="0"/>
                  <a:lstStyle/>
                  <a:p>
                    <a:pPr>
                      <a:defRPr sz="28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8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Образование 55,9 %</a:t>
                    </a:r>
                    <a:endParaRPr lang="ru-RU" sz="2800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pPr>
                <a:ln w="3175"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4621498057530946"/>
                  <c:y val="0.17636797071949978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800" dirty="0"/>
                      <a:t>Культура и </a:t>
                    </a:r>
                    <a:r>
                      <a:rPr lang="ru-RU" sz="1800" dirty="0" smtClean="0"/>
                      <a:t>кинематография </a:t>
                    </a:r>
                    <a:r>
                      <a:rPr lang="ru-RU" sz="1800" dirty="0" smtClean="0">
                        <a:solidFill>
                          <a:srgbClr val="0070C0"/>
                        </a:solidFill>
                      </a:rPr>
                      <a:t>3,0%</a:t>
                    </a:r>
                    <a:endParaRPr lang="ru-RU" sz="1800" dirty="0">
                      <a:solidFill>
                        <a:srgbClr val="0070C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8312693753689888"/>
                  <c:y val="5.4188275706015074E-2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800" dirty="0"/>
                      <a:t>Социальная </a:t>
                    </a:r>
                    <a:r>
                      <a:rPr lang="ru-RU" sz="1800" dirty="0" smtClean="0"/>
                      <a:t>политика </a:t>
                    </a:r>
                    <a:r>
                      <a:rPr lang="ru-RU" sz="1800" dirty="0" smtClean="0">
                        <a:solidFill>
                          <a:srgbClr val="0070C0"/>
                        </a:solidFill>
                      </a:rPr>
                      <a:t>2,1%</a:t>
                    </a:r>
                    <a:endParaRPr lang="ru-RU" sz="1800" dirty="0">
                      <a:solidFill>
                        <a:srgbClr val="0070C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24255183150890786"/>
                  <c:y val="-5.5473030919833903E-2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800" dirty="0" smtClean="0"/>
                      <a:t>Физическая </a:t>
                    </a:r>
                    <a:r>
                      <a:rPr lang="ru-RU" sz="1800" dirty="0"/>
                      <a:t>культура и </a:t>
                    </a:r>
                    <a:r>
                      <a:rPr lang="ru-RU" sz="1800" dirty="0" smtClean="0"/>
                      <a:t>спорт </a:t>
                    </a:r>
                    <a:r>
                      <a:rPr lang="ru-RU" sz="1800" dirty="0" smtClean="0">
                        <a:solidFill>
                          <a:srgbClr val="0070C0"/>
                        </a:solidFill>
                      </a:rPr>
                      <a:t>5,8%</a:t>
                    </a:r>
                    <a:endParaRPr lang="ru-RU" sz="1800" dirty="0">
                      <a:solidFill>
                        <a:srgbClr val="0070C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14252248877868207"/>
                  <c:y val="-9.3974848594314792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Средства массовой </a:t>
                    </a:r>
                    <a:r>
                      <a:rPr lang="ru-RU" sz="1400" dirty="0" smtClean="0"/>
                      <a:t>информации </a:t>
                    </a:r>
                    <a:r>
                      <a:rPr lang="ru-RU" sz="1400" dirty="0" smtClean="0">
                        <a:solidFill>
                          <a:srgbClr val="0070C0"/>
                        </a:solidFill>
                      </a:rPr>
                      <a:t>0,2%</a:t>
                    </a:r>
                    <a:endParaRPr lang="ru-RU" sz="1400" dirty="0">
                      <a:solidFill>
                        <a:srgbClr val="0070C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1578032672067796E-2"/>
                  <c:y val="-5.7875330368756299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Обслуживание </a:t>
                    </a:r>
                    <a:r>
                      <a:rPr lang="ru-RU" sz="1400" dirty="0" smtClean="0"/>
                      <a:t>муниципального долга  </a:t>
                    </a:r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 smtClean="0">
                        <a:solidFill>
                          <a:srgbClr val="0070C0"/>
                        </a:solidFill>
                      </a:rPr>
                      <a:t>0,9%</a:t>
                    </a:r>
                    <a:endParaRPr lang="ru-RU" sz="1400" dirty="0">
                      <a:solidFill>
                        <a:srgbClr val="0070C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Лист4!$A$3:$A$13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деятельнсоть</c:v>
                </c:pt>
                <c:pt idx="2">
                  <c:v>Национальная экономика</c:v>
                </c:pt>
                <c:pt idx="3">
                  <c:v>Жилищно - 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Лист4!$B$3:$B$13</c:f>
              <c:numCache>
                <c:formatCode>0.0</c:formatCode>
                <c:ptCount val="11"/>
                <c:pt idx="0">
                  <c:v>9.6085002938042141</c:v>
                </c:pt>
                <c:pt idx="1">
                  <c:v>0.47636439828389993</c:v>
                </c:pt>
                <c:pt idx="2">
                  <c:v>11.921308866483784</c:v>
                </c:pt>
                <c:pt idx="3">
                  <c:v>9.8562234685998487</c:v>
                </c:pt>
                <c:pt idx="4">
                  <c:v>0.33881421863684474</c:v>
                </c:pt>
                <c:pt idx="5">
                  <c:v>55.856405965375963</c:v>
                </c:pt>
                <c:pt idx="6">
                  <c:v>2.9603787052962725</c:v>
                </c:pt>
                <c:pt idx="7">
                  <c:v>2.0913838270059482</c:v>
                </c:pt>
                <c:pt idx="8">
                  <c:v>5.8187567149176136</c:v>
                </c:pt>
                <c:pt idx="9">
                  <c:v>0.15426342352853384</c:v>
                </c:pt>
                <c:pt idx="10">
                  <c:v>0.91760011806706898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29" cy="493316"/>
          </a:xfrm>
          <a:prstGeom prst="rect">
            <a:avLst/>
          </a:prstGeom>
        </p:spPr>
        <p:txBody>
          <a:bodyPr vert="horz" lIns="90715" tIns="45358" rIns="90715" bIns="4535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7" y="0"/>
            <a:ext cx="2918829" cy="493316"/>
          </a:xfrm>
          <a:prstGeom prst="rect">
            <a:avLst/>
          </a:prstGeom>
        </p:spPr>
        <p:txBody>
          <a:bodyPr vert="horz" lIns="90715" tIns="45358" rIns="90715" bIns="45358" rtlCol="0"/>
          <a:lstStyle>
            <a:lvl1pPr algn="r">
              <a:defRPr sz="1200"/>
            </a:lvl1pPr>
          </a:lstStyle>
          <a:p>
            <a:fld id="{6E2904CE-BCFB-4EEB-A143-8E7A41E0A3C6}" type="datetimeFigureOut">
              <a:rPr lang="ru-RU" smtClean="0"/>
              <a:pPr/>
              <a:t>22.04.2021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15" tIns="45358" rIns="90715" bIns="4535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3"/>
            <a:ext cx="5388610" cy="4439841"/>
          </a:xfrm>
          <a:prstGeom prst="rect">
            <a:avLst/>
          </a:prstGeom>
        </p:spPr>
        <p:txBody>
          <a:bodyPr vert="horz" lIns="90715" tIns="45358" rIns="90715" bIns="4535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29" cy="493316"/>
          </a:xfrm>
          <a:prstGeom prst="rect">
            <a:avLst/>
          </a:prstGeom>
        </p:spPr>
        <p:txBody>
          <a:bodyPr vert="horz" lIns="90715" tIns="45358" rIns="90715" bIns="4535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7" y="9371286"/>
            <a:ext cx="2918829" cy="493316"/>
          </a:xfrm>
          <a:prstGeom prst="rect">
            <a:avLst/>
          </a:prstGeom>
        </p:spPr>
        <p:txBody>
          <a:bodyPr vert="horz" lIns="90715" tIns="45358" rIns="90715" bIns="45358" rtlCol="0" anchor="b"/>
          <a:lstStyle>
            <a:lvl1pPr algn="r">
              <a:defRPr sz="1200"/>
            </a:lvl1pPr>
          </a:lstStyle>
          <a:p>
            <a:fld id="{9972D31F-08E5-4D0F-90A3-A436ABBFFFE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150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A75B9-7E8E-4BBE-AA33-F34577D512D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260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A75B9-7E8E-4BBE-AA33-F34577D512D0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260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920"/>
            <a:ext cx="10361851" cy="14703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31E9-6B2D-4F4A-ADF5-0AA349239A66}" type="datetime1">
              <a:rPr lang="ru-RU" smtClean="0"/>
              <a:t>22.04.2021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60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D863-F795-4966-9FB6-E274C3799C0C}" type="datetime1">
              <a:rPr lang="ru-RU" smtClean="0"/>
              <a:t>22.04.2021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94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4068" y="274703"/>
            <a:ext cx="3655008" cy="58544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694" y="274703"/>
            <a:ext cx="10768198" cy="58544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7408-952D-4A52-AE7B-174BF4009BB6}" type="datetime1">
              <a:rPr lang="ru-RU" smtClean="0"/>
              <a:t>22.04.2021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38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3276-F0FF-428C-B703-3F7C86EAF5C7}" type="datetime1">
              <a:rPr lang="ru-RU" smtClean="0"/>
              <a:t>22.04.2021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48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7921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7388"/>
            <a:ext cx="10361851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1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43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6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68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07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529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95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37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7AE-40B5-4AA5-B293-44CAD8935ECC}" type="datetime1">
              <a:rPr lang="ru-RU" smtClean="0"/>
              <a:t>22.04.2021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07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696" y="1600571"/>
            <a:ext cx="7210545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6413" y="1600571"/>
            <a:ext cx="7212661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39E7-AC90-4EF1-8DD5-11897BF89620}" type="datetime1">
              <a:rPr lang="ru-RU" smtClean="0"/>
              <a:t>22.04.2021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135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16" indent="0">
              <a:buNone/>
              <a:defRPr sz="2400" b="1"/>
            </a:lvl2pPr>
            <a:lvl3pPr marL="1088433" indent="0">
              <a:buNone/>
              <a:defRPr sz="2100" b="1"/>
            </a:lvl3pPr>
            <a:lvl4pPr marL="1632649" indent="0">
              <a:buNone/>
              <a:defRPr sz="1900" b="1"/>
            </a:lvl4pPr>
            <a:lvl5pPr marL="2176864" indent="0">
              <a:buNone/>
              <a:defRPr sz="1900" b="1"/>
            </a:lvl5pPr>
            <a:lvl6pPr marL="2721079" indent="0">
              <a:buNone/>
              <a:defRPr sz="1900" b="1"/>
            </a:lvl6pPr>
            <a:lvl7pPr marL="3265296" indent="0">
              <a:buNone/>
              <a:defRPr sz="1900" b="1"/>
            </a:lvl7pPr>
            <a:lvl8pPr marL="3809512" indent="0">
              <a:buNone/>
              <a:defRPr sz="1900" b="1"/>
            </a:lvl8pPr>
            <a:lvl9pPr marL="4353728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80"/>
            <a:ext cx="5386216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16" indent="0">
              <a:buNone/>
              <a:defRPr sz="2400" b="1"/>
            </a:lvl2pPr>
            <a:lvl3pPr marL="1088433" indent="0">
              <a:buNone/>
              <a:defRPr sz="2100" b="1"/>
            </a:lvl3pPr>
            <a:lvl4pPr marL="1632649" indent="0">
              <a:buNone/>
              <a:defRPr sz="1900" b="1"/>
            </a:lvl4pPr>
            <a:lvl5pPr marL="2176864" indent="0">
              <a:buNone/>
              <a:defRPr sz="1900" b="1"/>
            </a:lvl5pPr>
            <a:lvl6pPr marL="2721079" indent="0">
              <a:buNone/>
              <a:defRPr sz="1900" b="1"/>
            </a:lvl6pPr>
            <a:lvl7pPr marL="3265296" indent="0">
              <a:buNone/>
              <a:defRPr sz="1900" b="1"/>
            </a:lvl7pPr>
            <a:lvl8pPr marL="3809512" indent="0">
              <a:buNone/>
              <a:defRPr sz="1900" b="1"/>
            </a:lvl8pPr>
            <a:lvl9pPr marL="4353728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1" y="2175380"/>
            <a:ext cx="5388332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8C29-B8CF-4D35-A8DB-3819C182F68D}" type="datetime1">
              <a:rPr lang="ru-RU" smtClean="0"/>
              <a:t>22.04.2021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476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CAB-5ACE-476C-AF5B-DFDA65AC9342}" type="datetime1">
              <a:rPr lang="ru-RU" smtClean="0"/>
              <a:t>22.04.2021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94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73825-CBBC-4D1E-A0EF-6CCB1D84ABC3}" type="datetime1">
              <a:rPr lang="ru-RU" smtClean="0"/>
              <a:t>22.04.2021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20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4010562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115"/>
            <a:ext cx="6814779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434"/>
            <a:ext cx="4010562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216" indent="0">
              <a:buNone/>
              <a:defRPr sz="1400"/>
            </a:lvl2pPr>
            <a:lvl3pPr marL="1088433" indent="0">
              <a:buNone/>
              <a:defRPr sz="1200"/>
            </a:lvl3pPr>
            <a:lvl4pPr marL="1632649" indent="0">
              <a:buNone/>
              <a:defRPr sz="1100"/>
            </a:lvl4pPr>
            <a:lvl5pPr marL="2176864" indent="0">
              <a:buNone/>
              <a:defRPr sz="1100"/>
            </a:lvl5pPr>
            <a:lvl6pPr marL="2721079" indent="0">
              <a:buNone/>
              <a:defRPr sz="1100"/>
            </a:lvl6pPr>
            <a:lvl7pPr marL="3265296" indent="0">
              <a:buNone/>
              <a:defRPr sz="1100"/>
            </a:lvl7pPr>
            <a:lvl8pPr marL="3809512" indent="0">
              <a:buNone/>
              <a:defRPr sz="1100"/>
            </a:lvl8pPr>
            <a:lvl9pPr marL="435372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F1AC-9C86-40E9-AF7D-87FDFAB4EAE3}" type="datetime1">
              <a:rPr lang="ru-RU" smtClean="0"/>
              <a:t>22.04.2021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344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3"/>
            <a:ext cx="7314248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8"/>
            <a:ext cx="7314248" cy="4115753"/>
          </a:xfrm>
        </p:spPr>
        <p:txBody>
          <a:bodyPr/>
          <a:lstStyle>
            <a:lvl1pPr marL="0" indent="0">
              <a:buNone/>
              <a:defRPr sz="3800"/>
            </a:lvl1pPr>
            <a:lvl2pPr marL="544216" indent="0">
              <a:buNone/>
              <a:defRPr sz="3300"/>
            </a:lvl2pPr>
            <a:lvl3pPr marL="1088433" indent="0">
              <a:buNone/>
              <a:defRPr sz="2900"/>
            </a:lvl3pPr>
            <a:lvl4pPr marL="1632649" indent="0">
              <a:buNone/>
              <a:defRPr sz="2400"/>
            </a:lvl4pPr>
            <a:lvl5pPr marL="2176864" indent="0">
              <a:buNone/>
              <a:defRPr sz="2400"/>
            </a:lvl5pPr>
            <a:lvl6pPr marL="2721079" indent="0">
              <a:buNone/>
              <a:defRPr sz="2400"/>
            </a:lvl6pPr>
            <a:lvl7pPr marL="3265296" indent="0">
              <a:buNone/>
              <a:defRPr sz="2400"/>
            </a:lvl7pPr>
            <a:lvl8pPr marL="3809512" indent="0">
              <a:buNone/>
              <a:defRPr sz="2400"/>
            </a:lvl8pPr>
            <a:lvl9pPr marL="4353728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216" indent="0">
              <a:buNone/>
              <a:defRPr sz="1400"/>
            </a:lvl2pPr>
            <a:lvl3pPr marL="1088433" indent="0">
              <a:buNone/>
              <a:defRPr sz="1200"/>
            </a:lvl3pPr>
            <a:lvl4pPr marL="1632649" indent="0">
              <a:buNone/>
              <a:defRPr sz="1100"/>
            </a:lvl4pPr>
            <a:lvl5pPr marL="2176864" indent="0">
              <a:buNone/>
              <a:defRPr sz="1100"/>
            </a:lvl5pPr>
            <a:lvl6pPr marL="2721079" indent="0">
              <a:buNone/>
              <a:defRPr sz="1100"/>
            </a:lvl6pPr>
            <a:lvl7pPr marL="3265296" indent="0">
              <a:buNone/>
              <a:defRPr sz="1100"/>
            </a:lvl7pPr>
            <a:lvl8pPr marL="3809512" indent="0">
              <a:buNone/>
              <a:defRPr sz="1100"/>
            </a:lvl8pPr>
            <a:lvl9pPr marL="435372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56B6-BA18-45CE-BFC8-11700794BC9D}" type="datetime1">
              <a:rPr lang="ru-RU" smtClean="0"/>
              <a:t>22.04.2021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57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3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30" tIns="54416" rIns="108830" bIns="5441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108830" tIns="54416" rIns="108830" bIns="5441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08830" tIns="54416" rIns="108830" bIns="5441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4B9D6-A420-4238-9ED3-971E62855D93}" type="datetime1">
              <a:rPr lang="ru-RU" smtClean="0"/>
              <a:t>22.04.2021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30" tIns="54416" rIns="108830" bIns="5441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30" tIns="54416" rIns="108830" bIns="5441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709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1088433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62" indent="-408162" algn="l" defTabSz="1088433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352" indent="-340135" algn="l" defTabSz="1088433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540" indent="-272108" algn="l" defTabSz="10884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757" indent="-272108" algn="l" defTabSz="10884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8972" indent="-272108" algn="l" defTabSz="1088433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188" indent="-272108" algn="l" defTabSz="10884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405" indent="-272108" algn="l" defTabSz="10884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621" indent="-272108" algn="l" defTabSz="10884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836" indent="-272108" algn="l" defTabSz="10884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16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433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649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864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079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296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512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3728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2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>
            <a:extLst>
              <a:ext uri="{FF2B5EF4-FFF2-40B4-BE49-F238E27FC236}">
                <a16:creationId xmlns:a16="http://schemas.microsoft.com/office/drawing/2014/main" xmlns="" id="{AD9BA92A-37A9-46FD-AB35-59181A51DF86}"/>
              </a:ext>
            </a:extLst>
          </p:cNvPr>
          <p:cNvSpPr txBox="1">
            <a:spLocks/>
          </p:cNvSpPr>
          <p:nvPr/>
        </p:nvSpPr>
        <p:spPr>
          <a:xfrm>
            <a:off x="888" y="1399"/>
            <a:ext cx="12190413" cy="6859587"/>
          </a:xfrm>
          <a:prstGeom prst="rect">
            <a:avLst/>
          </a:prstGeom>
          <a:solidFill>
            <a:srgbClr val="548235">
              <a:alpha val="30980"/>
            </a:srgb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/>
              <a:t> 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C882C0-80DC-4322-811F-E70CFC8E2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9452" y="1965218"/>
            <a:ext cx="7933867" cy="2861275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Исполнение городского бюджета за 2020 год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2912747" y="761"/>
            <a:ext cx="0" cy="627525"/>
          </a:xfrm>
          <a:custGeom>
            <a:avLst/>
            <a:gdLst/>
            <a:ahLst/>
            <a:cxnLst/>
            <a:rect l="l" t="t" r="r" b="b"/>
            <a:pathLst>
              <a:path h="627380">
                <a:moveTo>
                  <a:pt x="0" y="627380"/>
                </a:move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2"/>
          <p:cNvSpPr/>
          <p:nvPr/>
        </p:nvSpPr>
        <p:spPr>
          <a:xfrm>
            <a:off x="761" y="628796"/>
            <a:ext cx="2912366" cy="0"/>
          </a:xfrm>
          <a:custGeom>
            <a:avLst/>
            <a:gdLst/>
            <a:ahLst/>
            <a:cxnLst/>
            <a:rect l="l" t="t" r="r" b="b"/>
            <a:pathLst>
              <a:path w="2912745">
                <a:moveTo>
                  <a:pt x="0" y="0"/>
                </a:moveTo>
                <a:lnTo>
                  <a:pt x="2912745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3"/>
          <p:cNvSpPr/>
          <p:nvPr/>
        </p:nvSpPr>
        <p:spPr>
          <a:xfrm>
            <a:off x="2846462" y="562486"/>
            <a:ext cx="131428" cy="131475"/>
          </a:xfrm>
          <a:custGeom>
            <a:avLst/>
            <a:gdLst/>
            <a:ahLst/>
            <a:cxnLst/>
            <a:rect l="l" t="t" r="r" b="b"/>
            <a:pathLst>
              <a:path w="131444" h="131445">
                <a:moveTo>
                  <a:pt x="131063" y="0"/>
                </a:moveTo>
                <a:lnTo>
                  <a:pt x="0" y="0"/>
                </a:lnTo>
                <a:lnTo>
                  <a:pt x="0" y="131063"/>
                </a:lnTo>
                <a:lnTo>
                  <a:pt x="131063" y="131063"/>
                </a:lnTo>
                <a:lnTo>
                  <a:pt x="1310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7"/>
          <p:cNvSpPr/>
          <p:nvPr/>
        </p:nvSpPr>
        <p:spPr>
          <a:xfrm>
            <a:off x="7321866" y="5855802"/>
            <a:ext cx="20317" cy="1004167"/>
          </a:xfrm>
          <a:custGeom>
            <a:avLst/>
            <a:gdLst/>
            <a:ahLst/>
            <a:cxnLst/>
            <a:rect l="l" t="t" r="r" b="b"/>
            <a:pathLst>
              <a:path w="20320" h="1003934">
                <a:moveTo>
                  <a:pt x="19811" y="0"/>
                </a:moveTo>
                <a:lnTo>
                  <a:pt x="0" y="0"/>
                </a:lnTo>
                <a:lnTo>
                  <a:pt x="0" y="1003552"/>
                </a:lnTo>
                <a:lnTo>
                  <a:pt x="19811" y="1003552"/>
                </a:lnTo>
                <a:lnTo>
                  <a:pt x="198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8"/>
          <p:cNvSpPr/>
          <p:nvPr/>
        </p:nvSpPr>
        <p:spPr>
          <a:xfrm>
            <a:off x="7321104" y="5832935"/>
            <a:ext cx="4869816" cy="0"/>
          </a:xfrm>
          <a:custGeom>
            <a:avLst/>
            <a:gdLst/>
            <a:ahLst/>
            <a:cxnLst/>
            <a:rect l="l" t="t" r="r" b="b"/>
            <a:pathLst>
              <a:path w="4870450">
                <a:moveTo>
                  <a:pt x="0" y="0"/>
                </a:moveTo>
                <a:lnTo>
                  <a:pt x="4870196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9"/>
          <p:cNvSpPr/>
          <p:nvPr/>
        </p:nvSpPr>
        <p:spPr>
          <a:xfrm>
            <a:off x="7265486" y="5769676"/>
            <a:ext cx="131428" cy="13147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4"/>
                </a:lnTo>
                <a:lnTo>
                  <a:pt x="131064" y="131064"/>
                </a:lnTo>
                <a:lnTo>
                  <a:pt x="1310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4"/>
          <p:cNvSpPr/>
          <p:nvPr/>
        </p:nvSpPr>
        <p:spPr>
          <a:xfrm>
            <a:off x="5783588" y="762"/>
            <a:ext cx="0" cy="404589"/>
          </a:xfrm>
          <a:custGeom>
            <a:avLst/>
            <a:gdLst/>
            <a:ahLst/>
            <a:cxnLst/>
            <a:rect l="l" t="t" r="r" b="b"/>
            <a:pathLst>
              <a:path h="404495">
                <a:moveTo>
                  <a:pt x="0" y="403987"/>
                </a:moveTo>
                <a:lnTo>
                  <a:pt x="0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/>
          <p:nvPr/>
        </p:nvSpPr>
        <p:spPr>
          <a:xfrm>
            <a:off x="5772922" y="404716"/>
            <a:ext cx="6418379" cy="0"/>
          </a:xfrm>
          <a:custGeom>
            <a:avLst/>
            <a:gdLst/>
            <a:ahLst/>
            <a:cxnLst/>
            <a:rect l="l" t="t" r="r" b="b"/>
            <a:pathLst>
              <a:path w="6419215">
                <a:moveTo>
                  <a:pt x="0" y="0"/>
                </a:moveTo>
                <a:lnTo>
                  <a:pt x="6419087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6"/>
          <p:cNvSpPr/>
          <p:nvPr/>
        </p:nvSpPr>
        <p:spPr>
          <a:xfrm>
            <a:off x="5783588" y="6456397"/>
            <a:ext cx="0" cy="404589"/>
          </a:xfrm>
          <a:custGeom>
            <a:avLst/>
            <a:gdLst/>
            <a:ahLst/>
            <a:cxnLst/>
            <a:rect l="l" t="t" r="r" b="b"/>
            <a:pathLst>
              <a:path h="404495">
                <a:moveTo>
                  <a:pt x="0" y="404036"/>
                </a:moveTo>
                <a:lnTo>
                  <a:pt x="0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7"/>
          <p:cNvSpPr/>
          <p:nvPr/>
        </p:nvSpPr>
        <p:spPr>
          <a:xfrm>
            <a:off x="761" y="6467067"/>
            <a:ext cx="5782827" cy="0"/>
          </a:xfrm>
          <a:custGeom>
            <a:avLst/>
            <a:gdLst/>
            <a:ahLst/>
            <a:cxnLst/>
            <a:rect l="l" t="t" r="r" b="b"/>
            <a:pathLst>
              <a:path w="5783580">
                <a:moveTo>
                  <a:pt x="5783580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960" y="2258547"/>
            <a:ext cx="1563061" cy="2342495"/>
          </a:xfrm>
          <a:prstGeom prst="rect">
            <a:avLst/>
          </a:prstGeom>
          <a:noFill/>
        </p:spPr>
      </p:pic>
      <p:sp>
        <p:nvSpPr>
          <p:cNvPr id="20" name="object 10"/>
          <p:cNvSpPr/>
          <p:nvPr/>
        </p:nvSpPr>
        <p:spPr>
          <a:xfrm>
            <a:off x="2659479" y="2258546"/>
            <a:ext cx="0" cy="2274621"/>
          </a:xfrm>
          <a:custGeom>
            <a:avLst/>
            <a:gdLst/>
            <a:ahLst/>
            <a:cxnLst/>
            <a:rect l="l" t="t" r="r" b="b"/>
            <a:pathLst>
              <a:path h="3032125">
                <a:moveTo>
                  <a:pt x="0" y="3031871"/>
                </a:move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814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971372" cy="550542"/>
          </a:xfrm>
        </p:spPr>
        <p:txBody>
          <a:bodyPr>
            <a:noAutofit/>
          </a:bodyPr>
          <a:lstStyle/>
          <a:p>
            <a:pPr indent="447675" algn="l"/>
            <a:r>
              <a:rPr lang="ru-RU" sz="2800" b="1" dirty="0" smtClean="0">
                <a:solidFill>
                  <a:srgbClr val="335020"/>
                </a:solidFill>
                <a:latin typeface="Times New Roman" pitchFamily="18" charset="0"/>
                <a:cs typeface="Times New Roman" pitchFamily="18" charset="0"/>
              </a:rPr>
              <a:t>Исполнение муниципальных программ (продолжение):</a:t>
            </a:r>
            <a:endParaRPr lang="ru-RU" sz="2800" b="1" dirty="0">
              <a:solidFill>
                <a:srgbClr val="3350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sp>
        <p:nvSpPr>
          <p:cNvPr id="9" name="Номер слайда 74"/>
          <p:cNvSpPr>
            <a:spLocks noGrp="1"/>
          </p:cNvSpPr>
          <p:nvPr>
            <p:ph type="sldNum" sz="quarter" idx="12"/>
          </p:nvPr>
        </p:nvSpPr>
        <p:spPr>
          <a:xfrm>
            <a:off x="9345983" y="6496007"/>
            <a:ext cx="2844430" cy="365210"/>
          </a:xfrm>
        </p:spPr>
        <p:txBody>
          <a:bodyPr/>
          <a:lstStyle/>
          <a:p>
            <a:fld id="{012B9A9C-01E3-4474-9105-CF8C96572019}" type="slidenum">
              <a:rPr lang="ru-RU" sz="2000" b="1" smtClean="0">
                <a:solidFill>
                  <a:schemeClr val="tx1"/>
                </a:solidFill>
              </a:rPr>
              <a:pPr/>
              <a:t>10</a:t>
            </a:fld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579601"/>
              </p:ext>
            </p:extLst>
          </p:nvPr>
        </p:nvGraphicFramePr>
        <p:xfrm>
          <a:off x="190548" y="974097"/>
          <a:ext cx="11624250" cy="5624049"/>
        </p:xfrm>
        <a:graphic>
          <a:graphicData uri="http://schemas.openxmlformats.org/drawingml/2006/table">
            <a:tbl>
              <a:tblPr/>
              <a:tblGrid>
                <a:gridCol w="6134335"/>
                <a:gridCol w="2271976"/>
                <a:gridCol w="1590383"/>
                <a:gridCol w="1627556"/>
              </a:tblGrid>
              <a:tr h="115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02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Уточненные бюджетные назначения, </a:t>
                      </a:r>
                      <a:r>
                        <a:rPr lang="ru-RU" sz="1800" b="1" i="0" u="none" strike="noStrike" dirty="0" err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млн.руб</a:t>
                      </a:r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.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02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Исполнение, </a:t>
                      </a:r>
                      <a:r>
                        <a:rPr lang="ru-RU" sz="1800" b="1" i="0" u="none" strike="noStrike" dirty="0" err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млн.руб</a:t>
                      </a:r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.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02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Доля в общем объеме расходов</a:t>
                      </a:r>
                      <a:r>
                        <a:rPr lang="ru-RU" sz="18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, %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020">
                        <a:alpha val="69804"/>
                      </a:srgbClr>
                    </a:solidFill>
                  </a:tcPr>
                </a:tc>
              </a:tr>
              <a:tr h="794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Муниципальная программа "Повышение эффективности деятельности органов местного самоуправления городского округа город Дзержинск"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197,9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195,2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3,1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45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Муниципальная программа "Охрана окружающей среды и развитие лесного хозяйства городского округа город Дзержинск"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35,5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35,5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0,6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Муниципальная программа "Обеспечение жителей городского округа город Дзержинск доступным и комфортным жильем"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100,5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87,7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1,4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94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Муниципальная программа "Градостроительная деятельность и управление муниципальным имуществом городского округа город Дзержинск"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39,4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38,4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0,6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94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Муниципальная программа "Развитие муниципальной системы дошкольного образования в городском округе город Дзержинск"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1 457,0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1 455,9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23,1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94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Муниципальная программа "Развитие культуры в городском округе город Дзержинск"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088433" rtl="0" eaLnBrk="1" fontAlgn="ctr" latinLnBrk="0" hangingPunct="1"/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403,0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088433" rtl="0" eaLnBrk="1" fontAlgn="ctr" latinLnBrk="0" hangingPunct="1"/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393,6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088433" rtl="0" eaLnBrk="1" fontAlgn="ctr" latinLnBrk="0" hangingPunct="1"/>
                      <a:r>
                        <a:rPr lang="ru-RU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6,2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10277955" y="385453"/>
            <a:ext cx="1036205" cy="131445"/>
            <a:chOff x="10277955" y="385453"/>
            <a:chExt cx="1036205" cy="131445"/>
          </a:xfrm>
        </p:grpSpPr>
        <p:sp>
          <p:nvSpPr>
            <p:cNvPr id="11" name="object 5"/>
            <p:cNvSpPr/>
            <p:nvPr/>
          </p:nvSpPr>
          <p:spPr>
            <a:xfrm flipV="1">
              <a:off x="10343678" y="405457"/>
              <a:ext cx="970482" cy="45719"/>
            </a:xfrm>
            <a:custGeom>
              <a:avLst/>
              <a:gdLst/>
              <a:ahLst/>
              <a:cxnLst/>
              <a:rect l="l" t="t" r="r" b="b"/>
              <a:pathLst>
                <a:path w="3402965">
                  <a:moveTo>
                    <a:pt x="0" y="0"/>
                  </a:moveTo>
                  <a:lnTo>
                    <a:pt x="3402457" y="0"/>
                  </a:lnTo>
                </a:path>
              </a:pathLst>
            </a:custGeom>
            <a:ln w="19812">
              <a:solidFill>
                <a:srgbClr val="3350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6"/>
            <p:cNvSpPr/>
            <p:nvPr/>
          </p:nvSpPr>
          <p:spPr>
            <a:xfrm>
              <a:off x="10277955" y="385453"/>
              <a:ext cx="131445" cy="131445"/>
            </a:xfrm>
            <a:custGeom>
              <a:avLst/>
              <a:gdLst/>
              <a:ahLst/>
              <a:cxnLst/>
              <a:rect l="l" t="t" r="r" b="b"/>
              <a:pathLst>
                <a:path w="131445" h="131445">
                  <a:moveTo>
                    <a:pt x="131064" y="0"/>
                  </a:moveTo>
                  <a:lnTo>
                    <a:pt x="0" y="0"/>
                  </a:lnTo>
                  <a:lnTo>
                    <a:pt x="0" y="131063"/>
                  </a:lnTo>
                  <a:lnTo>
                    <a:pt x="131064" y="131063"/>
                  </a:lnTo>
                  <a:lnTo>
                    <a:pt x="131064" y="0"/>
                  </a:lnTo>
                  <a:close/>
                </a:path>
              </a:pathLst>
            </a:custGeom>
            <a:solidFill>
              <a:srgbClr val="335020"/>
            </a:solidFill>
            <a:ln>
              <a:solidFill>
                <a:srgbClr val="3350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3836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0" y="0"/>
            <a:ext cx="10971372" cy="550542"/>
          </a:xfrm>
          <a:prstGeom prst="rect">
            <a:avLst/>
          </a:prstGeom>
        </p:spPr>
        <p:txBody>
          <a:bodyPr vert="horz" lIns="108830" tIns="54416" rIns="108830" bIns="54416" rtlCol="0" anchor="ctr">
            <a:noAutofit/>
          </a:bodyPr>
          <a:lstStyle>
            <a:lvl1pPr algn="ctr" defTabSz="1088433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47675" algn="l"/>
            <a:r>
              <a:rPr lang="ru-RU" sz="2800" b="1" dirty="0" smtClean="0">
                <a:solidFill>
                  <a:srgbClr val="335020"/>
                </a:solidFill>
                <a:latin typeface="Times New Roman" pitchFamily="18" charset="0"/>
                <a:cs typeface="Times New Roman" pitchFamily="18" charset="0"/>
              </a:rPr>
              <a:t>Исполнение муниципальных программ (продолжение):</a:t>
            </a:r>
            <a:endParaRPr lang="ru-RU" sz="2800" b="1" dirty="0">
              <a:solidFill>
                <a:srgbClr val="3350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sp>
        <p:nvSpPr>
          <p:cNvPr id="9" name="Номер слайда 74"/>
          <p:cNvSpPr>
            <a:spLocks noGrp="1"/>
          </p:cNvSpPr>
          <p:nvPr>
            <p:ph type="sldNum" sz="quarter" idx="12"/>
          </p:nvPr>
        </p:nvSpPr>
        <p:spPr>
          <a:xfrm>
            <a:off x="9345983" y="6496007"/>
            <a:ext cx="2844430" cy="365210"/>
          </a:xfrm>
        </p:spPr>
        <p:txBody>
          <a:bodyPr/>
          <a:lstStyle/>
          <a:p>
            <a:fld id="{012B9A9C-01E3-4474-9105-CF8C96572019}" type="slidenum">
              <a:rPr lang="ru-RU" sz="2000" b="1" smtClean="0">
                <a:solidFill>
                  <a:schemeClr val="tx1"/>
                </a:solidFill>
              </a:rPr>
              <a:pPr/>
              <a:t>11</a:t>
            </a:fld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14550"/>
              </p:ext>
            </p:extLst>
          </p:nvPr>
        </p:nvGraphicFramePr>
        <p:xfrm>
          <a:off x="190548" y="979077"/>
          <a:ext cx="11624250" cy="5763085"/>
        </p:xfrm>
        <a:graphic>
          <a:graphicData uri="http://schemas.openxmlformats.org/drawingml/2006/table">
            <a:tbl>
              <a:tblPr/>
              <a:tblGrid>
                <a:gridCol w="6134335"/>
                <a:gridCol w="2271976"/>
                <a:gridCol w="1590383"/>
                <a:gridCol w="1627556"/>
              </a:tblGrid>
              <a:tr h="115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02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Уточненные бюджетные назначения, </a:t>
                      </a:r>
                      <a:r>
                        <a:rPr lang="ru-RU" sz="1800" b="1" i="0" u="none" strike="noStrike" dirty="0" err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млн.руб</a:t>
                      </a:r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.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02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Исполнение, </a:t>
                      </a:r>
                      <a:r>
                        <a:rPr lang="ru-RU" sz="1800" b="1" i="0" u="none" strike="noStrike" dirty="0" err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млн.руб</a:t>
                      </a:r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.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02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Доля в общем объеме расходов</a:t>
                      </a:r>
                      <a:r>
                        <a:rPr lang="ru-RU" sz="18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, %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020">
                        <a:alpha val="69804"/>
                      </a:srgb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Муниципальная программа "Развитие молодежной политики в городском округе город Дзержинск"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78,5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78,5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1,2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Муниципальная программа "Развитие физической культуры и спорта в городском округе город Дзержинск"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369,3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367,3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5,8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94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Муниципальная программа "Профилактика терроризма и экстремизма, минимизация и ликвидация последствий терроризма и экстремизма на территории городского округа город Дзержинск"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0,02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45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Муниципальная программа "Формирование современной городской среды на территории городского округа город Дзержинск"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228,3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228,3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3,6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Муниципальная программа "Развитие инженерной и социальной инфраструктуры городского округа город Дзержинск"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357,1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355,7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5,6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43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Муниципальная программа "Повышение эффективности бюджетных расходов в городском округе город Дзержинск"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93,9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92,2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158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НЕПРОГРАММНЫЕ РАСХОДЫ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411,0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404,9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6,4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ВСЕГО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>
                        <a:alpha val="8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6 376,9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>
                        <a:alpha val="8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6 305,3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>
                        <a:alpha val="8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100</a:t>
                      </a:r>
                    </a:p>
                  </a:txBody>
                  <a:tcPr marL="7009" marR="7009" marT="7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>
                        <a:alpha val="85098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10277955" y="385453"/>
            <a:ext cx="1036205" cy="131445"/>
            <a:chOff x="10277955" y="385453"/>
            <a:chExt cx="1036205" cy="131445"/>
          </a:xfrm>
        </p:grpSpPr>
        <p:sp>
          <p:nvSpPr>
            <p:cNvPr id="12" name="object 5"/>
            <p:cNvSpPr/>
            <p:nvPr/>
          </p:nvSpPr>
          <p:spPr>
            <a:xfrm flipV="1">
              <a:off x="10343678" y="405457"/>
              <a:ext cx="970482" cy="45719"/>
            </a:xfrm>
            <a:custGeom>
              <a:avLst/>
              <a:gdLst/>
              <a:ahLst/>
              <a:cxnLst/>
              <a:rect l="l" t="t" r="r" b="b"/>
              <a:pathLst>
                <a:path w="3402965">
                  <a:moveTo>
                    <a:pt x="0" y="0"/>
                  </a:moveTo>
                  <a:lnTo>
                    <a:pt x="3402457" y="0"/>
                  </a:lnTo>
                </a:path>
              </a:pathLst>
            </a:custGeom>
            <a:ln w="19812">
              <a:solidFill>
                <a:srgbClr val="3350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6"/>
            <p:cNvSpPr/>
            <p:nvPr/>
          </p:nvSpPr>
          <p:spPr>
            <a:xfrm>
              <a:off x="10277955" y="385453"/>
              <a:ext cx="131445" cy="131445"/>
            </a:xfrm>
            <a:custGeom>
              <a:avLst/>
              <a:gdLst/>
              <a:ahLst/>
              <a:cxnLst/>
              <a:rect l="l" t="t" r="r" b="b"/>
              <a:pathLst>
                <a:path w="131445" h="131445">
                  <a:moveTo>
                    <a:pt x="131064" y="0"/>
                  </a:moveTo>
                  <a:lnTo>
                    <a:pt x="0" y="0"/>
                  </a:lnTo>
                  <a:lnTo>
                    <a:pt x="0" y="131063"/>
                  </a:lnTo>
                  <a:lnTo>
                    <a:pt x="131064" y="131063"/>
                  </a:lnTo>
                  <a:lnTo>
                    <a:pt x="131064" y="0"/>
                  </a:lnTo>
                  <a:close/>
                </a:path>
              </a:pathLst>
            </a:custGeom>
            <a:solidFill>
              <a:srgbClr val="335020"/>
            </a:solidFill>
            <a:ln>
              <a:solidFill>
                <a:srgbClr val="3350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4406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-241498" y="142948"/>
            <a:ext cx="10971372" cy="550542"/>
          </a:xfrm>
          <a:prstGeom prst="rect">
            <a:avLst/>
          </a:prstGeom>
        </p:spPr>
        <p:txBody>
          <a:bodyPr vert="horz" lIns="108830" tIns="54416" rIns="108830" bIns="54416" rtlCol="0" anchor="ctr">
            <a:noAutofit/>
          </a:bodyPr>
          <a:lstStyle>
            <a:lvl1pPr algn="ctr" defTabSz="1088433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47675" algn="l"/>
            <a:r>
              <a:rPr lang="ru-RU" sz="2800" b="1" dirty="0" smtClean="0">
                <a:solidFill>
                  <a:srgbClr val="335020"/>
                </a:solidFill>
                <a:latin typeface="Times New Roman" pitchFamily="18" charset="0"/>
                <a:cs typeface="Times New Roman" pitchFamily="18" charset="0"/>
              </a:rPr>
              <a:t>Исполнение национальных проектов</a:t>
            </a:r>
            <a:endParaRPr lang="ru-RU" sz="2800" b="1" dirty="0">
              <a:solidFill>
                <a:srgbClr val="3350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5"/>
          <p:cNvSpPr/>
          <p:nvPr/>
        </p:nvSpPr>
        <p:spPr>
          <a:xfrm>
            <a:off x="7911195" y="405458"/>
            <a:ext cx="3402965" cy="0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rgbClr val="335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/>
          <p:nvPr/>
        </p:nvSpPr>
        <p:spPr>
          <a:xfrm>
            <a:off x="7910433" y="33345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rgbClr val="335020"/>
          </a:solidFill>
          <a:ln>
            <a:solidFill>
              <a:srgbClr val="335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Номер слайда 74"/>
          <p:cNvSpPr>
            <a:spLocks noGrp="1"/>
          </p:cNvSpPr>
          <p:nvPr>
            <p:ph type="sldNum" sz="quarter" idx="12"/>
          </p:nvPr>
        </p:nvSpPr>
        <p:spPr>
          <a:xfrm>
            <a:off x="9345983" y="6496007"/>
            <a:ext cx="2844430" cy="365210"/>
          </a:xfrm>
        </p:spPr>
        <p:txBody>
          <a:bodyPr/>
          <a:lstStyle/>
          <a:p>
            <a:fld id="{012B9A9C-01E3-4474-9105-CF8C96572019}" type="slidenum">
              <a:rPr lang="ru-RU" sz="2000" b="1" smtClean="0">
                <a:solidFill>
                  <a:schemeClr val="tx1"/>
                </a:solidFill>
              </a:rPr>
              <a:pPr/>
              <a:t>12</a:t>
            </a:fld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016420"/>
              </p:ext>
            </p:extLst>
          </p:nvPr>
        </p:nvGraphicFramePr>
        <p:xfrm>
          <a:off x="406574" y="913275"/>
          <a:ext cx="11196584" cy="5516262"/>
        </p:xfrm>
        <a:graphic>
          <a:graphicData uri="http://schemas.openxmlformats.org/drawingml/2006/table">
            <a:tbl>
              <a:tblPr/>
              <a:tblGrid>
                <a:gridCol w="3816424"/>
                <a:gridCol w="3096344"/>
                <a:gridCol w="2839726"/>
                <a:gridCol w="1444090"/>
              </a:tblGrid>
              <a:tr h="736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9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</a:rPr>
                        <a:t>Национальный проект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02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9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</a:rPr>
                        <a:t>Уточненный план, </a:t>
                      </a:r>
                      <a:endParaRPr lang="ru-RU" sz="1900" b="1" i="0" u="none" strike="noStrike" dirty="0" smtClean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9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</a:rPr>
                        <a:t>млн</a:t>
                      </a:r>
                      <a:r>
                        <a:rPr lang="ru-RU" sz="19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</a:rPr>
                        <a:t>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02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9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</a:rPr>
                        <a:t>Исполнение, </a:t>
                      </a:r>
                    </a:p>
                    <a:p>
                      <a:pPr algn="ctr" rtl="0" fontAlgn="ctr"/>
                      <a:r>
                        <a:rPr lang="ru-RU" sz="19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</a:rPr>
                        <a:t>млн</a:t>
                      </a:r>
                      <a:r>
                        <a:rPr lang="ru-RU" sz="19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</a:rPr>
                        <a:t>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02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9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</a:rPr>
                        <a:t>% освоения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020">
                        <a:alpha val="69804"/>
                      </a:srgbClr>
                    </a:solidFill>
                  </a:tcPr>
                </a:tc>
              </a:tr>
              <a:tr h="84367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"Безопасные и качественные автомобильные дороги"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"Жилье и городская среда"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"Образование"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"Цифровая экономика"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"Культура"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794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78582" y="6310114"/>
            <a:ext cx="10980560" cy="437224"/>
          </a:xfrm>
          <a:prstGeom prst="roundRect">
            <a:avLst/>
          </a:prstGeom>
          <a:solidFill>
            <a:srgbClr val="335020">
              <a:alpha val="74902"/>
            </a:srgbClr>
          </a:solidFill>
          <a:ln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капитальный ремонт образовательных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организаций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6,5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8582" y="1269554"/>
            <a:ext cx="10980560" cy="79208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521,9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478582" y="63396"/>
            <a:ext cx="10980560" cy="106214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Городской бюджет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социально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ориентированный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70000"/>
              </a:lnSpc>
              <a:spcBef>
                <a:spcPts val="600"/>
              </a:spcBef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СФЕРА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млрд.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207,3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66,7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расходов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70000"/>
              </a:lnSpc>
              <a:spcBef>
                <a:spcPts val="6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них на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оплат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труда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работник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бюджетной сферы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млрд. 333,7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74"/>
          <p:cNvSpPr>
            <a:spLocks noGrp="1"/>
          </p:cNvSpPr>
          <p:nvPr>
            <p:ph type="sldNum" sz="quarter" idx="12"/>
          </p:nvPr>
        </p:nvSpPr>
        <p:spPr>
          <a:xfrm>
            <a:off x="9345983" y="6496007"/>
            <a:ext cx="2844430" cy="365210"/>
          </a:xfrm>
        </p:spPr>
        <p:txBody>
          <a:bodyPr/>
          <a:lstStyle/>
          <a:p>
            <a:fld id="{012B9A9C-01E3-4474-9105-CF8C96572019}" type="slidenum">
              <a:rPr lang="ru-RU" sz="2000" b="1" smtClean="0">
                <a:solidFill>
                  <a:schemeClr val="tx1"/>
                </a:solidFill>
              </a:rPr>
              <a:pPr/>
              <a:t>13</a:t>
            </a:fld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22" name="Picture 9" descr="C:\Users\kapustin_ns\Downloads\iconmonstr-education-1-240(2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630" y="1341562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6" descr="C:\Users\kapustin_ns\Downloads\iconmonstr-user-29-240(3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630" y="117426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Скругленный прямоугольник 27"/>
          <p:cNvSpPr/>
          <p:nvPr/>
        </p:nvSpPr>
        <p:spPr>
          <a:xfrm>
            <a:off x="478582" y="3285778"/>
            <a:ext cx="10980560" cy="432048"/>
          </a:xfrm>
          <a:prstGeom prst="roundRect">
            <a:avLst/>
          </a:prstGeom>
          <a:solidFill>
            <a:srgbClr val="335020">
              <a:alpha val="74902"/>
            </a:srgbClr>
          </a:solidFill>
          <a:ln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продолжилось строительство нового здания МБОУ «СШ №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198,1</a:t>
            </a:r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78582" y="4437906"/>
            <a:ext cx="10980560" cy="432048"/>
          </a:xfrm>
          <a:prstGeom prst="roundRect">
            <a:avLst/>
          </a:prstGeom>
          <a:solidFill>
            <a:srgbClr val="335020">
              <a:alpha val="74902"/>
            </a:srgbClr>
          </a:solidFill>
          <a:ln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выплачено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ежемесячно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денежно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вознаграждени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классное руководство </a:t>
            </a:r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23,1</a:t>
            </a:r>
            <a:r>
              <a:rPr lang="ru-RU" b="1" dirty="0" smtClean="0">
                <a:latin typeface="Times New Roman"/>
                <a:ea typeface="Calibri"/>
              </a:rPr>
              <a:t> </a:t>
            </a:r>
            <a:r>
              <a:rPr lang="ru-RU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78582" y="3861842"/>
            <a:ext cx="10980560" cy="432048"/>
          </a:xfrm>
          <a:prstGeom prst="roundRect">
            <a:avLst/>
          </a:prstGeom>
          <a:solidFill>
            <a:srgbClr val="335020">
              <a:alpha val="74902"/>
            </a:srgbClr>
          </a:solidFill>
          <a:ln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обеспечена организация бесплатного горячего питания обучающихся начальных классов </a:t>
            </a: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56,8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78582" y="5013970"/>
            <a:ext cx="10980560" cy="432048"/>
          </a:xfrm>
          <a:prstGeom prst="roundRect">
            <a:avLst/>
          </a:prstGeom>
          <a:solidFill>
            <a:srgbClr val="335020">
              <a:alpha val="74902"/>
            </a:srgbClr>
          </a:solidFill>
          <a:ln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сохранено обеспечение двухразовым бесплатным питанием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ОВЗ </a:t>
            </a:r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21,7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78582" y="2205658"/>
            <a:ext cx="10980560" cy="936104"/>
          </a:xfrm>
          <a:prstGeom prst="roundRect">
            <a:avLst/>
          </a:prstGeom>
          <a:solidFill>
            <a:srgbClr val="335020">
              <a:alpha val="74902"/>
            </a:srgbClr>
          </a:solidFill>
          <a:ln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асходы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обеспечение деятельности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учреждений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составили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млрд. 96,9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том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числе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рамках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национального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«Образование»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1,7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ru-RU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ублей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направлены на финансовое обеспечение деятельности центра образования цифрового и гуманитарного профилей «Точка роста»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78582" y="5590034"/>
            <a:ext cx="11001322" cy="576063"/>
          </a:xfrm>
          <a:prstGeom prst="roundRect">
            <a:avLst/>
          </a:prstGeom>
          <a:solidFill>
            <a:srgbClr val="335020">
              <a:alpha val="74902"/>
            </a:srgbClr>
          </a:solidFill>
          <a:ln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рамках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национального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«Цифровая экономика»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направлено</a:t>
            </a:r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7,7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ru-RU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ублей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информационно-телекоммуникационной инфраструктуры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школ города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09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/>
          <p:cNvSpPr/>
          <p:nvPr/>
        </p:nvSpPr>
        <p:spPr>
          <a:xfrm>
            <a:off x="406574" y="1125538"/>
            <a:ext cx="1321466" cy="864096"/>
          </a:xfrm>
          <a:prstGeom prst="roundRect">
            <a:avLst/>
          </a:prstGeom>
          <a:solidFill>
            <a:schemeClr val="bg1"/>
          </a:solidFill>
          <a:ln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550590" y="189434"/>
            <a:ext cx="10873208" cy="72384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мероприятия в области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553,5 млн.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06574" y="2997746"/>
            <a:ext cx="11672426" cy="936104"/>
            <a:chOff x="406574" y="3141762"/>
            <a:chExt cx="11672426" cy="936104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406574" y="3141762"/>
              <a:ext cx="1321466" cy="9361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3350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774726" y="3141762"/>
              <a:ext cx="10304274" cy="936104"/>
            </a:xfrm>
            <a:prstGeom prst="roundRect">
              <a:avLst/>
            </a:prstGeom>
            <a:solidFill>
              <a:srgbClr val="335020">
                <a:alpha val="74902"/>
              </a:srgbClr>
            </a:solidFill>
            <a:ln w="38100">
              <a:solidFill>
                <a:srgbClr val="3350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75000"/>
                </a:lnSpc>
              </a:pPr>
              <a:r>
                <a:rPr lang="ru-RU" sz="2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направлено</a:t>
              </a:r>
              <a:r>
                <a:rPr lang="ru-RU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4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9 </a:t>
              </a:r>
              <a:r>
                <a:rPr lang="ru-RU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млн. </a:t>
              </a:r>
              <a:r>
                <a:rPr lang="ru-RU" sz="2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рублей </a:t>
              </a:r>
              <a:r>
                <a:rPr lang="ru-RU" sz="2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укрепление материально-технической базы театра драмы и театра кукол </a:t>
              </a:r>
              <a:r>
                <a:rPr lang="ru-RU" sz="2000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постановка </a:t>
              </a:r>
              <a:r>
                <a:rPr lang="ru-RU" sz="2000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 </a:t>
              </a:r>
              <a:r>
                <a:rPr lang="ru-RU" sz="20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новых спектаклей, приобретение механики сцены, автобуса, прицепа для автобуса, компьютеров для музыкального цеха</a:t>
              </a:r>
              <a:r>
                <a:rPr lang="ru-RU" sz="2000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ru-RU" sz="2000" b="1" i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606" y="3213770"/>
              <a:ext cx="792088" cy="792088"/>
            </a:xfrm>
            <a:prstGeom prst="rect">
              <a:avLst/>
            </a:prstGeom>
          </p:spPr>
        </p:pic>
      </p:grpSp>
      <p:grpSp>
        <p:nvGrpSpPr>
          <p:cNvPr id="14" name="Группа 13"/>
          <p:cNvGrpSpPr/>
          <p:nvPr/>
        </p:nvGrpSpPr>
        <p:grpSpPr>
          <a:xfrm>
            <a:off x="406574" y="2133650"/>
            <a:ext cx="11673034" cy="792089"/>
            <a:chOff x="478582" y="4221881"/>
            <a:chExt cx="11673034" cy="792089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478582" y="4221882"/>
              <a:ext cx="1341562" cy="76705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3350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873312" y="4221881"/>
              <a:ext cx="10278304" cy="767057"/>
            </a:xfrm>
            <a:prstGeom prst="roundRect">
              <a:avLst/>
            </a:prstGeom>
            <a:solidFill>
              <a:srgbClr val="335020">
                <a:alpha val="74902"/>
              </a:srgbClr>
            </a:solidFill>
            <a:ln w="38100">
              <a:solidFill>
                <a:srgbClr val="3350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75000"/>
                </a:lnSpc>
              </a:pPr>
              <a:r>
                <a:rPr lang="ru-RU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ремонт легкоатлетических дорожек и замену мачт освещения на стадионе «Салют» направлено </a:t>
              </a:r>
              <a:r>
                <a:rPr lang="ru-RU" sz="2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37,9 </a:t>
              </a:r>
              <a:r>
                <a:rPr lang="ru-RU" sz="24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млн. </a:t>
              </a:r>
              <a:r>
                <a:rPr lang="ru-RU" sz="2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рублей</a:t>
              </a:r>
              <a:endPara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614" y="4268859"/>
              <a:ext cx="576064" cy="745111"/>
            </a:xfrm>
            <a:prstGeom prst="rect">
              <a:avLst/>
            </a:prstGeom>
          </p:spPr>
        </p:pic>
      </p:grpSp>
      <p:pic>
        <p:nvPicPr>
          <p:cNvPr id="18" name="Picture 5" descr="C:\Users\kapustin_ns\Downloads\iconmonstr-building-33-240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06" y="119754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Группа 18"/>
          <p:cNvGrpSpPr/>
          <p:nvPr/>
        </p:nvGrpSpPr>
        <p:grpSpPr>
          <a:xfrm>
            <a:off x="353344" y="6042084"/>
            <a:ext cx="11693510" cy="700078"/>
            <a:chOff x="406574" y="5085310"/>
            <a:chExt cx="11693510" cy="700078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406574" y="5085310"/>
              <a:ext cx="1413570" cy="64874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3350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820144" y="5090749"/>
              <a:ext cx="10279940" cy="643301"/>
            </a:xfrm>
            <a:prstGeom prst="roundRect">
              <a:avLst/>
            </a:prstGeom>
            <a:solidFill>
              <a:srgbClr val="335020">
                <a:alpha val="74902"/>
              </a:srgbClr>
            </a:solidFill>
            <a:ln w="38100">
              <a:solidFill>
                <a:srgbClr val="3350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приобретение </a:t>
              </a:r>
              <a:r>
                <a:rPr lang="ru-RU" sz="2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скалодрома</a:t>
              </a:r>
              <a:r>
                <a:rPr lang="ru-RU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ФОКа</a:t>
              </a:r>
              <a:r>
                <a:rPr lang="ru-RU" sz="2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направлено </a:t>
              </a:r>
              <a:r>
                <a:rPr lang="ru-RU" sz="2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1,1 </a:t>
              </a:r>
              <a:r>
                <a:rPr lang="ru-RU" sz="2400" b="1" dirty="0" err="1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млн.рублей</a:t>
              </a:r>
              <a:endPara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28" name="Picture 4" descr="https://www.kindpng.com/picc/m/341-3419580_strand-website-images-rock-climbing-icon-png-transparent.pn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2066" y="5085978"/>
              <a:ext cx="642620" cy="699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Группа 21"/>
          <p:cNvGrpSpPr/>
          <p:nvPr/>
        </p:nvGrpSpPr>
        <p:grpSpPr>
          <a:xfrm>
            <a:off x="406574" y="4086778"/>
            <a:ext cx="11672426" cy="711168"/>
            <a:chOff x="481236" y="5886978"/>
            <a:chExt cx="11672426" cy="711168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481236" y="5886978"/>
              <a:ext cx="1338908" cy="71116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3350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849388" y="5886979"/>
              <a:ext cx="10304274" cy="711167"/>
            </a:xfrm>
            <a:prstGeom prst="roundRect">
              <a:avLst/>
            </a:prstGeom>
            <a:solidFill>
              <a:srgbClr val="335020">
                <a:alpha val="74902"/>
              </a:srgbClr>
            </a:solidFill>
            <a:ln w="38100">
              <a:solidFill>
                <a:srgbClr val="3350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75000"/>
                </a:lnSpc>
              </a:pPr>
              <a:r>
                <a:rPr lang="ru-RU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подключение искусственного футбольного поля на стадионе «Химик» к тепловым сетям направлено </a:t>
              </a:r>
              <a:r>
                <a:rPr lang="ru-RU" sz="2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3,6 </a:t>
              </a:r>
              <a:r>
                <a:rPr lang="ru-RU" sz="2400" b="1" dirty="0" err="1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млн.рублей</a:t>
              </a:r>
              <a:endPara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34" name="Picture 10" descr="https://cdn.pixabay.com/photo/2014/09/17/11/06/football-field-449357_960_720.jp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32" y="5950074"/>
              <a:ext cx="861670" cy="6085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Скругленный прямоугольник 24"/>
          <p:cNvSpPr/>
          <p:nvPr/>
        </p:nvSpPr>
        <p:spPr>
          <a:xfrm>
            <a:off x="1774726" y="1125538"/>
            <a:ext cx="10304274" cy="864096"/>
          </a:xfrm>
          <a:prstGeom prst="roundRect">
            <a:avLst/>
          </a:prstGeom>
          <a:solidFill>
            <a:srgbClr val="335020">
              <a:alpha val="74902"/>
            </a:srgbClr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75000"/>
              </a:lnSpc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асходы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обеспечение деятельности учреждений культуры и физической культуры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составили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351,2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en-US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6574" y="5010150"/>
            <a:ext cx="11665296" cy="867916"/>
            <a:chOff x="459122" y="2129830"/>
            <a:chExt cx="11665296" cy="867916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459122" y="2129830"/>
              <a:ext cx="1321466" cy="86791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3350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1820144" y="2133650"/>
              <a:ext cx="10304274" cy="864096"/>
            </a:xfrm>
            <a:prstGeom prst="roundRect">
              <a:avLst/>
            </a:prstGeom>
            <a:solidFill>
              <a:srgbClr val="335020">
                <a:alpha val="74902"/>
              </a:srgbClr>
            </a:solidFill>
            <a:ln w="38100">
              <a:solidFill>
                <a:srgbClr val="3350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75000"/>
                </a:lnSpc>
              </a:pPr>
              <a:r>
                <a:rPr lang="ru-RU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 рамках национального проекта «Культура» </a:t>
              </a:r>
              <a:r>
                <a:rPr lang="ru-RU" sz="24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5,4</a:t>
              </a:r>
              <a:r>
                <a:rPr lang="ru-RU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млн. рублей </a:t>
              </a:r>
              <a:r>
                <a:rPr lang="ru-RU" sz="2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было направлено </a:t>
              </a:r>
              <a:r>
                <a:rPr lang="ru-RU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закупку музыкальных инструментов, оборудования </a:t>
              </a:r>
              <a:r>
                <a:rPr lang="ru-RU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 </a:t>
              </a:r>
              <a:r>
                <a:rPr lang="ru-RU" sz="2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материалов в детскую музыкальную школу </a:t>
              </a:r>
              <a:r>
                <a:rPr lang="ru-RU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имени Скрябина </a:t>
              </a:r>
            </a:p>
          </p:txBody>
        </p:sp>
        <p:pic>
          <p:nvPicPr>
            <p:cNvPr id="1026" name="Picture 2" descr="https://yt3.ggpht.com/a/AATXAJzVKSFvdWG_GJmIJwyz24DwGseRufY_yLjZ_g=s900-c-k-c0xffffffff-no-rj-mo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104" y="2133650"/>
              <a:ext cx="802138" cy="8021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Номер слайда 74"/>
          <p:cNvSpPr>
            <a:spLocks noGrp="1"/>
          </p:cNvSpPr>
          <p:nvPr>
            <p:ph type="sldNum" sz="quarter" idx="12"/>
          </p:nvPr>
        </p:nvSpPr>
        <p:spPr>
          <a:xfrm>
            <a:off x="9345983" y="6496007"/>
            <a:ext cx="2844430" cy="365210"/>
          </a:xfrm>
        </p:spPr>
        <p:txBody>
          <a:bodyPr/>
          <a:lstStyle/>
          <a:p>
            <a:fld id="{012B9A9C-01E3-4474-9105-CF8C96572019}" type="slidenum">
              <a:rPr lang="ru-RU" sz="2000" b="1" smtClean="0">
                <a:solidFill>
                  <a:schemeClr val="tx1"/>
                </a:solidFill>
              </a:rPr>
              <a:pPr/>
              <a:t>14</a:t>
            </a:fld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64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18542" y="117426"/>
            <a:ext cx="11233248" cy="151216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0000" algn="just">
              <a:lnSpc>
                <a:spcPct val="85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национальных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проектов: </a:t>
            </a:r>
          </a:p>
          <a:p>
            <a:pPr marL="900000" algn="just">
              <a:lnSpc>
                <a:spcPct val="85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Безопасные и качественные автомобильные дороги», «Жилье и городская среда»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 направлено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316,7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 rot="5400000">
            <a:off x="5646869" y="1563683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=</a:t>
            </a:r>
            <a:r>
              <a:rPr lang="en-US" sz="4000" b="1" dirty="0" smtClean="0"/>
              <a:t>&gt;</a:t>
            </a:r>
            <a:endParaRPr lang="ru-RU" sz="4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8542" y="3102868"/>
            <a:ext cx="11902578" cy="2199134"/>
          </a:xfrm>
          <a:prstGeom prst="roundRect">
            <a:avLst>
              <a:gd name="adj" fmla="val 10263"/>
            </a:avLst>
          </a:prstGeom>
          <a:solidFill>
            <a:srgbClr val="335020">
              <a:alpha val="74902"/>
            </a:srgbClr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комплексное благоустройство 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территорий </a:t>
            </a: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пользования: </a:t>
            </a:r>
            <a:endParaRPr lang="ru-RU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озеро Утиное» на сумму </a:t>
            </a:r>
            <a:r>
              <a:rPr lang="ru-RU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75,7 млн. рублей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(обустроены дорожки и тротуары; установлено новое наружное освещение; произведен монтаж системы видеонаблюдения с точками доступа </a:t>
            </a:r>
            <a:r>
              <a:rPr lang="ru-RU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Wi-Fi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установлены 4 поста охраны, установлены малые архитектурные формы, выполнено озеленение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парк»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сумму </a:t>
            </a:r>
            <a:r>
              <a:rPr lang="ru-RU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54,0 млн. рублей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(произведена подготовка территории строительства, выполнено устройство и восстановление покрытий дорожного полотна, произведен ремонт ограждения по периметру парка, выполнены подготовительные работы по ремонту и восстановлению фонтана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buFontTx/>
              <a:buChar char="-"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торговая» на сумму </a:t>
            </a:r>
            <a:r>
              <a:rPr lang="ru-RU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446 тыс. рублей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(установлены парковые скамейки, урны, высажены зеленые насаждения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0307" y="5374010"/>
            <a:ext cx="11902578" cy="639688"/>
          </a:xfrm>
          <a:prstGeom prst="roundRect">
            <a:avLst/>
          </a:prstGeom>
          <a:solidFill>
            <a:srgbClr val="335020">
              <a:alpha val="74902"/>
            </a:srgbClr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Проведены </a:t>
            </a:r>
            <a:r>
              <a:rPr lang="ru-RU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по комплексному </a:t>
            </a:r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благоустройству дворовых </a:t>
            </a:r>
            <a:r>
              <a:rPr lang="ru-RU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территорий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сумму </a:t>
            </a:r>
            <a:r>
              <a:rPr lang="ru-RU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19,2 млн. рублей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(уложен асфальт, установлены скамейки, урны, светодиодные светильники)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3689" y="6094090"/>
            <a:ext cx="11877910" cy="648072"/>
          </a:xfrm>
          <a:prstGeom prst="roundRect">
            <a:avLst/>
          </a:prstGeom>
          <a:solidFill>
            <a:srgbClr val="335020">
              <a:alpha val="74902"/>
            </a:srgbClr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Осуществлено </a:t>
            </a:r>
            <a:r>
              <a:rPr lang="ru-RU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расселение граждан из аварийного жилищного фонда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расходы составили </a:t>
            </a:r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14,6 </a:t>
            </a:r>
            <a:r>
              <a:rPr lang="ru-RU" sz="1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асселено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жилых помещений,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находящихся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многоквартирных домах, признанных аварийными и подлежащими сносу.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9171" y="2133650"/>
            <a:ext cx="11881320" cy="864096"/>
          </a:xfrm>
          <a:prstGeom prst="roundRect">
            <a:avLst/>
          </a:prstGeom>
          <a:solidFill>
            <a:srgbClr val="335020">
              <a:alpha val="74902"/>
            </a:srgbClr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 </a:t>
            </a:r>
            <a:r>
              <a:rPr lang="ru-RU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дорог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протяженностью 9,5 км на улицах Терешковой, Пушкинская, Пирогова, Маяковского, Ленинского Комсомола, Грибоедова, по проспекту Циолковского,  переулку Жуковского, площади </a:t>
            </a:r>
            <a:r>
              <a:rPr lang="ru-RU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Желнинской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сумму </a:t>
            </a:r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152,7 млн</a:t>
            </a:r>
            <a:r>
              <a:rPr lang="ru-RU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Номер слайда 74"/>
          <p:cNvSpPr>
            <a:spLocks noGrp="1"/>
          </p:cNvSpPr>
          <p:nvPr>
            <p:ph type="sldNum" sz="quarter" idx="12"/>
          </p:nvPr>
        </p:nvSpPr>
        <p:spPr>
          <a:xfrm>
            <a:off x="9443464" y="6526138"/>
            <a:ext cx="2844430" cy="365210"/>
          </a:xfrm>
        </p:spPr>
        <p:txBody>
          <a:bodyPr/>
          <a:lstStyle/>
          <a:p>
            <a:fld id="{012B9A9C-01E3-4474-9105-CF8C96572019}" type="slidenum">
              <a:rPr lang="ru-RU" sz="2000" b="1" smtClean="0">
                <a:solidFill>
                  <a:schemeClr val="tx1"/>
                </a:solidFill>
              </a:rPr>
              <a:pPr/>
              <a:t>15</a:t>
            </a:fld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6146" name="Picture 2" descr="http://cdn.onlinewebfonts.com/svg/download_42539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58" y="1012382"/>
            <a:ext cx="720080" cy="61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santanvalleyarizona.com/media/com_jbusinessdirectory/pictures/categories/parks-1496019698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58" y="149275"/>
            <a:ext cx="766688" cy="76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79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406574" y="333450"/>
            <a:ext cx="11017224" cy="108012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0000" algn="just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транспортного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 населения 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городского округа город Дзержинск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реализованы следующие основные мероприятия: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5400000">
            <a:off x="4710764" y="2294215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=</a:t>
            </a:r>
            <a:r>
              <a:rPr lang="en-US" sz="4800" b="1" dirty="0" smtClean="0"/>
              <a:t>&gt;</a:t>
            </a:r>
            <a:endParaRPr lang="ru-RU" sz="4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9534" y="3141762"/>
            <a:ext cx="11881320" cy="576064"/>
          </a:xfrm>
          <a:prstGeom prst="roundRect">
            <a:avLst/>
          </a:prstGeom>
          <a:solidFill>
            <a:srgbClr val="335020">
              <a:alpha val="74902"/>
            </a:srgbClr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фонтана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Торговой площади в рамках проекта «Вам решать»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сумму </a:t>
            </a:r>
            <a:r>
              <a:rPr lang="ru-RU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29,1 млн.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0550" y="4869954"/>
            <a:ext cx="11881320" cy="639688"/>
          </a:xfrm>
          <a:prstGeom prst="roundRect">
            <a:avLst/>
          </a:prstGeom>
          <a:solidFill>
            <a:srgbClr val="335020">
              <a:alpha val="74902"/>
            </a:srgbClr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Осуществлена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 10 единиц</a:t>
            </a:r>
            <a: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дорожно-строительной техники для содержания автомобильных дорог на сумму </a:t>
            </a:r>
            <a:r>
              <a:rPr lang="ru-RU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12,3 млн. рублей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550" y="5806058"/>
            <a:ext cx="11881320" cy="720080"/>
          </a:xfrm>
          <a:prstGeom prst="roundRect">
            <a:avLst/>
          </a:prstGeom>
          <a:solidFill>
            <a:srgbClr val="335020">
              <a:alpha val="74902"/>
            </a:srgbClr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реализации проектов по поддержке местных инициатив 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благоустроены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спортивно-игровых площадок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поселках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Петряевка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Горбатовка, Пыра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сумму </a:t>
            </a:r>
            <a:r>
              <a:rPr lang="ru-RU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1,4 млн. рублей</a:t>
            </a:r>
          </a:p>
        </p:txBody>
      </p:sp>
      <p:sp>
        <p:nvSpPr>
          <p:cNvPr id="10" name="Номер слайда 74"/>
          <p:cNvSpPr>
            <a:spLocks noGrp="1"/>
          </p:cNvSpPr>
          <p:nvPr>
            <p:ph type="sldNum" sz="quarter" idx="12"/>
          </p:nvPr>
        </p:nvSpPr>
        <p:spPr>
          <a:xfrm>
            <a:off x="9345983" y="6496007"/>
            <a:ext cx="2844430" cy="365210"/>
          </a:xfrm>
        </p:spPr>
        <p:txBody>
          <a:bodyPr/>
          <a:lstStyle/>
          <a:p>
            <a:fld id="{012B9A9C-01E3-4474-9105-CF8C96572019}" type="slidenum">
              <a:rPr lang="ru-RU" sz="2000" b="1" smtClean="0">
                <a:solidFill>
                  <a:schemeClr val="tx1"/>
                </a:solidFill>
              </a:rPr>
              <a:pPr/>
              <a:t>16</a:t>
            </a:fld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2022" y="2205658"/>
            <a:ext cx="11881320" cy="639688"/>
          </a:xfrm>
          <a:prstGeom prst="roundRect">
            <a:avLst/>
          </a:prstGeom>
          <a:solidFill>
            <a:srgbClr val="335020">
              <a:alpha val="74902"/>
            </a:srgbClr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88,5 млн.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на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погашение лизинговых платежей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приобретенные в 2019 году автобусы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(52 единицы) 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0550" y="4005858"/>
            <a:ext cx="11881320" cy="576064"/>
          </a:xfrm>
          <a:prstGeom prst="roundRect">
            <a:avLst/>
          </a:prstGeom>
          <a:solidFill>
            <a:srgbClr val="335020">
              <a:alpha val="74902"/>
            </a:srgbClr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архитектурно-ландшафтную организацию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прибрежной зоны озера Святое (2 этап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направлено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12,3 млн. рублей </a:t>
            </a: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(из них 10,9 </a:t>
            </a:r>
            <a:r>
              <a:rPr lang="ru-RU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проекта «Вам решать»)</a:t>
            </a: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www.pngall.com/wp-content/uploads/5/Logistic-Transport-PNG-Fil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90" y="477466"/>
            <a:ext cx="764349" cy="764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190550" y="405457"/>
            <a:ext cx="11233248" cy="129614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0000"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жилищной политики средства в сумме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163,2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были направлены на улучшение жилищных условий различных категорий граждан.</a:t>
            </a:r>
          </a:p>
        </p:txBody>
      </p:sp>
      <p:sp>
        <p:nvSpPr>
          <p:cNvPr id="2" name="TextBox 1"/>
          <p:cNvSpPr txBox="1"/>
          <p:nvPr/>
        </p:nvSpPr>
        <p:spPr>
          <a:xfrm rot="5400000">
            <a:off x="4710764" y="2582247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=</a:t>
            </a:r>
            <a:r>
              <a:rPr lang="en-US" sz="4800" b="1" dirty="0" smtClean="0"/>
              <a:t>&gt;</a:t>
            </a:r>
            <a:endParaRPr lang="ru-RU" sz="4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82372" y="2419080"/>
            <a:ext cx="9593354" cy="1226738"/>
          </a:xfrm>
          <a:prstGeom prst="roundRect">
            <a:avLst/>
          </a:prstGeom>
          <a:solidFill>
            <a:srgbClr val="335020">
              <a:alpha val="74902"/>
            </a:srgbClr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выплаты на приобретение жилья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получили 11 молодых семей, 4 семьи при рождении детей, 1 работник бюджетной сферы, 1 ветеран Великой Отечественной войны, 1 инвалид, 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предоставлена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квартира детям-сиротам</a:t>
            </a:r>
            <a:endParaRPr lang="ru-RU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82372" y="4067820"/>
            <a:ext cx="9593354" cy="946150"/>
          </a:xfrm>
          <a:prstGeom prst="roundRect">
            <a:avLst/>
          </a:prstGeom>
          <a:solidFill>
            <a:srgbClr val="335020">
              <a:alpha val="74902"/>
            </a:srgbClr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71,3 </a:t>
            </a:r>
            <a:r>
              <a:rPr lang="ru-RU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было направлено на </a:t>
            </a: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инженерной инфраструктурой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земельных участков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предназначенных для бесплатного предоставления многодетным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семьям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82372" y="5384056"/>
            <a:ext cx="9593354" cy="1142082"/>
          </a:xfrm>
          <a:prstGeom prst="roundRect">
            <a:avLst/>
          </a:prstGeom>
          <a:solidFill>
            <a:srgbClr val="335020">
              <a:alpha val="74902"/>
            </a:srgbClr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4,2 </a:t>
            </a:r>
            <a:r>
              <a:rPr lang="ru-RU" sz="20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на 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</a:t>
            </a: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инженерной инфраструктуры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малоэтажного жилищного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пр.Свердлова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ЖК «Северные ворота», пос. Пыра, квартал Южный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Номер слайда 74"/>
          <p:cNvSpPr>
            <a:spLocks noGrp="1"/>
          </p:cNvSpPr>
          <p:nvPr>
            <p:ph type="sldNum" sz="quarter" idx="12"/>
          </p:nvPr>
        </p:nvSpPr>
        <p:spPr>
          <a:xfrm>
            <a:off x="9345983" y="6496007"/>
            <a:ext cx="2844430" cy="365210"/>
          </a:xfrm>
        </p:spPr>
        <p:txBody>
          <a:bodyPr/>
          <a:lstStyle/>
          <a:p>
            <a:fld id="{012B9A9C-01E3-4474-9105-CF8C96572019}" type="slidenum">
              <a:rPr lang="ru-RU" sz="2000" b="1" smtClean="0">
                <a:solidFill>
                  <a:schemeClr val="tx1"/>
                </a:solidFill>
              </a:rPr>
              <a:pPr/>
              <a:t>17</a:t>
            </a:fld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3076" name="Picture 4" descr="http://cdn.onlinewebfonts.com/svg/img_458409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66" y="676737"/>
            <a:ext cx="828092" cy="73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343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9490" y="-121598"/>
            <a:ext cx="11104744" cy="910095"/>
          </a:xfrm>
        </p:spPr>
        <p:txBody>
          <a:bodyPr>
            <a:noAutofit/>
          </a:bodyPr>
          <a:lstStyle/>
          <a:p>
            <a:pPr indent="447675" algn="l"/>
            <a:r>
              <a:rPr lang="ru-RU" sz="2800" b="1" dirty="0">
                <a:solidFill>
                  <a:srgbClr val="335020"/>
                </a:solidFill>
                <a:latin typeface="Times New Roman" pitchFamily="18" charset="0"/>
                <a:cs typeface="Times New Roman" pitchFamily="18" charset="0"/>
              </a:rPr>
              <a:t>Дефицит бюджета и муниципальный долг</a:t>
            </a:r>
            <a:endParaRPr lang="ru-RU" sz="2800" dirty="0">
              <a:solidFill>
                <a:srgbClr val="3350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ject 5"/>
          <p:cNvSpPr/>
          <p:nvPr/>
        </p:nvSpPr>
        <p:spPr>
          <a:xfrm>
            <a:off x="7911195" y="405458"/>
            <a:ext cx="3402965" cy="0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rgbClr val="335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6"/>
          <p:cNvSpPr/>
          <p:nvPr/>
        </p:nvSpPr>
        <p:spPr>
          <a:xfrm>
            <a:off x="7910433" y="33345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rgbClr val="335020"/>
          </a:solidFill>
          <a:ln>
            <a:solidFill>
              <a:srgbClr val="335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Номер слайда 74"/>
          <p:cNvSpPr>
            <a:spLocks noGrp="1"/>
          </p:cNvSpPr>
          <p:nvPr>
            <p:ph type="sldNum" sz="quarter" idx="12"/>
          </p:nvPr>
        </p:nvSpPr>
        <p:spPr>
          <a:xfrm>
            <a:off x="9345983" y="6496007"/>
            <a:ext cx="2844430" cy="365210"/>
          </a:xfrm>
        </p:spPr>
        <p:txBody>
          <a:bodyPr/>
          <a:lstStyle/>
          <a:p>
            <a:fld id="{012B9A9C-01E3-4474-9105-CF8C96572019}" type="slidenum">
              <a:rPr lang="ru-RU" sz="2000" b="1" smtClean="0">
                <a:solidFill>
                  <a:schemeClr val="tx1"/>
                </a:solidFill>
              </a:rPr>
              <a:pPr/>
              <a:t>18</a:t>
            </a:fld>
            <a:endParaRPr lang="ru-RU" sz="2000" b="1" dirty="0">
              <a:solidFill>
                <a:schemeClr val="tx1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451470" y="549474"/>
            <a:ext cx="8748192" cy="3312008"/>
            <a:chOff x="11310" y="693490"/>
            <a:chExt cx="6444000" cy="3312008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11310" y="693490"/>
              <a:ext cx="6444000" cy="3312008"/>
              <a:chOff x="-1393626" y="4026740"/>
              <a:chExt cx="6394413" cy="3312008"/>
            </a:xfrm>
          </p:grpSpPr>
          <p:grpSp>
            <p:nvGrpSpPr>
              <p:cNvPr id="29" name="Группа 28"/>
              <p:cNvGrpSpPr/>
              <p:nvPr/>
            </p:nvGrpSpPr>
            <p:grpSpPr>
              <a:xfrm>
                <a:off x="-1375943" y="4026740"/>
                <a:ext cx="6376730" cy="3312008"/>
                <a:chOff x="0" y="621482"/>
                <a:chExt cx="6376730" cy="3312008"/>
              </a:xfrm>
            </p:grpSpPr>
            <p:sp>
              <p:nvSpPr>
                <p:cNvPr id="30" name="Прямоугольник 29"/>
                <p:cNvSpPr/>
                <p:nvPr/>
              </p:nvSpPr>
              <p:spPr>
                <a:xfrm>
                  <a:off x="0" y="693490"/>
                  <a:ext cx="6376730" cy="324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Прямоугольник 31"/>
                <p:cNvSpPr/>
                <p:nvPr/>
              </p:nvSpPr>
              <p:spPr>
                <a:xfrm>
                  <a:off x="414365" y="1083147"/>
                  <a:ext cx="1375942" cy="2309913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Прямоугольник 32"/>
                <p:cNvSpPr/>
                <p:nvPr/>
              </p:nvSpPr>
              <p:spPr>
                <a:xfrm>
                  <a:off x="2525864" y="1665602"/>
                  <a:ext cx="1386418" cy="1727457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" name="Прямоугольник 33"/>
                <p:cNvSpPr/>
                <p:nvPr/>
              </p:nvSpPr>
              <p:spPr>
                <a:xfrm>
                  <a:off x="4555366" y="1629594"/>
                  <a:ext cx="1360361" cy="1747030"/>
                </a:xfrm>
                <a:prstGeom prst="rect">
                  <a:avLst/>
                </a:prstGeom>
                <a:solidFill>
                  <a:srgbClr val="F59C9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TextBox 1"/>
                <p:cNvSpPr txBox="1"/>
                <p:nvPr/>
              </p:nvSpPr>
              <p:spPr>
                <a:xfrm>
                  <a:off x="4648458" y="1629594"/>
                  <a:ext cx="1193078" cy="1080109"/>
                </a:xfrm>
                <a:prstGeom prst="rect">
                  <a:avLst/>
                </a:prstGeom>
              </p:spPr>
              <p:txBody>
                <a:bodyPr wrap="non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ru-RU" sz="2000" b="1" dirty="0" smtClean="0">
                      <a:latin typeface="Times New Roman" pitchFamily="18" charset="0"/>
                      <a:cs typeface="Times New Roman" pitchFamily="18" charset="0"/>
                    </a:rPr>
                    <a:t>1 403,5 </a:t>
                  </a:r>
                </a:p>
                <a:p>
                  <a:pPr algn="ctr"/>
                  <a:r>
                    <a:rPr lang="ru-RU" sz="2000" b="1" dirty="0" err="1" smtClean="0">
                      <a:latin typeface="Times New Roman" pitchFamily="18" charset="0"/>
                      <a:cs typeface="Times New Roman" pitchFamily="18" charset="0"/>
                    </a:rPr>
                    <a:t>млн.руб</a:t>
                  </a:r>
                  <a:r>
                    <a:rPr lang="ru-RU" sz="2000" b="1" dirty="0" smtClean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ru-RU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" name="TextBox 1"/>
                <p:cNvSpPr txBox="1"/>
                <p:nvPr/>
              </p:nvSpPr>
              <p:spPr>
                <a:xfrm>
                  <a:off x="2576295" y="1629594"/>
                  <a:ext cx="1193078" cy="1080109"/>
                </a:xfrm>
                <a:prstGeom prst="rect">
                  <a:avLst/>
                </a:prstGeom>
              </p:spPr>
              <p:txBody>
                <a:bodyPr wrap="non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ru-RU" sz="2000" b="1" dirty="0" smtClean="0">
                      <a:latin typeface="Times New Roman" pitchFamily="18" charset="0"/>
                      <a:cs typeface="Times New Roman" pitchFamily="18" charset="0"/>
                    </a:rPr>
                    <a:t>1 403,5</a:t>
                  </a:r>
                </a:p>
                <a:p>
                  <a:pPr algn="ctr"/>
                  <a:r>
                    <a:rPr lang="ru-RU" sz="2000" b="1" dirty="0" err="1" smtClean="0">
                      <a:latin typeface="Times New Roman" pitchFamily="18" charset="0"/>
                      <a:cs typeface="Times New Roman" pitchFamily="18" charset="0"/>
                    </a:rPr>
                    <a:t>млн.руб</a:t>
                  </a:r>
                  <a:r>
                    <a:rPr lang="ru-RU" sz="2000" b="1" dirty="0" smtClean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ru-RU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" name="TextBox 1"/>
                <p:cNvSpPr txBox="1"/>
                <p:nvPr/>
              </p:nvSpPr>
              <p:spPr>
                <a:xfrm>
                  <a:off x="478582" y="1125549"/>
                  <a:ext cx="1193078" cy="1080109"/>
                </a:xfrm>
                <a:prstGeom prst="rect">
                  <a:avLst/>
                </a:prstGeom>
              </p:spPr>
              <p:txBody>
                <a:bodyPr wrap="non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ru-RU" sz="2000" b="1" dirty="0" smtClean="0">
                      <a:latin typeface="Times New Roman" pitchFamily="18" charset="0"/>
                      <a:cs typeface="Times New Roman" pitchFamily="18" charset="0"/>
                    </a:rPr>
                    <a:t>1 674,6</a:t>
                  </a:r>
                </a:p>
                <a:p>
                  <a:pPr algn="ctr"/>
                  <a:r>
                    <a:rPr lang="ru-RU" sz="2000" b="1" dirty="0" err="1" smtClean="0">
                      <a:latin typeface="Times New Roman" pitchFamily="18" charset="0"/>
                      <a:cs typeface="Times New Roman" pitchFamily="18" charset="0"/>
                    </a:rPr>
                    <a:t>млн.руб</a:t>
                  </a:r>
                  <a:r>
                    <a:rPr lang="ru-RU" sz="2000" b="1" dirty="0" smtClean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ru-RU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486693" y="621482"/>
                  <a:ext cx="339216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2400" b="1" dirty="0" smtClean="0">
                      <a:latin typeface="Times New Roman" pitchFamily="18" charset="0"/>
                      <a:cs typeface="Times New Roman" pitchFamily="18" charset="0"/>
                    </a:rPr>
                    <a:t>Муниципальный долг</a:t>
                  </a:r>
                  <a:endParaRPr lang="ru-RU" sz="2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42" name="Группа 41"/>
              <p:cNvGrpSpPr/>
              <p:nvPr/>
            </p:nvGrpSpPr>
            <p:grpSpPr>
              <a:xfrm>
                <a:off x="-1393626" y="6885553"/>
                <a:ext cx="6304012" cy="432673"/>
                <a:chOff x="5879182" y="3428008"/>
                <a:chExt cx="6304012" cy="432673"/>
              </a:xfrm>
            </p:grpSpPr>
            <p:sp>
              <p:nvSpPr>
                <p:cNvPr id="43" name="TextBox 42"/>
                <p:cNvSpPr txBox="1"/>
                <p:nvPr/>
              </p:nvSpPr>
              <p:spPr>
                <a:xfrm>
                  <a:off x="5879182" y="3429794"/>
                  <a:ext cx="208823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050" dirty="0" smtClean="0"/>
                    <a:t>Предельный объем муниципального долга по БК РФ (собственные доходы) в 2020 году</a:t>
                  </a:r>
                  <a:endParaRPr lang="ru-RU" sz="1050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8006729" y="3437488"/>
                  <a:ext cx="2088232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050" dirty="0" smtClean="0"/>
                    <a:t>Фактический объем долга</a:t>
                  </a:r>
                </a:p>
                <a:p>
                  <a:pPr algn="ctr"/>
                  <a:r>
                    <a:rPr lang="ru-RU" sz="1050" dirty="0" smtClean="0"/>
                    <a:t>На 01.01.2020</a:t>
                  </a:r>
                  <a:endParaRPr lang="ru-RU" sz="105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0094962" y="3428008"/>
                  <a:ext cx="2088232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050" dirty="0" smtClean="0"/>
                    <a:t>Фактический объем долга</a:t>
                  </a:r>
                </a:p>
                <a:p>
                  <a:pPr algn="ctr"/>
                  <a:r>
                    <a:rPr lang="ru-RU" sz="1050" dirty="0" smtClean="0"/>
                    <a:t>на 01.01.2021</a:t>
                  </a:r>
                  <a:endParaRPr lang="ru-RU" sz="1050" dirty="0"/>
                </a:p>
              </p:txBody>
            </p:sp>
          </p:grpSp>
        </p:grpSp>
        <p:sp>
          <p:nvSpPr>
            <p:cNvPr id="47" name="TextBox 1"/>
            <p:cNvSpPr txBox="1"/>
            <p:nvPr/>
          </p:nvSpPr>
          <p:spPr>
            <a:xfrm>
              <a:off x="4704932" y="2493701"/>
              <a:ext cx="1193078" cy="1080109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/>
                <a:t>83,8 % </a:t>
              </a:r>
            </a:p>
            <a:p>
              <a:pPr algn="ctr"/>
              <a:r>
                <a:rPr lang="ru-RU" sz="1200" dirty="0" smtClean="0"/>
                <a:t>от собственных </a:t>
              </a:r>
            </a:p>
            <a:p>
              <a:pPr algn="ctr"/>
              <a:r>
                <a:rPr lang="ru-RU" sz="1200" dirty="0" smtClean="0"/>
                <a:t>доходов</a:t>
              </a:r>
              <a:endParaRPr lang="ru-RU" sz="1200" dirty="0"/>
            </a:p>
          </p:txBody>
        </p:sp>
      </p:grpSp>
      <p:pic>
        <p:nvPicPr>
          <p:cNvPr id="4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grpSp>
        <p:nvGrpSpPr>
          <p:cNvPr id="81" name="Группа 80"/>
          <p:cNvGrpSpPr/>
          <p:nvPr/>
        </p:nvGrpSpPr>
        <p:grpSpPr>
          <a:xfrm>
            <a:off x="1451470" y="3861842"/>
            <a:ext cx="8748193" cy="2933921"/>
            <a:chOff x="-2782039" y="3587479"/>
            <a:chExt cx="6444000" cy="3248662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-2782039" y="3587479"/>
              <a:ext cx="6444000" cy="3248662"/>
              <a:chOff x="-1393626" y="4098748"/>
              <a:chExt cx="6394413" cy="3248662"/>
            </a:xfrm>
          </p:grpSpPr>
          <p:grpSp>
            <p:nvGrpSpPr>
              <p:cNvPr id="49" name="Группа 48"/>
              <p:cNvGrpSpPr/>
              <p:nvPr/>
            </p:nvGrpSpPr>
            <p:grpSpPr>
              <a:xfrm>
                <a:off x="-1375943" y="4098748"/>
                <a:ext cx="6376730" cy="3240000"/>
                <a:chOff x="0" y="693490"/>
                <a:chExt cx="6376730" cy="3240000"/>
              </a:xfrm>
            </p:grpSpPr>
            <p:sp>
              <p:nvSpPr>
                <p:cNvPr id="54" name="Прямоугольник 53"/>
                <p:cNvSpPr/>
                <p:nvPr/>
              </p:nvSpPr>
              <p:spPr>
                <a:xfrm>
                  <a:off x="0" y="693490"/>
                  <a:ext cx="6376730" cy="324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6" name="Прямоугольник 55"/>
                <p:cNvSpPr/>
                <p:nvPr/>
              </p:nvSpPr>
              <p:spPr>
                <a:xfrm>
                  <a:off x="484183" y="1293532"/>
                  <a:ext cx="1177943" cy="2166845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7" name="Прямоугольник 56"/>
                <p:cNvSpPr/>
                <p:nvPr/>
              </p:nvSpPr>
              <p:spPr>
                <a:xfrm>
                  <a:off x="4744752" y="2288144"/>
                  <a:ext cx="1050087" cy="1124487"/>
                </a:xfrm>
                <a:prstGeom prst="rect">
                  <a:avLst/>
                </a:prstGeom>
                <a:solidFill>
                  <a:srgbClr val="F59C9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8" name="TextBox 1"/>
                <p:cNvSpPr txBox="1"/>
                <p:nvPr/>
              </p:nvSpPr>
              <p:spPr>
                <a:xfrm>
                  <a:off x="4657316" y="2244563"/>
                  <a:ext cx="1193078" cy="1080109"/>
                </a:xfrm>
                <a:prstGeom prst="rect">
                  <a:avLst/>
                </a:prstGeom>
              </p:spPr>
              <p:txBody>
                <a:bodyPr wrap="non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ru-RU" sz="2000" b="1" dirty="0" smtClean="0">
                      <a:latin typeface="Times New Roman" pitchFamily="18" charset="0"/>
                      <a:cs typeface="Times New Roman" pitchFamily="18" charset="0"/>
                    </a:rPr>
                    <a:t>57,9</a:t>
                  </a:r>
                </a:p>
                <a:p>
                  <a:pPr algn="ctr"/>
                  <a:r>
                    <a:rPr lang="ru-RU" sz="2000" b="1" dirty="0" err="1" smtClean="0">
                      <a:latin typeface="Times New Roman" pitchFamily="18" charset="0"/>
                      <a:cs typeface="Times New Roman" pitchFamily="18" charset="0"/>
                    </a:rPr>
                    <a:t>млн.руб</a:t>
                  </a:r>
                  <a:r>
                    <a:rPr lang="ru-RU" sz="2000" b="1" dirty="0" smtClean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ru-RU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" name="TextBox 1"/>
                <p:cNvSpPr txBox="1"/>
                <p:nvPr/>
              </p:nvSpPr>
              <p:spPr>
                <a:xfrm>
                  <a:off x="453253" y="1331352"/>
                  <a:ext cx="1193078" cy="1080109"/>
                </a:xfrm>
                <a:prstGeom prst="rect">
                  <a:avLst/>
                </a:prstGeom>
              </p:spPr>
              <p:txBody>
                <a:bodyPr wrap="non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ru-RU" sz="2000" b="1" dirty="0" smtClean="0">
                      <a:latin typeface="Times New Roman" pitchFamily="18" charset="0"/>
                      <a:cs typeface="Times New Roman" pitchFamily="18" charset="0"/>
                    </a:rPr>
                    <a:t>112,2</a:t>
                  </a:r>
                </a:p>
                <a:p>
                  <a:pPr algn="ctr"/>
                  <a:r>
                    <a:rPr lang="ru-RU" sz="2000" b="1" dirty="0" err="1" smtClean="0">
                      <a:latin typeface="Times New Roman" pitchFamily="18" charset="0"/>
                      <a:cs typeface="Times New Roman" pitchFamily="18" charset="0"/>
                    </a:rPr>
                    <a:t>млн.руб</a:t>
                  </a:r>
                  <a:r>
                    <a:rPr lang="ru-RU" sz="2000" b="1" dirty="0" smtClean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ru-RU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608139" y="708176"/>
                  <a:ext cx="5274890" cy="4430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2000" b="1" dirty="0" smtClean="0">
                      <a:latin typeface="Times New Roman" pitchFamily="18" charset="0"/>
                      <a:cs typeface="Times New Roman" pitchFamily="18" charset="0"/>
                    </a:rPr>
                    <a:t>Расходы на обслуживание муниципального долга</a:t>
                  </a:r>
                </a:p>
              </p:txBody>
            </p:sp>
          </p:grpSp>
          <p:grpSp>
            <p:nvGrpSpPr>
              <p:cNvPr id="50" name="Группа 49"/>
              <p:cNvGrpSpPr/>
              <p:nvPr/>
            </p:nvGrpSpPr>
            <p:grpSpPr>
              <a:xfrm>
                <a:off x="-1393626" y="6885553"/>
                <a:ext cx="6304012" cy="461857"/>
                <a:chOff x="5879182" y="3428008"/>
                <a:chExt cx="6304012" cy="461857"/>
              </a:xfrm>
            </p:grpSpPr>
            <p:sp>
              <p:nvSpPr>
                <p:cNvPr id="51" name="TextBox 50"/>
                <p:cNvSpPr txBox="1"/>
                <p:nvPr/>
              </p:nvSpPr>
              <p:spPr>
                <a:xfrm>
                  <a:off x="5879182" y="3429794"/>
                  <a:ext cx="2088232" cy="4600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050" dirty="0" smtClean="0"/>
                    <a:t>Первоначально утвержденный план</a:t>
                  </a:r>
                </a:p>
                <a:p>
                  <a:pPr algn="ctr"/>
                  <a:r>
                    <a:rPr lang="ru-RU" sz="1050" dirty="0"/>
                    <a:t>н</a:t>
                  </a:r>
                  <a:r>
                    <a:rPr lang="ru-RU" sz="1050" dirty="0" smtClean="0"/>
                    <a:t>а 2020 год</a:t>
                  </a: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10094962" y="3428008"/>
                  <a:ext cx="2088232" cy="4600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050" dirty="0" smtClean="0"/>
                    <a:t>Фактический объем расходов</a:t>
                  </a:r>
                </a:p>
                <a:p>
                  <a:pPr algn="ctr"/>
                  <a:r>
                    <a:rPr lang="ru-RU" sz="1050" dirty="0"/>
                    <a:t>з</a:t>
                  </a:r>
                  <a:r>
                    <a:rPr lang="ru-RU" sz="1050" dirty="0" smtClean="0"/>
                    <a:t>а 2020 год</a:t>
                  </a:r>
                  <a:endParaRPr lang="ru-RU" sz="1050" dirty="0"/>
                </a:p>
              </p:txBody>
            </p:sp>
          </p:grpSp>
        </p:grpSp>
        <p:cxnSp>
          <p:nvCxnSpPr>
            <p:cNvPr id="77" name="Прямая со стрелкой 76"/>
            <p:cNvCxnSpPr/>
            <p:nvPr/>
          </p:nvCxnSpPr>
          <p:spPr>
            <a:xfrm>
              <a:off x="-784642" y="4506556"/>
              <a:ext cx="2504429" cy="675578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 rot="557670">
              <a:off x="-107215" y="4464165"/>
              <a:ext cx="1625126" cy="408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54,3 </a:t>
              </a:r>
              <a:r>
                <a:rPr lang="ru-RU" b="1" dirty="0" err="1" smtClean="0">
                  <a:latin typeface="Times New Roman" pitchFamily="18" charset="0"/>
                  <a:cs typeface="Times New Roman" pitchFamily="18" charset="0"/>
                </a:rPr>
                <a:t>млн.руб</a:t>
              </a: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 rot="674562">
              <a:off x="-107010" y="4827831"/>
              <a:ext cx="16251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экономия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364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>
            <a:extLst>
              <a:ext uri="{FF2B5EF4-FFF2-40B4-BE49-F238E27FC236}">
                <a16:creationId xmlns="" xmlns:a16="http://schemas.microsoft.com/office/drawing/2014/main" id="{AD9BA92A-37A9-46FD-AB35-59181A51DF86}"/>
              </a:ext>
            </a:extLst>
          </p:cNvPr>
          <p:cNvSpPr txBox="1">
            <a:spLocks/>
          </p:cNvSpPr>
          <p:nvPr/>
        </p:nvSpPr>
        <p:spPr>
          <a:xfrm>
            <a:off x="0" y="7207"/>
            <a:ext cx="12190413" cy="6859587"/>
          </a:xfrm>
          <a:prstGeom prst="rect">
            <a:avLst/>
          </a:prstGeom>
          <a:solidFill>
            <a:srgbClr val="548235">
              <a:alpha val="30980"/>
            </a:srgb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endParaRPr lang="ru-RU" dirty="0">
              <a:latin typeface="Century Gothic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2912747" y="761"/>
            <a:ext cx="0" cy="627525"/>
          </a:xfrm>
          <a:custGeom>
            <a:avLst/>
            <a:gdLst/>
            <a:ahLst/>
            <a:cxnLst/>
            <a:rect l="l" t="t" r="r" b="b"/>
            <a:pathLst>
              <a:path h="627380">
                <a:moveTo>
                  <a:pt x="0" y="627380"/>
                </a:move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2"/>
          <p:cNvSpPr/>
          <p:nvPr/>
        </p:nvSpPr>
        <p:spPr>
          <a:xfrm>
            <a:off x="761" y="628796"/>
            <a:ext cx="2912366" cy="0"/>
          </a:xfrm>
          <a:custGeom>
            <a:avLst/>
            <a:gdLst/>
            <a:ahLst/>
            <a:cxnLst/>
            <a:rect l="l" t="t" r="r" b="b"/>
            <a:pathLst>
              <a:path w="2912745">
                <a:moveTo>
                  <a:pt x="0" y="0"/>
                </a:moveTo>
                <a:lnTo>
                  <a:pt x="2912745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3"/>
          <p:cNvSpPr/>
          <p:nvPr/>
        </p:nvSpPr>
        <p:spPr>
          <a:xfrm>
            <a:off x="2846462" y="562486"/>
            <a:ext cx="131428" cy="131475"/>
          </a:xfrm>
          <a:custGeom>
            <a:avLst/>
            <a:gdLst/>
            <a:ahLst/>
            <a:cxnLst/>
            <a:rect l="l" t="t" r="r" b="b"/>
            <a:pathLst>
              <a:path w="131444" h="131445">
                <a:moveTo>
                  <a:pt x="131063" y="0"/>
                </a:moveTo>
                <a:lnTo>
                  <a:pt x="0" y="0"/>
                </a:lnTo>
                <a:lnTo>
                  <a:pt x="0" y="131063"/>
                </a:lnTo>
                <a:lnTo>
                  <a:pt x="131063" y="131063"/>
                </a:lnTo>
                <a:lnTo>
                  <a:pt x="1310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7"/>
          <p:cNvSpPr/>
          <p:nvPr/>
        </p:nvSpPr>
        <p:spPr>
          <a:xfrm>
            <a:off x="7321866" y="5855802"/>
            <a:ext cx="20317" cy="1004167"/>
          </a:xfrm>
          <a:custGeom>
            <a:avLst/>
            <a:gdLst/>
            <a:ahLst/>
            <a:cxnLst/>
            <a:rect l="l" t="t" r="r" b="b"/>
            <a:pathLst>
              <a:path w="20320" h="1003934">
                <a:moveTo>
                  <a:pt x="19811" y="0"/>
                </a:moveTo>
                <a:lnTo>
                  <a:pt x="0" y="0"/>
                </a:lnTo>
                <a:lnTo>
                  <a:pt x="0" y="1003552"/>
                </a:lnTo>
                <a:lnTo>
                  <a:pt x="19811" y="1003552"/>
                </a:lnTo>
                <a:lnTo>
                  <a:pt x="198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8"/>
          <p:cNvSpPr/>
          <p:nvPr/>
        </p:nvSpPr>
        <p:spPr>
          <a:xfrm>
            <a:off x="7321104" y="5832935"/>
            <a:ext cx="4869816" cy="0"/>
          </a:xfrm>
          <a:custGeom>
            <a:avLst/>
            <a:gdLst/>
            <a:ahLst/>
            <a:cxnLst/>
            <a:rect l="l" t="t" r="r" b="b"/>
            <a:pathLst>
              <a:path w="4870450">
                <a:moveTo>
                  <a:pt x="0" y="0"/>
                </a:moveTo>
                <a:lnTo>
                  <a:pt x="4870196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9"/>
          <p:cNvSpPr/>
          <p:nvPr/>
        </p:nvSpPr>
        <p:spPr>
          <a:xfrm>
            <a:off x="7265486" y="5769676"/>
            <a:ext cx="131428" cy="13147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4"/>
                </a:lnTo>
                <a:lnTo>
                  <a:pt x="131064" y="131064"/>
                </a:lnTo>
                <a:lnTo>
                  <a:pt x="1310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4"/>
          <p:cNvSpPr/>
          <p:nvPr/>
        </p:nvSpPr>
        <p:spPr>
          <a:xfrm>
            <a:off x="5783588" y="762"/>
            <a:ext cx="0" cy="404589"/>
          </a:xfrm>
          <a:custGeom>
            <a:avLst/>
            <a:gdLst/>
            <a:ahLst/>
            <a:cxnLst/>
            <a:rect l="l" t="t" r="r" b="b"/>
            <a:pathLst>
              <a:path h="404495">
                <a:moveTo>
                  <a:pt x="0" y="403987"/>
                </a:moveTo>
                <a:lnTo>
                  <a:pt x="0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/>
          <p:nvPr/>
        </p:nvSpPr>
        <p:spPr>
          <a:xfrm>
            <a:off x="5772922" y="404716"/>
            <a:ext cx="6418379" cy="0"/>
          </a:xfrm>
          <a:custGeom>
            <a:avLst/>
            <a:gdLst/>
            <a:ahLst/>
            <a:cxnLst/>
            <a:rect l="l" t="t" r="r" b="b"/>
            <a:pathLst>
              <a:path w="6419215">
                <a:moveTo>
                  <a:pt x="0" y="0"/>
                </a:moveTo>
                <a:lnTo>
                  <a:pt x="6419087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6"/>
          <p:cNvSpPr/>
          <p:nvPr/>
        </p:nvSpPr>
        <p:spPr>
          <a:xfrm>
            <a:off x="5783588" y="6456397"/>
            <a:ext cx="0" cy="404589"/>
          </a:xfrm>
          <a:custGeom>
            <a:avLst/>
            <a:gdLst/>
            <a:ahLst/>
            <a:cxnLst/>
            <a:rect l="l" t="t" r="r" b="b"/>
            <a:pathLst>
              <a:path h="404495">
                <a:moveTo>
                  <a:pt x="0" y="404036"/>
                </a:moveTo>
                <a:lnTo>
                  <a:pt x="0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7"/>
          <p:cNvSpPr/>
          <p:nvPr/>
        </p:nvSpPr>
        <p:spPr>
          <a:xfrm>
            <a:off x="761" y="6467067"/>
            <a:ext cx="5782827" cy="0"/>
          </a:xfrm>
          <a:custGeom>
            <a:avLst/>
            <a:gdLst/>
            <a:ahLst/>
            <a:cxnLst/>
            <a:rect l="l" t="t" r="r" b="b"/>
            <a:pathLst>
              <a:path w="5783580">
                <a:moveTo>
                  <a:pt x="5783580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"/>
          <p:cNvSpPr txBox="1">
            <a:spLocks/>
          </p:cNvSpPr>
          <p:nvPr/>
        </p:nvSpPr>
        <p:spPr>
          <a:xfrm>
            <a:off x="3274268" y="2903348"/>
            <a:ext cx="7982435" cy="696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+mj-ea"/>
                <a:cs typeface="Verdana"/>
              </a:rPr>
              <a:t>СПАСИБО ЗА</a:t>
            </a:r>
            <a:r>
              <a:rPr kumimoji="0" lang="ru-RU" sz="4400" b="1" i="0" u="none" strike="noStrike" kern="0" cap="none" spc="-75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+mj-ea"/>
                <a:cs typeface="Verdana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+mj-ea"/>
                <a:cs typeface="Verdana"/>
              </a:rPr>
              <a:t>ВНИМАНИЕ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43905" y="4305750"/>
            <a:ext cx="4415916" cy="150845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Федоров С.В., </a:t>
            </a:r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Директор департамента финансов администрации города Дзержинска,</a:t>
            </a:r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(8313) 39-78-97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98862" y="6459391"/>
            <a:ext cx="2686786" cy="400198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Апрель 2021 год</a:t>
            </a:r>
            <a:endParaRPr lang="ru-RU" b="1" dirty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995" y="2080479"/>
            <a:ext cx="1563061" cy="2342495"/>
          </a:xfrm>
          <a:prstGeom prst="rect">
            <a:avLst/>
          </a:prstGeom>
          <a:noFill/>
        </p:spPr>
      </p:pic>
      <p:sp>
        <p:nvSpPr>
          <p:cNvPr id="24" name="object 10"/>
          <p:cNvSpPr/>
          <p:nvPr/>
        </p:nvSpPr>
        <p:spPr>
          <a:xfrm>
            <a:off x="3004175" y="1820405"/>
            <a:ext cx="0" cy="3032827"/>
          </a:xfrm>
          <a:custGeom>
            <a:avLst/>
            <a:gdLst/>
            <a:ahLst/>
            <a:cxnLst/>
            <a:rect l="l" t="t" r="r" b="b"/>
            <a:pathLst>
              <a:path h="3032125">
                <a:moveTo>
                  <a:pt x="0" y="3031871"/>
                </a:move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692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Соединительная линия уступом 45"/>
          <p:cNvCxnSpPr>
            <a:stCxn id="33" idx="1"/>
            <a:endCxn id="44" idx="1"/>
          </p:cNvCxnSpPr>
          <p:nvPr/>
        </p:nvCxnSpPr>
        <p:spPr>
          <a:xfrm rot="10800000" flipH="1" flipV="1">
            <a:off x="5796271" y="3362474"/>
            <a:ext cx="874998" cy="1363463"/>
          </a:xfrm>
          <a:prstGeom prst="bentConnector3">
            <a:avLst>
              <a:gd name="adj1" fmla="val -1161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ная линия уступом 39"/>
          <p:cNvCxnSpPr>
            <a:stCxn id="33" idx="1"/>
            <a:endCxn id="43" idx="1"/>
          </p:cNvCxnSpPr>
          <p:nvPr/>
        </p:nvCxnSpPr>
        <p:spPr>
          <a:xfrm rot="10800000" flipH="1" flipV="1">
            <a:off x="5796270" y="3362474"/>
            <a:ext cx="874999" cy="640805"/>
          </a:xfrm>
          <a:prstGeom prst="bentConnector3">
            <a:avLst>
              <a:gd name="adj1" fmla="val -1161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35317" y="634295"/>
            <a:ext cx="2415332" cy="121132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32000"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чем основано исполнение городского бюджета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047639" cy="432148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solidFill>
                  <a:srgbClr val="335020"/>
                </a:solid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sz="3100" b="1" dirty="0">
                <a:solidFill>
                  <a:srgbClr val="335020"/>
                </a:solidFill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3100" b="1" dirty="0" smtClean="0">
                <a:solidFill>
                  <a:srgbClr val="335020"/>
                </a:solidFill>
                <a:latin typeface="Times New Roman" pitchFamily="18" charset="0"/>
                <a:cs typeface="Times New Roman" pitchFamily="18" charset="0"/>
              </a:rPr>
              <a:t>бюджета в 2020 году</a:t>
            </a:r>
            <a:endParaRPr lang="ru-RU" sz="3100" dirty="0">
              <a:solidFill>
                <a:srgbClr val="335020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06574" y="3118689"/>
            <a:ext cx="3744416" cy="612210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Clr>
                <a:srgbClr val="7030A0"/>
              </a:buClr>
              <a:buNone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7 </a:t>
            </a:r>
            <a:r>
              <a:rPr lang="ru-RU" sz="2000" b="1" dirty="0">
                <a:latin typeface="Times New Roman" pitchFamily="18" charset="0"/>
                <a:ea typeface="+mj-ea"/>
                <a:cs typeface="Times New Roman" pitchFamily="18" charset="0"/>
              </a:rPr>
              <a:t>млрд. </a:t>
            </a: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954,9 </a:t>
            </a:r>
            <a:r>
              <a:rPr lang="ru-RU" sz="2000" b="1" dirty="0">
                <a:latin typeface="Times New Roman" pitchFamily="18" charset="0"/>
                <a:ea typeface="+mj-ea"/>
                <a:cs typeface="Times New Roman" pitchFamily="18" charset="0"/>
              </a:rPr>
              <a:t>млн. рублей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09925" y="5157986"/>
            <a:ext cx="4129097" cy="582652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defPPr>
              <a:defRPr lang="ru-RU"/>
            </a:defPPr>
            <a:lvl1pPr indent="0" algn="ctr">
              <a:lnSpc>
                <a:spcPct val="120000"/>
              </a:lnSpc>
              <a:spcBef>
                <a:spcPct val="20000"/>
              </a:spcBef>
              <a:buClr>
                <a:srgbClr val="7030A0"/>
              </a:buClr>
              <a:buSzPct val="95000"/>
              <a:buFont typeface="Wingdings 2"/>
              <a:buNone/>
              <a:defRPr kumimoji="0" sz="2000" b="1"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640080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/>
            </a:lvl2pPr>
            <a:lvl3pPr indent="-246888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/>
            </a:lvl3pPr>
            <a:lvl4pPr marL="1188720" indent="-210312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/>
            </a:lvl4pPr>
            <a:lvl5pPr marL="1463040" indent="-210312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/>
            </a:lvl5pPr>
            <a:lvl6pPr marL="1737360" indent="-210312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/>
            </a:lvl6pPr>
            <a:lvl7pPr marL="1920240" indent="-182880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baseline="0"/>
            </a:lvl7pPr>
            <a:lvl8pPr marL="2194560" indent="-182880">
              <a:spcBef>
                <a:spcPct val="20000"/>
              </a:spcBef>
              <a:buClr>
                <a:schemeClr val="tx2"/>
              </a:buClr>
              <a:buChar char="•"/>
              <a:defRPr kumimoji="0" sz="1600"/>
            </a:lvl8pPr>
            <a:lvl9pPr marL="2468880" indent="-182880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baseline="0"/>
            </a:lvl9pPr>
          </a:lstStyle>
          <a:p>
            <a:pPr algn="l"/>
            <a:r>
              <a:rPr lang="ru-RU" dirty="0" smtClean="0"/>
              <a:t>7 </a:t>
            </a:r>
            <a:r>
              <a:rPr lang="ru-RU" dirty="0"/>
              <a:t>млрд. </a:t>
            </a:r>
            <a:r>
              <a:rPr lang="ru-RU" dirty="0" smtClean="0"/>
              <a:t>975,6 </a:t>
            </a:r>
            <a:r>
              <a:rPr lang="ru-RU" dirty="0"/>
              <a:t>млн. рублей</a:t>
            </a:r>
          </a:p>
        </p:txBody>
      </p:sp>
      <p:pic>
        <p:nvPicPr>
          <p:cNvPr id="14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pic>
        <p:nvPicPr>
          <p:cNvPr id="16" name="Picture 4" descr="C:\Users\kapustin_ns\Downloads\iconmonstr-note-11-240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11" y="985409"/>
            <a:ext cx="572177" cy="572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3274731" y="634295"/>
            <a:ext cx="8136904" cy="121132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buClr>
                <a:srgbClr val="7030A0"/>
              </a:buClr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городской Думы г. Дзержинска Нижегородской области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Clr>
                <a:srgbClr val="7030A0"/>
              </a:buClr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18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№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824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"О городском бюджете 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годов"</a:t>
            </a:r>
          </a:p>
        </p:txBody>
      </p:sp>
      <p:cxnSp>
        <p:nvCxnSpPr>
          <p:cNvPr id="18" name="Прямая соединительная линия 17"/>
          <p:cNvCxnSpPr>
            <a:stCxn id="13" idx="3"/>
            <a:endCxn id="11" idx="1"/>
          </p:cNvCxnSpPr>
          <p:nvPr/>
        </p:nvCxnSpPr>
        <p:spPr>
          <a:xfrm>
            <a:off x="2750649" y="1239957"/>
            <a:ext cx="524082" cy="0"/>
          </a:xfrm>
          <a:prstGeom prst="line">
            <a:avLst/>
          </a:prstGeom>
          <a:ln w="57150">
            <a:solidFill>
              <a:srgbClr val="3350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127231" y="2087103"/>
            <a:ext cx="4815847" cy="729129"/>
          </a:xfrm>
          <a:prstGeom prst="roundRect">
            <a:avLst/>
          </a:prstGeom>
          <a:solidFill>
            <a:srgbClr val="335020">
              <a:alpha val="69020"/>
            </a:srgbClr>
          </a:solidFill>
          <a:ln w="5715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7030A0"/>
              </a:buClr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Первоначальные параметры городского бюджета 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375126" y="2087102"/>
            <a:ext cx="6720757" cy="729129"/>
          </a:xfrm>
          <a:prstGeom prst="roundRect">
            <a:avLst/>
          </a:prstGeom>
          <a:solidFill>
            <a:srgbClr val="335020">
              <a:alpha val="69020"/>
            </a:srgbClr>
          </a:solidFill>
          <a:ln w="5715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7030A0"/>
              </a:buClr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изменений в решение о бюджете на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год: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27231" y="3534252"/>
            <a:ext cx="3802369" cy="759638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ДОХОДЫ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27231" y="5590034"/>
            <a:ext cx="3802369" cy="759638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РАСХОДЫ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796271" y="3118689"/>
            <a:ext cx="1464831" cy="487571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8111430" y="3118689"/>
            <a:ext cx="3987018" cy="487571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(-)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млрд.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821,2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326773" y="3762000"/>
            <a:ext cx="2799294" cy="47958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(-) 67,5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671270" y="3763485"/>
            <a:ext cx="2274807" cy="47958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по налоговым и неналоговым доходам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671269" y="4486143"/>
            <a:ext cx="2274808" cy="47958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безвозмездным поступлениям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9335566" y="4486145"/>
            <a:ext cx="2781709" cy="47958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(-)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млрд.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753,7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</a:p>
        </p:txBody>
      </p:sp>
      <p:cxnSp>
        <p:nvCxnSpPr>
          <p:cNvPr id="48" name="Прямая соединительная линия 47"/>
          <p:cNvCxnSpPr>
            <a:stCxn id="33" idx="3"/>
            <a:endCxn id="36" idx="1"/>
          </p:cNvCxnSpPr>
          <p:nvPr/>
        </p:nvCxnSpPr>
        <p:spPr>
          <a:xfrm>
            <a:off x="7261102" y="3362475"/>
            <a:ext cx="850328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43" idx="3"/>
            <a:endCxn id="41" idx="1"/>
          </p:cNvCxnSpPr>
          <p:nvPr/>
        </p:nvCxnSpPr>
        <p:spPr>
          <a:xfrm flipV="1">
            <a:off x="8946077" y="4001794"/>
            <a:ext cx="380696" cy="1486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44" idx="3"/>
            <a:endCxn id="45" idx="1"/>
          </p:cNvCxnSpPr>
          <p:nvPr/>
        </p:nvCxnSpPr>
        <p:spPr>
          <a:xfrm>
            <a:off x="8946077" y="4725938"/>
            <a:ext cx="389489" cy="1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5796271" y="5822543"/>
            <a:ext cx="6299612" cy="487571"/>
            <a:chOff x="5796271" y="5229994"/>
            <a:chExt cx="6299612" cy="487571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5796271" y="5229994"/>
              <a:ext cx="1464831" cy="487571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Расходы</a:t>
              </a:r>
              <a:endPara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8188935" y="5229994"/>
              <a:ext cx="3906948" cy="487571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(-) </a:t>
              </a: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млрд. </a:t>
              </a: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729,7 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млн. рублей</a:t>
              </a:r>
            </a:p>
          </p:txBody>
        </p:sp>
        <p:cxnSp>
          <p:nvCxnSpPr>
            <p:cNvPr id="56" name="Прямая соединительная линия 55"/>
            <p:cNvCxnSpPr>
              <a:stCxn id="34" idx="3"/>
              <a:endCxn id="37" idx="1"/>
            </p:cNvCxnSpPr>
            <p:nvPr/>
          </p:nvCxnSpPr>
          <p:spPr>
            <a:xfrm>
              <a:off x="7261102" y="5473780"/>
              <a:ext cx="927833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object 5"/>
          <p:cNvSpPr/>
          <p:nvPr/>
        </p:nvSpPr>
        <p:spPr>
          <a:xfrm>
            <a:off x="7911195" y="405458"/>
            <a:ext cx="3402965" cy="0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rgbClr val="335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"/>
          <p:cNvSpPr/>
          <p:nvPr/>
        </p:nvSpPr>
        <p:spPr>
          <a:xfrm>
            <a:off x="7910433" y="33345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rgbClr val="335020"/>
          </a:solidFill>
          <a:ln>
            <a:solidFill>
              <a:srgbClr val="335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Номер слайда 74"/>
          <p:cNvSpPr>
            <a:spLocks noGrp="1"/>
          </p:cNvSpPr>
          <p:nvPr>
            <p:ph type="sldNum" sz="quarter" idx="12"/>
          </p:nvPr>
        </p:nvSpPr>
        <p:spPr>
          <a:xfrm>
            <a:off x="9345983" y="6496007"/>
            <a:ext cx="2844430" cy="365210"/>
          </a:xfrm>
        </p:spPr>
        <p:txBody>
          <a:bodyPr/>
          <a:lstStyle/>
          <a:p>
            <a:fld id="{012B9A9C-01E3-4474-9105-CF8C96572019}" type="slidenum">
              <a:rPr lang="ru-RU" sz="2000" b="1" smtClean="0">
                <a:solidFill>
                  <a:schemeClr val="tx1"/>
                </a:solidFill>
              </a:rPr>
              <a:pPr/>
              <a:t>2</a:t>
            </a:fld>
            <a:endParaRPr lang="ru-RU" sz="2000" b="1" dirty="0">
              <a:solidFill>
                <a:schemeClr val="tx1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2854846" y="3534252"/>
            <a:ext cx="2396594" cy="2815420"/>
            <a:chOff x="2854846" y="3527360"/>
            <a:chExt cx="2396594" cy="2815420"/>
          </a:xfrm>
        </p:grpSpPr>
        <p:sp>
          <p:nvSpPr>
            <p:cNvPr id="35" name="Содержимое 2"/>
            <p:cNvSpPr txBox="1">
              <a:spLocks/>
            </p:cNvSpPr>
            <p:nvPr/>
          </p:nvSpPr>
          <p:spPr>
            <a:xfrm>
              <a:off x="2854846" y="4503022"/>
              <a:ext cx="2396594" cy="697847"/>
            </a:xfrm>
            <a:prstGeom prst="rect">
              <a:avLst/>
            </a:prstGeom>
            <a:noFill/>
          </p:spPr>
          <p:txBody>
            <a:bodyPr vert="horz">
              <a:noAutofit/>
            </a:bodyPr>
            <a:lstStyle>
              <a:defPPr>
                <a:defRPr lang="ru-RU"/>
              </a:defPPr>
              <a:lvl1pPr indent="0" algn="ctr">
                <a:lnSpc>
                  <a:spcPct val="120000"/>
                </a:lnSpc>
                <a:spcBef>
                  <a:spcPct val="20000"/>
                </a:spcBef>
                <a:buClr>
                  <a:srgbClr val="7030A0"/>
                </a:buClr>
                <a:buSzPct val="95000"/>
                <a:buFont typeface="Wingdings 2"/>
                <a:buNone/>
                <a:defRPr kumimoji="0" sz="2000" b="1">
                  <a:latin typeface="Times New Roman" pitchFamily="18" charset="0"/>
                  <a:ea typeface="+mj-ea"/>
                  <a:cs typeface="Times New Roman" pitchFamily="18" charset="0"/>
                </a:defRPr>
              </a:lvl1pPr>
              <a:lvl2pPr marL="640080" indent="-246888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400"/>
              </a:lvl2pPr>
              <a:lvl3pPr indent="-246888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/>
                <a:buChar char=""/>
                <a:defRPr kumimoji="0" sz="2100"/>
              </a:lvl3pPr>
              <a:lvl4pPr marL="1188720" indent="-210312">
                <a:spcBef>
                  <a:spcPct val="20000"/>
                </a:spcBef>
                <a:buClr>
                  <a:schemeClr val="accent3"/>
                </a:buClr>
                <a:buSzPct val="65000"/>
                <a:buFont typeface="Wingdings 2"/>
                <a:buChar char=""/>
                <a:defRPr kumimoji="0" sz="2000"/>
              </a:lvl4pPr>
              <a:lvl5pPr marL="1463040" indent="-210312">
                <a:spcBef>
                  <a:spcPct val="20000"/>
                </a:spcBef>
                <a:buClr>
                  <a:schemeClr val="accent4"/>
                </a:buClr>
                <a:buSzPct val="65000"/>
                <a:buFont typeface="Wingdings 2"/>
                <a:buChar char=""/>
                <a:defRPr kumimoji="0" sz="2000"/>
              </a:lvl5pPr>
              <a:lvl6pPr marL="1737360" indent="-210312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/>
              </a:lvl6pPr>
              <a:lvl7pPr marL="1920240" indent="-182880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600" baseline="0"/>
              </a:lvl7pPr>
              <a:lvl8pPr marL="2194560" indent="-182880">
                <a:spcBef>
                  <a:spcPct val="20000"/>
                </a:spcBef>
                <a:buClr>
                  <a:schemeClr val="tx2"/>
                </a:buClr>
                <a:buChar char="•"/>
                <a:defRPr kumimoji="0" sz="1600"/>
              </a:lvl8pPr>
              <a:lvl9pPr marL="2468880" indent="-182880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400" baseline="0"/>
              </a:lvl9pPr>
            </a:lstStyle>
            <a:p>
              <a:r>
                <a:rPr lang="ru-RU" sz="1800" dirty="0" smtClean="0"/>
                <a:t>ДЕФИЦИТ</a:t>
              </a: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3353536" y="3527360"/>
              <a:ext cx="576064" cy="75963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358902" y="4791054"/>
              <a:ext cx="170501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20,7 </a:t>
              </a:r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млн. рублей</a:t>
              </a: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3358902" y="3534252"/>
              <a:ext cx="4017" cy="2808528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Правая фигурная скобка 46"/>
            <p:cNvSpPr/>
            <p:nvPr/>
          </p:nvSpPr>
          <p:spPr>
            <a:xfrm rot="5400000">
              <a:off x="3536000" y="4104326"/>
              <a:ext cx="257635" cy="603796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3986" y="-26590"/>
            <a:ext cx="10971372" cy="864296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335020"/>
                </a:solidFill>
                <a:latin typeface="Times New Roman" pitchFamily="18" charset="0"/>
                <a:cs typeface="Times New Roman" pitchFamily="18" charset="0"/>
              </a:rPr>
              <a:t>Исполнение основных параметров городского </a:t>
            </a:r>
            <a:r>
              <a:rPr lang="ru-RU" sz="2700" b="1" dirty="0">
                <a:solidFill>
                  <a:srgbClr val="335020"/>
                </a:solidFill>
                <a:latin typeface="Times New Roman" pitchFamily="18" charset="0"/>
                <a:cs typeface="Times New Roman" pitchFamily="18" charset="0"/>
              </a:rPr>
              <a:t>бюджета за </a:t>
            </a:r>
            <a:r>
              <a:rPr lang="ru-RU" sz="2700" b="1" dirty="0" smtClean="0">
                <a:solidFill>
                  <a:srgbClr val="33502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700" b="1" dirty="0">
                <a:solidFill>
                  <a:srgbClr val="335020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endParaRPr lang="ru-RU" dirty="0">
              <a:solidFill>
                <a:srgbClr val="33502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993545"/>
              </p:ext>
            </p:extLst>
          </p:nvPr>
        </p:nvGraphicFramePr>
        <p:xfrm>
          <a:off x="295019" y="824770"/>
          <a:ext cx="11519780" cy="3273876"/>
        </p:xfrm>
        <a:graphic>
          <a:graphicData uri="http://schemas.openxmlformats.org/drawingml/2006/table">
            <a:tbl>
              <a:tblPr/>
              <a:tblGrid>
                <a:gridCol w="2871251"/>
                <a:gridCol w="2337101"/>
                <a:gridCol w="2362426"/>
                <a:gridCol w="1771819"/>
                <a:gridCol w="2177183"/>
              </a:tblGrid>
              <a:tr h="1956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Наименование </a:t>
                      </a:r>
                      <a:endParaRPr lang="en-US" sz="1900" b="1" i="0" u="none" strike="noStrike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9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параметра</a:t>
                      </a:r>
                      <a:endParaRPr lang="ru-RU" sz="19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12698" marR="12698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02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Уточненный </a:t>
                      </a:r>
                      <a:endParaRPr lang="en-US" sz="1900" b="1" i="0" u="none" strike="noStrike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9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план на 01.01.2021 </a:t>
                      </a:r>
                    </a:p>
                    <a:p>
                      <a:pPr algn="ctr" fontAlgn="ctr"/>
                      <a:r>
                        <a:rPr lang="ru-RU" sz="19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(млн. руб.)</a:t>
                      </a:r>
                      <a:endParaRPr lang="ru-RU" sz="19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12698" marR="12698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02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И</a:t>
                      </a:r>
                      <a:r>
                        <a:rPr lang="ru-RU" sz="1900" b="1" i="0" u="none" strike="noStrike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сполнен</a:t>
                      </a:r>
                      <a:r>
                        <a:rPr lang="en-US" sz="1900" b="1" i="0" u="none" strike="noStrike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ие</a:t>
                      </a:r>
                      <a:r>
                        <a:rPr lang="ru-RU" sz="19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  </a:t>
                      </a:r>
                      <a:endParaRPr lang="en-US" sz="1900" b="1" i="0" u="none" strike="noStrike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9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на 01.01.2021</a:t>
                      </a:r>
                      <a:endParaRPr lang="ru-RU" sz="1900" b="1" i="0" u="none" strike="noStrike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9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(млн. руб.)</a:t>
                      </a:r>
                      <a:endParaRPr lang="ru-RU" sz="19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12698" marR="12698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02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%</a:t>
                      </a:r>
                      <a:r>
                        <a:rPr lang="ru-RU" sz="1900" b="1" i="0" u="none" strike="noStrike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 к уточненному плану</a:t>
                      </a:r>
                    </a:p>
                    <a:p>
                      <a:pPr algn="ctr" fontAlgn="ctr"/>
                      <a:r>
                        <a:rPr lang="ru-RU" sz="1900" b="1" i="0" u="none" strike="noStrike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(гр.3 : гр.</a:t>
                      </a:r>
                      <a:r>
                        <a:rPr lang="en-US" sz="1900" b="1" i="0" u="none" strike="noStrike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2</a:t>
                      </a:r>
                      <a:r>
                        <a:rPr lang="ru-RU" sz="1900" b="1" i="0" u="none" strike="noStrike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)</a:t>
                      </a:r>
                      <a:endParaRPr lang="ru-RU" sz="19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12698" marR="12698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02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i="1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Исполнение  </a:t>
                      </a:r>
                    </a:p>
                    <a:p>
                      <a:pPr algn="ctr" fontAlgn="ctr"/>
                      <a:r>
                        <a:rPr lang="en-US" sz="1900" b="1" i="1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на 01.01.2020</a:t>
                      </a:r>
                      <a:r>
                        <a:rPr lang="ru-RU" sz="1900" b="1" i="1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900" b="1" i="1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(млн. руб.)</a:t>
                      </a:r>
                      <a:endParaRPr lang="ru-RU" sz="19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12698" marR="12698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020">
                        <a:alpha val="69804"/>
                      </a:srgbClr>
                    </a:solidFill>
                  </a:tcPr>
                </a:tc>
              </a:tr>
              <a:tr h="312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12698" marR="12698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12698" marR="12698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12698" marR="12698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12698" marR="12698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12698" marR="12698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>
                        <a:alpha val="80000"/>
                      </a:srgbClr>
                    </a:solidFill>
                  </a:tcPr>
                </a:tc>
              </a:tr>
              <a:tr h="4791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</a:txBody>
                  <a:tcPr marL="12698" marR="12698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6 264,7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2698" marR="12698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6 302,3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2698" marR="12698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100,6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2698" marR="12698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5 764,2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2698" marR="12698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>
                        <a:alpha val="80000"/>
                      </a:srgbClr>
                    </a:solidFill>
                  </a:tcPr>
                </a:tc>
              </a:tr>
              <a:tr h="5248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Расходы</a:t>
                      </a:r>
                    </a:p>
                  </a:txBody>
                  <a:tcPr marL="12698" marR="12698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6 376,9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2698" marR="12698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6 305,3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2698" marR="12698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98,9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12698" marR="12698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2400" b="0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794,8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2698" marR="12698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>
                        <a:alpha val="89804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grpSp>
        <p:nvGrpSpPr>
          <p:cNvPr id="18" name="Группа 17"/>
          <p:cNvGrpSpPr/>
          <p:nvPr/>
        </p:nvGrpSpPr>
        <p:grpSpPr>
          <a:xfrm>
            <a:off x="262558" y="4797946"/>
            <a:ext cx="5544616" cy="1569473"/>
            <a:chOff x="262558" y="5172689"/>
            <a:chExt cx="5544616" cy="1569473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262558" y="5172689"/>
              <a:ext cx="5544616" cy="156947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550590" y="5172689"/>
              <a:ext cx="4993223" cy="1569473"/>
              <a:chOff x="550590" y="5157986"/>
              <a:chExt cx="4993223" cy="1569473"/>
            </a:xfrm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550590" y="5486668"/>
                <a:ext cx="1464831" cy="787442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Доходы</a:t>
                </a:r>
              </a:p>
              <a:p>
                <a:pPr algn="ctr"/>
                <a:r>
                  <a:rPr lang="ru-RU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2020</a:t>
                </a:r>
                <a:endParaRPr lang="ru-RU" sz="2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Скругленный прямоугольник 7"/>
              <p:cNvSpPr/>
              <p:nvPr/>
            </p:nvSpPr>
            <p:spPr>
              <a:xfrm>
                <a:off x="4078982" y="5486668"/>
                <a:ext cx="1464831" cy="787442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Доходы</a:t>
                </a:r>
              </a:p>
              <a:p>
                <a:pPr algn="ctr"/>
                <a:r>
                  <a:rPr lang="ru-RU" sz="2400" b="1" dirty="0" smtClean="0">
                    <a:solidFill>
                      <a:srgbClr val="557FD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2019</a:t>
                </a:r>
                <a:endParaRPr lang="ru-RU" sz="2400" b="1" dirty="0">
                  <a:solidFill>
                    <a:srgbClr val="557FD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672172" y="5157986"/>
                <a:ext cx="108012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endParaRPr lang="ru-RU" sz="8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846734" y="6327349"/>
                <a:ext cx="34563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538,1 млн. рублей</a:t>
                </a:r>
                <a:endPara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494806" y="5229994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/>
                  <a:t>На 9,3 %</a:t>
                </a:r>
                <a:endParaRPr lang="ru-RU" b="1" dirty="0"/>
              </a:p>
            </p:txBody>
          </p:sp>
        </p:grpSp>
      </p:grpSp>
      <p:grpSp>
        <p:nvGrpSpPr>
          <p:cNvPr id="19" name="Группа 18"/>
          <p:cNvGrpSpPr/>
          <p:nvPr/>
        </p:nvGrpSpPr>
        <p:grpSpPr>
          <a:xfrm>
            <a:off x="6599262" y="4806259"/>
            <a:ext cx="5345496" cy="1575863"/>
            <a:chOff x="6599262" y="5151596"/>
            <a:chExt cx="5345496" cy="1575863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6599262" y="5157986"/>
              <a:ext cx="5345496" cy="156947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815286" y="5441372"/>
              <a:ext cx="1464831" cy="83273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Расходы</a:t>
              </a:r>
            </a:p>
            <a:p>
              <a:pPr algn="ctr"/>
              <a:r>
                <a:rPr lang="ru-RU" sz="24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2020</a:t>
              </a:r>
              <a:endPara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0199662" y="5441372"/>
              <a:ext cx="1464831" cy="83273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Расходы</a:t>
              </a:r>
            </a:p>
            <a:p>
              <a:pPr algn="ctr"/>
              <a:r>
                <a:rPr lang="ru-RU" sz="2400" b="1" dirty="0" smtClean="0">
                  <a:solidFill>
                    <a:srgbClr val="557FD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2019</a:t>
              </a:r>
              <a:endParaRPr lang="ru-RU" sz="2400" b="1" dirty="0">
                <a:solidFill>
                  <a:srgbClr val="557FDD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03518" y="5151596"/>
              <a:ext cx="108012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&gt;</a:t>
              </a:r>
              <a:endPara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55446" y="6307212"/>
              <a:ext cx="34563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510,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млн.рублей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831510" y="5220702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На 8,8 %</a:t>
              </a:r>
              <a:endParaRPr lang="ru-RU" b="1" dirty="0"/>
            </a:p>
          </p:txBody>
        </p:sp>
      </p:grpSp>
      <p:sp>
        <p:nvSpPr>
          <p:cNvPr id="22" name="Номер слайда 74"/>
          <p:cNvSpPr>
            <a:spLocks noGrp="1"/>
          </p:cNvSpPr>
          <p:nvPr>
            <p:ph type="sldNum" sz="quarter" idx="12"/>
          </p:nvPr>
        </p:nvSpPr>
        <p:spPr>
          <a:xfrm>
            <a:off x="9345983" y="6496007"/>
            <a:ext cx="2844430" cy="36521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fld id="{012B9A9C-01E3-4474-9105-CF8C96572019}" type="slidenum">
              <a:rPr lang="ru-RU" sz="2000" b="1" smtClean="0">
                <a:solidFill>
                  <a:schemeClr val="tx1"/>
                </a:solidFill>
              </a:rPr>
              <a:pPr/>
              <a:t>3</a:t>
            </a:fld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75142760"/>
              </p:ext>
            </p:extLst>
          </p:nvPr>
        </p:nvGraphicFramePr>
        <p:xfrm>
          <a:off x="118543" y="1485578"/>
          <a:ext cx="11979905" cy="3964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404758"/>
            <a:ext cx="10971372" cy="936321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589164"/>
            <a:ext cx="12190413" cy="752398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sz="20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20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бюджета за </a:t>
            </a:r>
            <a:r>
              <a:rPr lang="ru-RU" sz="20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2020 год </a:t>
            </a:r>
            <a:r>
              <a:rPr lang="ru-RU" sz="20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 доходам </a:t>
            </a:r>
            <a:r>
              <a:rPr lang="ru-RU" sz="20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составило 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 млрд. 302,3 млн. 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рублей </a:t>
            </a:r>
            <a:r>
              <a:rPr lang="ru-RU" sz="20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(100,6 % от уточненного плана) </a:t>
            </a:r>
            <a:endParaRPr lang="ru-RU" sz="20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8542" y="1599977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/>
                <a:ea typeface="Calibri"/>
              </a:rPr>
              <a:t>4 </a:t>
            </a:r>
            <a:r>
              <a:rPr lang="ru-RU" sz="2400" b="1" dirty="0">
                <a:latin typeface="Times New Roman"/>
                <a:ea typeface="Calibri"/>
              </a:rPr>
              <a:t>млрд</a:t>
            </a:r>
            <a:r>
              <a:rPr lang="ru-RU" sz="2400" b="1" dirty="0" smtClean="0">
                <a:latin typeface="Times New Roman"/>
                <a:ea typeface="Calibri"/>
              </a:rPr>
              <a:t>. 89,4 </a:t>
            </a:r>
            <a:r>
              <a:rPr lang="ru-RU" sz="2400" b="1" dirty="0">
                <a:latin typeface="Times New Roman"/>
                <a:ea typeface="Calibri"/>
              </a:rPr>
              <a:t>млн. рублей 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36728" y="1629594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1 млрд. </a:t>
            </a:r>
            <a:r>
              <a:rPr lang="ru-RU" sz="2400" b="1" dirty="0" smtClean="0">
                <a:latin typeface="Times New Roman"/>
                <a:ea typeface="Calibri"/>
              </a:rPr>
              <a:t>985 </a:t>
            </a:r>
            <a:r>
              <a:rPr lang="ru-RU" sz="2400" b="1" dirty="0">
                <a:latin typeface="Times New Roman"/>
                <a:ea typeface="Calibri"/>
              </a:rPr>
              <a:t>млн. рублей 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473886" y="4221882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/>
                <a:ea typeface="Calibri"/>
              </a:rPr>
              <a:t>227,9 </a:t>
            </a:r>
            <a:r>
              <a:rPr lang="ru-RU" sz="2400" b="1" dirty="0">
                <a:latin typeface="Times New Roman"/>
                <a:ea typeface="Calibri"/>
              </a:rPr>
              <a:t>млн. рублей</a:t>
            </a:r>
            <a:endParaRPr lang="ru-RU" sz="2400" b="1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51904" y="45418"/>
            <a:ext cx="9983810" cy="4321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335020"/>
                </a:solidFill>
                <a:latin typeface="Times New Roman" pitchFamily="18" charset="0"/>
                <a:cs typeface="Times New Roman" pitchFamily="18" charset="0"/>
              </a:rPr>
              <a:t>Доходы городского бюджета</a:t>
            </a:r>
            <a:endParaRPr lang="ru-RU" sz="5400" u="sng" dirty="0">
              <a:solidFill>
                <a:srgbClr val="335020"/>
              </a:solidFill>
            </a:endParaRPr>
          </a:p>
        </p:txBody>
      </p:sp>
      <p:pic>
        <p:nvPicPr>
          <p:cNvPr id="12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sp>
        <p:nvSpPr>
          <p:cNvPr id="13" name="object 5"/>
          <p:cNvSpPr/>
          <p:nvPr/>
        </p:nvSpPr>
        <p:spPr>
          <a:xfrm>
            <a:off x="7911195" y="405458"/>
            <a:ext cx="3402965" cy="0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rgbClr val="335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6"/>
          <p:cNvSpPr/>
          <p:nvPr/>
        </p:nvSpPr>
        <p:spPr>
          <a:xfrm>
            <a:off x="7910433" y="33345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rgbClr val="335020"/>
          </a:solidFill>
          <a:ln>
            <a:solidFill>
              <a:srgbClr val="335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Номер слайда 74"/>
          <p:cNvSpPr>
            <a:spLocks noGrp="1"/>
          </p:cNvSpPr>
          <p:nvPr>
            <p:ph type="sldNum" sz="quarter" idx="12"/>
          </p:nvPr>
        </p:nvSpPr>
        <p:spPr>
          <a:xfrm>
            <a:off x="11814799" y="6496007"/>
            <a:ext cx="375614" cy="365210"/>
          </a:xfrm>
        </p:spPr>
        <p:txBody>
          <a:bodyPr/>
          <a:lstStyle/>
          <a:p>
            <a:fld id="{012B9A9C-01E3-4474-9105-CF8C96572019}" type="slidenum">
              <a:rPr lang="ru-RU" sz="2000" b="1" smtClean="0">
                <a:solidFill>
                  <a:schemeClr val="tx1"/>
                </a:solidFill>
              </a:rPr>
              <a:pPr/>
              <a:t>4</a:t>
            </a:fld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11230" y="5195690"/>
            <a:ext cx="5544616" cy="15694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554006" y="5524372"/>
            <a:ext cx="1944216" cy="78744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794366" y="5524372"/>
            <a:ext cx="1791521" cy="78744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</a:t>
            </a:r>
            <a:r>
              <a:rPr lang="ru-RU" sz="2400" b="1" dirty="0" smtClean="0">
                <a:solidFill>
                  <a:srgbClr val="557FD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endParaRPr lang="ru-RU" sz="2400" b="1" dirty="0">
              <a:solidFill>
                <a:srgbClr val="557FD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14246" y="5195690"/>
            <a:ext cx="1080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ru-RU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14843" y="6365053"/>
            <a:ext cx="2628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140,7 млн. рублей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42781" y="526769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 6,8 %</a:t>
            </a:r>
            <a:endParaRPr lang="ru-RU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55426" y="5195689"/>
            <a:ext cx="5544616" cy="15694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25893" y="5374010"/>
            <a:ext cx="4377225" cy="120959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исполнены на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103,8 %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уточненному годовому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(сверх плана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80,5 </a:t>
            </a:r>
            <a:r>
              <a:rPr lang="ru-RU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69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056507"/>
              </p:ext>
            </p:extLst>
          </p:nvPr>
        </p:nvGraphicFramePr>
        <p:xfrm>
          <a:off x="0" y="605761"/>
          <a:ext cx="12190413" cy="6253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630" y="1"/>
            <a:ext cx="10369152" cy="6214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rgbClr val="335020"/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за </a:t>
            </a:r>
            <a:r>
              <a:rPr lang="ru-RU" sz="2700" b="1" dirty="0" smtClean="0">
                <a:solidFill>
                  <a:srgbClr val="33502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700" b="1" dirty="0">
                <a:solidFill>
                  <a:srgbClr val="33502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>
              <a:solidFill>
                <a:srgbClr val="335020"/>
              </a:solidFill>
            </a:endParaRPr>
          </a:p>
        </p:txBody>
      </p:sp>
      <p:pic>
        <p:nvPicPr>
          <p:cNvPr id="5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sp>
        <p:nvSpPr>
          <p:cNvPr id="13" name="Номер слайда 74"/>
          <p:cNvSpPr>
            <a:spLocks noGrp="1"/>
          </p:cNvSpPr>
          <p:nvPr>
            <p:ph type="sldNum" sz="quarter" idx="12"/>
          </p:nvPr>
        </p:nvSpPr>
        <p:spPr>
          <a:xfrm>
            <a:off x="9345983" y="6496007"/>
            <a:ext cx="2844430" cy="365210"/>
          </a:xfrm>
        </p:spPr>
        <p:txBody>
          <a:bodyPr/>
          <a:lstStyle/>
          <a:p>
            <a:fld id="{012B9A9C-01E3-4474-9105-CF8C96572019}" type="slidenum">
              <a:rPr lang="ru-RU" sz="2000" b="1" smtClean="0">
                <a:solidFill>
                  <a:schemeClr val="tx1"/>
                </a:solidFill>
              </a:rPr>
              <a:pPr/>
              <a:t>5</a:t>
            </a:fld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4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7196227"/>
              </p:ext>
            </p:extLst>
          </p:nvPr>
        </p:nvGraphicFramePr>
        <p:xfrm>
          <a:off x="334565" y="1441022"/>
          <a:ext cx="11480234" cy="5350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418" y="0"/>
            <a:ext cx="10943791" cy="814677"/>
          </a:xfrm>
        </p:spPr>
        <p:txBody>
          <a:bodyPr>
            <a:noAutofit/>
          </a:bodyPr>
          <a:lstStyle/>
          <a:p>
            <a:pPr algn="l"/>
            <a:r>
              <a:rPr lang="ru-RU" sz="2600" b="1" dirty="0" smtClean="0">
                <a:solidFill>
                  <a:srgbClr val="33502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из вышестоящих </a:t>
            </a:r>
            <a:r>
              <a:rPr lang="ru-RU" sz="2800" b="1" dirty="0" smtClean="0">
                <a:solidFill>
                  <a:srgbClr val="335020"/>
                </a:solidFill>
                <a:latin typeface="Times New Roman" pitchFamily="18" charset="0"/>
                <a:cs typeface="Times New Roman" pitchFamily="18" charset="0"/>
              </a:rPr>
              <a:t>бюджетов </a:t>
            </a:r>
            <a:br>
              <a:rPr lang="ru-RU" sz="2800" b="1" dirty="0" smtClean="0">
                <a:solidFill>
                  <a:srgbClr val="33502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(дотации, субсидии, субвенции и иные межбюджетные трансферты)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46934" y="3780542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+ 200,0</a:t>
            </a:r>
            <a:r>
              <a:rPr lang="ru-RU" dirty="0" smtClean="0"/>
              <a:t> </a:t>
            </a:r>
            <a:r>
              <a:rPr lang="ru-RU" sz="1400" b="1" dirty="0"/>
              <a:t>млн. рублей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91150" y="1620302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+ </a:t>
            </a:r>
            <a:r>
              <a:rPr lang="ru-RU" b="1" dirty="0" smtClean="0"/>
              <a:t>45,2 </a:t>
            </a:r>
            <a:r>
              <a:rPr lang="ru-RU" sz="1400" b="1" dirty="0"/>
              <a:t>млн. рублей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543478" y="4572630"/>
            <a:ext cx="2160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+ </a:t>
            </a:r>
            <a:r>
              <a:rPr lang="ru-RU" b="1" dirty="0" smtClean="0"/>
              <a:t>100,5 </a:t>
            </a:r>
            <a:r>
              <a:rPr lang="ru-RU" sz="1400" b="1" dirty="0"/>
              <a:t>млн. рублей</a:t>
            </a:r>
            <a:endParaRPr lang="ru-RU" sz="1400" dirty="0"/>
          </a:p>
        </p:txBody>
      </p:sp>
      <p:pic>
        <p:nvPicPr>
          <p:cNvPr id="13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sp>
        <p:nvSpPr>
          <p:cNvPr id="14" name="object 5"/>
          <p:cNvSpPr/>
          <p:nvPr/>
        </p:nvSpPr>
        <p:spPr>
          <a:xfrm>
            <a:off x="10199662" y="359739"/>
            <a:ext cx="1114498" cy="45719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rgbClr val="335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6"/>
          <p:cNvSpPr/>
          <p:nvPr/>
        </p:nvSpPr>
        <p:spPr>
          <a:xfrm>
            <a:off x="10055646" y="261442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rgbClr val="335020"/>
          </a:solidFill>
          <a:ln>
            <a:solidFill>
              <a:srgbClr val="335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90750" y="913275"/>
            <a:ext cx="8352928" cy="64807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Tx/>
              <a:buChar char="-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3 млрд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693,4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/>
          </a:p>
          <a:p>
            <a:pPr marL="342900" indent="-342900" algn="ctr">
              <a:buFontTx/>
              <a:buChar char="-"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4 млрд. 101,3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/>
          </a:p>
        </p:txBody>
      </p:sp>
      <p:sp>
        <p:nvSpPr>
          <p:cNvPr id="16" name="Номер слайда 74"/>
          <p:cNvSpPr>
            <a:spLocks noGrp="1"/>
          </p:cNvSpPr>
          <p:nvPr>
            <p:ph type="sldNum" sz="quarter" idx="12"/>
          </p:nvPr>
        </p:nvSpPr>
        <p:spPr>
          <a:xfrm>
            <a:off x="9345983" y="6496007"/>
            <a:ext cx="2844430" cy="365210"/>
          </a:xfrm>
        </p:spPr>
        <p:txBody>
          <a:bodyPr/>
          <a:lstStyle/>
          <a:p>
            <a:fld id="{012B9A9C-01E3-4474-9105-CF8C96572019}" type="slidenum">
              <a:rPr lang="ru-RU" sz="2000" b="1" smtClean="0">
                <a:solidFill>
                  <a:schemeClr val="tx1"/>
                </a:solidFill>
              </a:rPr>
              <a:pPr/>
              <a:t>6</a:t>
            </a:fld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98662" y="3852550"/>
            <a:ext cx="23760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+ 62,2</a:t>
            </a:r>
            <a:r>
              <a:rPr lang="ru-RU" dirty="0" smtClean="0"/>
              <a:t> </a:t>
            </a:r>
            <a:r>
              <a:rPr lang="ru-RU" sz="1400" b="1" dirty="0"/>
              <a:t>млн. рублей</a:t>
            </a:r>
            <a:endParaRPr lang="ru-RU" sz="14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2182989" y="4293890"/>
            <a:ext cx="479990" cy="216024"/>
          </a:xfrm>
          <a:prstGeom prst="straightConnector1">
            <a:avLst/>
          </a:prstGeom>
          <a:ln w="635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4388073" y="4113870"/>
            <a:ext cx="479990" cy="216024"/>
          </a:xfrm>
          <a:prstGeom prst="straightConnector1">
            <a:avLst/>
          </a:prstGeom>
          <a:ln w="635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9328432" y="4941962"/>
            <a:ext cx="479990" cy="216024"/>
          </a:xfrm>
          <a:prstGeom prst="straightConnector1">
            <a:avLst/>
          </a:prstGeom>
          <a:ln w="635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6887294" y="1989634"/>
            <a:ext cx="479990" cy="216024"/>
          </a:xfrm>
          <a:prstGeom prst="straightConnector1">
            <a:avLst/>
          </a:prstGeom>
          <a:ln w="635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251517"/>
              </p:ext>
            </p:extLst>
          </p:nvPr>
        </p:nvGraphicFramePr>
        <p:xfrm>
          <a:off x="0" y="1154221"/>
          <a:ext cx="12190413" cy="5705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404758"/>
            <a:ext cx="10971372" cy="936321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34566" y="13048"/>
            <a:ext cx="9983810" cy="4321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335020"/>
                </a:solidFill>
                <a:latin typeface="Times New Roman" pitchFamily="18" charset="0"/>
                <a:cs typeface="Times New Roman" pitchFamily="18" charset="0"/>
              </a:rPr>
              <a:t>Расходы городского бюджета</a:t>
            </a:r>
            <a:endParaRPr lang="ru-RU" sz="5400" u="sng" dirty="0">
              <a:solidFill>
                <a:srgbClr val="335020"/>
              </a:solidFill>
            </a:endParaRPr>
          </a:p>
        </p:txBody>
      </p:sp>
      <p:sp>
        <p:nvSpPr>
          <p:cNvPr id="8" name="object 5"/>
          <p:cNvSpPr/>
          <p:nvPr/>
        </p:nvSpPr>
        <p:spPr>
          <a:xfrm>
            <a:off x="7911195" y="405458"/>
            <a:ext cx="3402965" cy="0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rgbClr val="335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/>
          <p:cNvSpPr/>
          <p:nvPr/>
        </p:nvSpPr>
        <p:spPr>
          <a:xfrm>
            <a:off x="7910433" y="33345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rgbClr val="335020"/>
          </a:solidFill>
          <a:ln>
            <a:solidFill>
              <a:srgbClr val="335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Номер слайда 74"/>
          <p:cNvSpPr>
            <a:spLocks noGrp="1"/>
          </p:cNvSpPr>
          <p:nvPr>
            <p:ph type="sldNum" sz="quarter" idx="12"/>
          </p:nvPr>
        </p:nvSpPr>
        <p:spPr>
          <a:xfrm>
            <a:off x="9345983" y="6496007"/>
            <a:ext cx="2844430" cy="365210"/>
          </a:xfrm>
        </p:spPr>
        <p:txBody>
          <a:bodyPr/>
          <a:lstStyle/>
          <a:p>
            <a:fld id="{012B9A9C-01E3-4474-9105-CF8C96572019}" type="slidenum">
              <a:rPr lang="ru-RU" sz="2000" b="1" smtClean="0">
                <a:solidFill>
                  <a:schemeClr val="tx1"/>
                </a:solidFill>
              </a:rPr>
              <a:pPr/>
              <a:t>7</a:t>
            </a:fld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430" y="505999"/>
            <a:ext cx="12098448" cy="648222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sz="20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20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бюджета за </a:t>
            </a:r>
            <a:r>
              <a:rPr lang="ru-RU" sz="20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2020 год </a:t>
            </a:r>
            <a:r>
              <a:rPr lang="ru-RU" sz="20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расходам составило 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 млрд.305,3 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24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(98,9 % </a:t>
            </a:r>
            <a:r>
              <a:rPr lang="ru-RU" sz="2000" i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от уточненного </a:t>
            </a:r>
            <a:r>
              <a:rPr lang="ru-RU" sz="20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плана)</a:t>
            </a:r>
            <a:endParaRPr lang="ru-RU" sz="2000" i="1" dirty="0"/>
          </a:p>
        </p:txBody>
      </p:sp>
      <p:pic>
        <p:nvPicPr>
          <p:cNvPr id="6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307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406574" y="333450"/>
            <a:ext cx="11017224" cy="1368152"/>
          </a:xfrm>
          <a:prstGeom prst="roundRect">
            <a:avLst>
              <a:gd name="adj" fmla="val 21370"/>
            </a:avLst>
          </a:prstGeom>
          <a:solidFill>
            <a:schemeClr val="bg1"/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профилактике и борьбе с последствиями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было направлено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116,3 млн.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107,2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 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 счет средств областного 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9,1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 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5400000">
            <a:off x="4726737" y="2582248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=</a:t>
            </a:r>
            <a:r>
              <a:rPr lang="en-US" sz="4800" b="1" dirty="0" smtClean="0"/>
              <a:t>&gt;</a:t>
            </a:r>
            <a:endParaRPr lang="ru-RU" sz="4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65448" y="4758990"/>
            <a:ext cx="10873208" cy="681124"/>
          </a:xfrm>
          <a:prstGeom prst="roundRect">
            <a:avLst/>
          </a:prstGeom>
          <a:solidFill>
            <a:srgbClr val="335020">
              <a:alpha val="74902"/>
            </a:srgbClr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Профилактические мероприятия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муниципальных учреждениях – </a:t>
            </a:r>
            <a:r>
              <a:rPr lang="ru-RU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10,9 млн.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6277" y="2574082"/>
            <a:ext cx="10873208" cy="639688"/>
          </a:xfrm>
          <a:prstGeom prst="roundRect">
            <a:avLst/>
          </a:prstGeom>
          <a:solidFill>
            <a:srgbClr val="335020">
              <a:alpha val="74902"/>
            </a:srgbClr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поддержка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транспортных предприятий – </a:t>
            </a:r>
            <a:r>
              <a:rPr lang="ru-RU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54,7 млн. рублей</a:t>
            </a:r>
          </a:p>
        </p:txBody>
      </p:sp>
      <p:sp>
        <p:nvSpPr>
          <p:cNvPr id="10" name="Номер слайда 74"/>
          <p:cNvSpPr>
            <a:spLocks noGrp="1"/>
          </p:cNvSpPr>
          <p:nvPr>
            <p:ph type="sldNum" sz="quarter" idx="12"/>
          </p:nvPr>
        </p:nvSpPr>
        <p:spPr>
          <a:xfrm>
            <a:off x="9345983" y="6496007"/>
            <a:ext cx="2844430" cy="365210"/>
          </a:xfrm>
        </p:spPr>
        <p:txBody>
          <a:bodyPr/>
          <a:lstStyle/>
          <a:p>
            <a:fld id="{012B9A9C-01E3-4474-9105-CF8C96572019}" type="slidenum">
              <a:rPr lang="ru-RU" sz="2000" b="1" smtClean="0">
                <a:solidFill>
                  <a:schemeClr val="tx1"/>
                </a:solidFill>
              </a:rPr>
              <a:pPr/>
              <a:t>8</a:t>
            </a:fld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86532" y="3726210"/>
            <a:ext cx="10873208" cy="639688"/>
          </a:xfrm>
          <a:prstGeom prst="roundRect">
            <a:avLst/>
          </a:prstGeom>
          <a:solidFill>
            <a:srgbClr val="335020">
              <a:alpha val="74902"/>
            </a:srgbClr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поддержка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пострадавших субъектов малого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предпринимательства и муниципальных предприятий -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49,9 </a:t>
            </a:r>
            <a:r>
              <a:rPr lang="ru-RU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0590" y="5839110"/>
            <a:ext cx="10873208" cy="759036"/>
          </a:xfrm>
          <a:prstGeom prst="roundRect">
            <a:avLst/>
          </a:prstGeom>
          <a:solidFill>
            <a:srgbClr val="335020">
              <a:alpha val="74902"/>
            </a:srgbClr>
          </a:solidFill>
          <a:ln w="38100">
            <a:solidFill>
              <a:srgbClr val="335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управляющих компаний по приобретению дезинфицирующих средств - </a:t>
            </a:r>
            <a:r>
              <a:rPr lang="ru-RU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0,8 млн. рублей</a:t>
            </a:r>
          </a:p>
        </p:txBody>
      </p:sp>
      <p:pic>
        <p:nvPicPr>
          <p:cNvPr id="5122" name="Picture 2" descr="https://safety.honeywell.com/content/dam/his/en-us/images/c2c-content-grid-without-rollover/contact-us-landing/man-mask.pn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0" r="25132"/>
          <a:stretch/>
        </p:blipFill>
        <p:spPr bwMode="auto">
          <a:xfrm>
            <a:off x="838622" y="693490"/>
            <a:ext cx="792088" cy="1034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971372" cy="550542"/>
          </a:xfrm>
        </p:spPr>
        <p:txBody>
          <a:bodyPr>
            <a:noAutofit/>
          </a:bodyPr>
          <a:lstStyle/>
          <a:p>
            <a:pPr indent="447675" algn="l"/>
            <a:r>
              <a:rPr lang="ru-RU" sz="2800" b="1" dirty="0" smtClean="0">
                <a:solidFill>
                  <a:srgbClr val="335020"/>
                </a:solidFill>
                <a:latin typeface="Times New Roman" pitchFamily="18" charset="0"/>
                <a:cs typeface="Times New Roman" pitchFamily="18" charset="0"/>
              </a:rPr>
              <a:t>Исполнение муниципальных программ:</a:t>
            </a:r>
            <a:endParaRPr lang="ru-RU" sz="2800" b="1" dirty="0">
              <a:solidFill>
                <a:srgbClr val="3350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sp>
        <p:nvSpPr>
          <p:cNvPr id="5" name="object 5"/>
          <p:cNvSpPr/>
          <p:nvPr/>
        </p:nvSpPr>
        <p:spPr>
          <a:xfrm>
            <a:off x="7911195" y="405458"/>
            <a:ext cx="3402965" cy="0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rgbClr val="335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10433" y="33345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rgbClr val="335020"/>
          </a:solidFill>
          <a:ln>
            <a:solidFill>
              <a:srgbClr val="335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Номер слайда 74"/>
          <p:cNvSpPr>
            <a:spLocks noGrp="1"/>
          </p:cNvSpPr>
          <p:nvPr>
            <p:ph type="sldNum" sz="quarter" idx="12"/>
          </p:nvPr>
        </p:nvSpPr>
        <p:spPr>
          <a:xfrm>
            <a:off x="9345983" y="6496007"/>
            <a:ext cx="2844430" cy="365210"/>
          </a:xfrm>
        </p:spPr>
        <p:txBody>
          <a:bodyPr/>
          <a:lstStyle/>
          <a:p>
            <a:fld id="{012B9A9C-01E3-4474-9105-CF8C96572019}" type="slidenum">
              <a:rPr lang="ru-RU" sz="2000" b="1" smtClean="0">
                <a:solidFill>
                  <a:schemeClr val="tx1"/>
                </a:solidFill>
              </a:rPr>
              <a:pPr/>
              <a:t>9</a:t>
            </a:fld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91981"/>
              </p:ext>
            </p:extLst>
          </p:nvPr>
        </p:nvGraphicFramePr>
        <p:xfrm>
          <a:off x="190548" y="909514"/>
          <a:ext cx="11624250" cy="5818361"/>
        </p:xfrm>
        <a:graphic>
          <a:graphicData uri="http://schemas.openxmlformats.org/drawingml/2006/table">
            <a:tbl>
              <a:tblPr/>
              <a:tblGrid>
                <a:gridCol w="6134335"/>
                <a:gridCol w="2271976"/>
                <a:gridCol w="1590383"/>
                <a:gridCol w="1627556"/>
              </a:tblGrid>
              <a:tr h="115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02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Уточненные бюджетные назначения, </a:t>
                      </a:r>
                      <a:r>
                        <a:rPr lang="ru-RU" sz="1800" b="1" i="0" u="none" strike="noStrike" dirty="0" err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млн.руб</a:t>
                      </a:r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.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02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Исполнение, </a:t>
                      </a:r>
                      <a:r>
                        <a:rPr lang="ru-RU" sz="1800" b="1" i="0" u="none" strike="noStrike" dirty="0" err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млн.руб</a:t>
                      </a:r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.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02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Доля в общем объеме расходов</a:t>
                      </a:r>
                      <a:r>
                        <a:rPr lang="ru-RU" sz="18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, %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020">
                        <a:alpha val="69804"/>
                      </a:srgb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ПРОГРАММНЫЕ РАСХОДЫ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297" marR="36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5 965,9</a:t>
                      </a:r>
                      <a:endParaRPr kumimoji="0" lang="ru-RU" sz="20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297" marR="36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5 900,4</a:t>
                      </a:r>
                      <a:endParaRPr kumimoji="0" lang="ru-RU" sz="20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297" marR="36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93,6</a:t>
                      </a:r>
                      <a:endParaRPr kumimoji="0" lang="ru-RU" sz="20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297" marR="36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794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Муниципальная программа "Развитие общего и дополнительного образования городского округа город Дзержинск"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604,9 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1 600,7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25,4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559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Муниципальная программа "Развитие дорожной сети, транспортного обслуживания населения и благоустройство территории городского округа город Дзержинск"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788,2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760,7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12,1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94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Муниципальная программа "Развитие предпринимательства и сельского хозяйства на территории городского округа город Дзержинск"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56,5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56,4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0,9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94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Муниципальная программа "Обеспечение безопасности жизнедеятельности населения городского округа город Дзержинск"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45,0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45,0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0,7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94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Муниципальная программа "Обеспечение населения городского округа город Дзержинск качественными услугами в сфере городского хозяйства"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110,0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108,6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1,7</a:t>
                      </a:r>
                    </a:p>
                  </a:txBody>
                  <a:tcPr marL="7971" marR="7971" marT="7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13725</TotalTime>
  <Words>1978</Words>
  <Application>Microsoft Office PowerPoint</Application>
  <PresentationFormat>Произвольный</PresentationFormat>
  <Paragraphs>354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Исполнение городского бюджета за 2020 год</vt:lpstr>
      <vt:lpstr>Исполнение городского бюджета в 2020 году</vt:lpstr>
      <vt:lpstr>Исполнение основных параметров городского бюджета за 2020 год </vt:lpstr>
      <vt:lpstr> </vt:lpstr>
      <vt:lpstr>Структура налоговых и неналоговых доходов бюджета за 2020 год</vt:lpstr>
      <vt:lpstr>Безвозмездные поступления из вышестоящих бюджетов  (дотации, субсидии, субвенции и иные межбюджетные трансферты)</vt:lpstr>
      <vt:lpstr> </vt:lpstr>
      <vt:lpstr>Презентация PowerPoint</vt:lpstr>
      <vt:lpstr>Исполнение муниципальных программ:</vt:lpstr>
      <vt:lpstr>Исполнение муниципальных программ (продолжение):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Дефицит бюджета и муниципальный долг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Парамонова Алла Олеговна</cp:lastModifiedBy>
  <cp:revision>1604</cp:revision>
  <cp:lastPrinted>2021-04-19T07:32:13Z</cp:lastPrinted>
  <dcterms:created xsi:type="dcterms:W3CDTF">2016-11-24T15:37:44Z</dcterms:created>
  <dcterms:modified xsi:type="dcterms:W3CDTF">2021-04-22T13:35:07Z</dcterms:modified>
</cp:coreProperties>
</file>