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1" r:id="rId1"/>
    <p:sldMasterId id="2147483685" r:id="rId2"/>
  </p:sldMasterIdLst>
  <p:notesMasterIdLst>
    <p:notesMasterId r:id="rId24"/>
  </p:notesMasterIdLst>
  <p:handoutMasterIdLst>
    <p:handoutMasterId r:id="rId25"/>
  </p:handoutMasterIdLst>
  <p:sldIdLst>
    <p:sldId id="301" r:id="rId3"/>
    <p:sldId id="272" r:id="rId4"/>
    <p:sldId id="278" r:id="rId5"/>
    <p:sldId id="286" r:id="rId6"/>
    <p:sldId id="304" r:id="rId7"/>
    <p:sldId id="287" r:id="rId8"/>
    <p:sldId id="288" r:id="rId9"/>
    <p:sldId id="289" r:id="rId10"/>
    <p:sldId id="290" r:id="rId11"/>
    <p:sldId id="291" r:id="rId12"/>
    <p:sldId id="292" r:id="rId13"/>
    <p:sldId id="302" r:id="rId14"/>
    <p:sldId id="293" r:id="rId15"/>
    <p:sldId id="294" r:id="rId16"/>
    <p:sldId id="295" r:id="rId17"/>
    <p:sldId id="296" r:id="rId18"/>
    <p:sldId id="297" r:id="rId19"/>
    <p:sldId id="303" r:id="rId20"/>
    <p:sldId id="299" r:id="rId21"/>
    <p:sldId id="300" r:id="rId22"/>
    <p:sldId id="276" r:id="rId23"/>
  </p:sldIdLst>
  <p:sldSz cx="12192000" cy="6858000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5" userDrawn="1">
          <p15:clr>
            <a:srgbClr val="A4A3A4"/>
          </p15:clr>
        </p15:guide>
        <p15:guide id="2" pos="3132" userDrawn="1">
          <p15:clr>
            <a:srgbClr val="A4A3A4"/>
          </p15:clr>
        </p15:guide>
        <p15:guide id="3" orient="horz" pos="2130">
          <p15:clr>
            <a:srgbClr val="A4A3A4"/>
          </p15:clr>
        </p15:guide>
        <p15:guide id="4" pos="31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58535"/>
    <a:srgbClr val="25649F"/>
    <a:srgbClr val="E0834A"/>
    <a:srgbClr val="7ACCFF"/>
    <a:srgbClr val="FE6901"/>
    <a:srgbClr val="0175CF"/>
    <a:srgbClr val="57D3FF"/>
    <a:srgbClr val="A3E7FF"/>
    <a:srgbClr val="6F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6395" autoAdjust="0"/>
  </p:normalViewPr>
  <p:slideViewPr>
    <p:cSldViewPr snapToGrid="0">
      <p:cViewPr varScale="1">
        <p:scale>
          <a:sx n="114" d="100"/>
          <a:sy n="114" d="100"/>
        </p:scale>
        <p:origin x="30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-2358" y="-102"/>
      </p:cViewPr>
      <p:guideLst>
        <p:guide orient="horz" pos="2145"/>
        <p:guide pos="3132"/>
        <p:guide orient="horz" pos="2130"/>
        <p:guide pos="3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11361885774432"/>
          <c:y val="8.0780051398066072E-2"/>
          <c:w val="0.29381695323301776"/>
          <c:h val="0.7365937533542603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45D4-49F1-8D49-15BB85C3950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45D4-49F1-8D49-15BB85C39506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2-45D4-49F1-8D49-15BB85C39506}"/>
              </c:ext>
            </c:extLst>
          </c:dPt>
          <c:dLbls>
            <c:dLbl>
              <c:idx val="1"/>
              <c:layout>
                <c:manualLayout>
                  <c:x val="1.1458334273157339E-2"/>
                  <c:y val="7.834318757662011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D4-49F1-8D49-15BB85C39506}"/>
                </c:ext>
              </c:extLst>
            </c:dLbl>
            <c:dLbl>
              <c:idx val="2"/>
              <c:layout>
                <c:manualLayout>
                  <c:x val="1.5625001281578191E-2"/>
                  <c:y val="-0.245074982471730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072921347844599E-2"/>
                      <c:h val="9.70933238032923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5D4-49F1-8D49-15BB85C39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3448064086.4699998</c:v>
                </c:pt>
                <c:pt idx="1">
                  <c:v>785903894.83000004</c:v>
                </c:pt>
                <c:pt idx="2">
                  <c:v>5798616606.0600004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D4-49F1-8D49-15BB85C395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9201793733742922"/>
          <c:y val="0.27485607266628798"/>
          <c:w val="0.27974641402119532"/>
          <c:h val="0.43312308845706693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>
          <a:latin typeface="+mn-lt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1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68496842559803"/>
          <c:y val="0.15821927917097803"/>
          <c:w val="0.74674976147239636"/>
          <c:h val="0.7341506248893677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17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EBF-4600-BC48-B24201FE71A2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EBF-4600-BC48-B24201FE71A2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EBF-4600-BC48-B24201FE71A2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EBF-4600-BC48-B24201FE71A2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EBF-4600-BC48-B24201FE71A2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EBF-4600-BC48-B24201FE71A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EBF-4600-BC48-B24201FE71A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EEBF-4600-BC48-B24201FE71A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EEBF-4600-BC48-B24201FE71A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EEBF-4600-BC48-B24201FE71A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EEBF-4600-BC48-B24201FE71A2}"/>
              </c:ext>
            </c:extLst>
          </c:dPt>
          <c:dLbls>
            <c:dLbl>
              <c:idx val="0"/>
              <c:layout>
                <c:manualLayout>
                  <c:x val="-3.3858573946592301E-2"/>
                  <c:y val="-8.32610176136948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0481BAAA-E6F3-4099-84E8-48491F235EBB}" type="CATEGORYNAME">
                      <a:rPr lang="ru-RU" sz="1600" smtClean="0"/>
                      <a:pPr>
                        <a:defRPr sz="1600"/>
                      </a:pPr>
                      <a:t>[ИМЯ КАТЕГОРИИ]</a:t>
                    </a:fld>
                    <a:r>
                      <a:rPr lang="ru-RU" sz="1600" baseline="0" dirty="0"/>
                      <a:t> </a:t>
                    </a:r>
                  </a:p>
                  <a:p>
                    <a:pPr>
                      <a:defRPr sz="1600"/>
                    </a:pPr>
                    <a:r>
                      <a:rPr lang="ru-RU" sz="1600" baseline="0" dirty="0"/>
                      <a:t>- </a:t>
                    </a:r>
                    <a:fld id="{923682D8-B030-437A-89BA-99C5D0435EA6}" type="VALUE">
                      <a:rPr lang="ru-RU" sz="1600" b="1" baseline="0" smtClean="0"/>
                      <a:pPr>
                        <a:defRPr sz="1600"/>
                      </a:pPr>
                      <a:t>[ЗНАЧЕНИЕ]</a:t>
                    </a:fld>
                    <a:r>
                      <a:rPr lang="ru-RU" sz="1600" baseline="0" dirty="0"/>
                      <a:t> млн.рублей (</a:t>
                    </a:r>
                    <a:fld id="{C391FE72-C1C5-4C18-A93A-830FE9935246}" type="PERCENTAGE">
                      <a:rPr lang="ru-RU" sz="1600" b="1" baseline="0" smtClean="0"/>
                      <a:pPr>
                        <a:defRPr sz="1600"/>
                      </a:pPr>
                      <a:t>[ПРОЦЕНТ]</a:t>
                    </a:fld>
                    <a:r>
                      <a:rPr lang="ru-RU" sz="1600" b="0" baseline="0" dirty="0"/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F07F0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51144"/>
                        <a:gd name="adj2" fmla="val 99399"/>
                        <a:gd name="adj3" fmla="val 120259"/>
                        <a:gd name="adj4" fmla="val 125381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0913762314697623"/>
                      <c:h val="0.172338793509957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EBF-4600-BC48-B24201FE71A2}"/>
                </c:ext>
              </c:extLst>
            </c:dLbl>
            <c:dLbl>
              <c:idx val="1"/>
              <c:layout>
                <c:manualLayout>
                  <c:x val="1.2501586287519545E-2"/>
                  <c:y val="5.483034628236438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F6EA7C5D-CBF8-4AF6-8F2A-B3060A047141}" type="CATEGORYNAME">
                      <a:rPr lang="ru-RU" smtClean="0">
                        <a:solidFill>
                          <a:schemeClr val="accent2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accent2"/>
                        </a:solidFill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ru-RU" baseline="0" dirty="0">
                        <a:solidFill>
                          <a:schemeClr val="accent2"/>
                        </a:solidFill>
                      </a:rPr>
                      <a:t>- </a:t>
                    </a:r>
                    <a:fld id="{1FEE7657-9716-4121-8074-F68886D44230}" type="VALUE">
                      <a:rPr lang="ru-RU" sz="1400" b="1" baseline="0" smtClean="0">
                        <a:solidFill>
                          <a:schemeClr val="accent2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2"/>
                        </a:solidFill>
                      </a:rPr>
                      <a:t> млн.рублей </a:t>
                    </a:r>
                    <a:r>
                      <a:rPr lang="ru-RU" sz="1400" baseline="0" dirty="0">
                        <a:solidFill>
                          <a:schemeClr val="accent2"/>
                        </a:solidFill>
                      </a:rPr>
                      <a:t>(</a:t>
                    </a:r>
                    <a:fld id="{29C63124-6304-43B9-8E46-72792F220B50}" type="PERCENTAGE">
                      <a:rPr lang="ru-RU" sz="1400" b="1" baseline="0" smtClean="0">
                        <a:solidFill>
                          <a:schemeClr val="accent2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r>
                      <a:rPr lang="ru-RU" sz="1400" b="0" baseline="0" dirty="0">
                        <a:solidFill>
                          <a:schemeClr val="accent2"/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44579"/>
                        <a:gd name="adj2" fmla="val -11857"/>
                        <a:gd name="adj3" fmla="val 48159"/>
                        <a:gd name="adj4" fmla="val 14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15177787659860251"/>
                      <c:h val="8.005833867806064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EBF-4600-BC48-B24201FE71A2}"/>
                </c:ext>
              </c:extLst>
            </c:dLbl>
            <c:dLbl>
              <c:idx val="2"/>
              <c:layout>
                <c:manualLayout>
                  <c:x val="0.13022528440997036"/>
                  <c:y val="7.1076478450715058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E67788FD-BCD1-4D2E-BCB6-2E890A3CBE3A}" type="CATEGORYNAME">
                      <a:rPr lang="ru-RU" smtClean="0">
                        <a:solidFill>
                          <a:schemeClr val="accent3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accent3"/>
                        </a:solidFill>
                      </a:rPr>
                      <a:t> - </a:t>
                    </a:r>
                    <a:fld id="{B4B76789-86BC-4019-955E-EF26F4C244B3}" type="VALUE">
                      <a:rPr lang="ru-RU" sz="1800" b="1" baseline="0" smtClean="0">
                        <a:solidFill>
                          <a:schemeClr val="accent3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3"/>
                        </a:solidFill>
                      </a:rPr>
                      <a:t> млн.рублей </a:t>
                    </a:r>
                    <a:r>
                      <a:rPr lang="ru-RU" sz="1400" baseline="0" dirty="0">
                        <a:solidFill>
                          <a:schemeClr val="accent3"/>
                        </a:solidFill>
                      </a:rPr>
                      <a:t>(</a:t>
                    </a:r>
                    <a:fld id="{0E6C4546-7F3E-4B84-AFA0-A20683EFBF98}" type="PERCENTAGE">
                      <a:rPr lang="ru-RU" sz="1800" b="1" baseline="0" smtClean="0">
                        <a:solidFill>
                          <a:schemeClr val="accent3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r>
                      <a:rPr lang="ru-RU" sz="1400" b="0" baseline="0" dirty="0">
                        <a:solidFill>
                          <a:schemeClr val="accent3"/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1B587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62872"/>
                        <a:gd name="adj2" fmla="val -224"/>
                        <a:gd name="adj3" fmla="val 147276"/>
                        <a:gd name="adj4" fmla="val -56020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19559804905707459"/>
                      <c:h val="9.913417816002904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EBF-4600-BC48-B24201FE71A2}"/>
                </c:ext>
              </c:extLst>
            </c:dLbl>
            <c:dLbl>
              <c:idx val="3"/>
              <c:layout>
                <c:manualLayout>
                  <c:x val="6.8758950168464353E-2"/>
                  <c:y val="-5.279966970624547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1DCE7137-285D-4E89-8EF9-80EC853A86FA}" type="CATEGORYNAME">
                      <a:rPr lang="ru-RU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accent4">
                            <a:lumMod val="75000"/>
                          </a:schemeClr>
                        </a:solidFill>
                      </a:defRPr>
                    </a:pPr>
                    <a:r>
                      <a:rPr lang="ru-RU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-</a:t>
                    </a:r>
                    <a:r>
                      <a:rPr lang="ru-RU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</a:t>
                    </a:r>
                    <a:fld id="{F3E7B29E-CDF7-47B2-B4BF-96AFA3F46A05}" type="VALUE">
                      <a:rPr lang="ru-RU" sz="1800" b="1" baseline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млн.рублей </a:t>
                    </a:r>
                    <a:r>
                      <a:rPr lang="ru-RU" sz="1400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(</a:t>
                    </a:r>
                    <a:fld id="{A06883FA-F94E-4FE8-BBCF-8826DF208C2E}" type="PERCENTAGE">
                      <a:rPr lang="ru-RU" sz="1800" b="1" baseline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sz="1400" b="0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E8542">
                      <a:lumMod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50075"/>
                        <a:gd name="adj2" fmla="val -58"/>
                        <a:gd name="adj3" fmla="val 119238"/>
                        <a:gd name="adj4" fmla="val -36465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EBF-4600-BC48-B24201FE71A2}"/>
                </c:ext>
              </c:extLst>
            </c:dLbl>
            <c:dLbl>
              <c:idx val="4"/>
              <c:layout>
                <c:manualLayout>
                  <c:x val="6.8391366231808401E-2"/>
                  <c:y val="-9.443017851309293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2D9974FA-2AEC-48F9-9A90-10BB8EAAFB48}" type="CATEGORYNAME">
                      <a:rPr lang="ru-RU" smtClean="0">
                        <a:solidFill>
                          <a:schemeClr val="accent5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chemeClr val="accent5"/>
                        </a:solidFill>
                      </a:rPr>
                      <a:t> -</a:t>
                    </a:r>
                    <a:r>
                      <a:rPr lang="ru-RU" baseline="0" dirty="0">
                        <a:solidFill>
                          <a:schemeClr val="accent5"/>
                        </a:solidFill>
                      </a:rPr>
                      <a:t> </a:t>
                    </a:r>
                    <a:fld id="{DD829496-7A50-409B-9062-008361155E00}" type="VALUE">
                      <a:rPr lang="ru-RU" sz="1400" b="1" baseline="0" smtClean="0">
                        <a:solidFill>
                          <a:schemeClr val="accent5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5"/>
                        </a:solidFill>
                      </a:rPr>
                      <a:t> млн.рублей (</a:t>
                    </a:r>
                    <a:fld id="{11AB9CCD-003C-425C-9A2A-3815735989D3}" type="PERCENTAGE">
                      <a:rPr lang="ru-RU" sz="1400" b="1" baseline="0" smtClean="0">
                        <a:solidFill>
                          <a:schemeClr val="accent5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r>
                      <a:rPr lang="ru-RU" sz="1400" b="0" baseline="0" dirty="0">
                        <a:solidFill>
                          <a:schemeClr val="accent5"/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6048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47156"/>
                        <a:gd name="adj2" fmla="val -921"/>
                        <a:gd name="adj3" fmla="val 100782"/>
                        <a:gd name="adj4" fmla="val -39632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19800313574281692"/>
                      <c:h val="8.694963899704932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EBF-4600-BC48-B24201FE71A2}"/>
                </c:ext>
              </c:extLst>
            </c:dLbl>
            <c:dLbl>
              <c:idx val="5"/>
              <c:layout>
                <c:manualLayout>
                  <c:x val="7.7180609057297581E-2"/>
                  <c:y val="-3.65536174889391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57AE7A09-8817-4BFF-9CD4-306421D4DA08}" type="CATEGORYNAME">
                      <a:rPr lang="ru-RU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 -</a:t>
                    </a:r>
                    <a:r>
                      <a:rPr lang="ru-RU" baseline="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 </a:t>
                    </a:r>
                    <a:fld id="{B890B839-A0F2-4351-A720-325A3C2EE6E1}" type="VALUE">
                      <a:rPr lang="ru-RU" b="1" baseline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 млн.рублей (</a:t>
                    </a:r>
                    <a:fld id="{B6999775-1316-43E7-910A-01955C16599E}" type="PERCENTAGE">
                      <a:rPr lang="ru-RU" sz="1400" b="1" baseline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sz="1400" b="0" baseline="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C19859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50228"/>
                        <a:gd name="adj2" fmla="val 393"/>
                        <a:gd name="adj3" fmla="val 45963"/>
                        <a:gd name="adj4" fmla="val -39459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19470332957546224"/>
                      <c:h val="0.107778964784283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EBF-4600-BC48-B24201FE71A2}"/>
                </c:ext>
              </c:extLst>
            </c:dLbl>
            <c:dLbl>
              <c:idx val="6"/>
              <c:layout>
                <c:manualLayout>
                  <c:x val="9.5396234729701115E-2"/>
                  <c:y val="3.350740274714971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BA1C356E-D6FB-4BF9-85D9-76D1F0ED9690}" type="CATEGORYNAME">
                      <a:rPr lang="ru-RU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accent1">
                            <a:lumMod val="75000"/>
                          </a:schemeClr>
                        </a:solidFill>
                      </a:defRPr>
                    </a:pPr>
                    <a:r>
                      <a:rPr lang="ru-RU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- </a:t>
                    </a:r>
                    <a:fld id="{EC779D1C-3804-4C30-85B4-23A8BA9B9603}" type="VALUE">
                      <a:rPr lang="ru-RU" sz="1400" b="1" baseline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млн.рублей (</a:t>
                    </a:r>
                    <a:fld id="{22E458E4-ABB4-4B71-81D2-0F8C6F638CC3}" type="PERCENTAGE">
                      <a:rPr lang="ru-RU" sz="1400" b="1" baseline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sz="1400" b="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F07F09">
                      <a:lumMod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50228"/>
                        <a:gd name="adj2" fmla="val -1366"/>
                        <a:gd name="adj3" fmla="val -2692"/>
                        <a:gd name="adj4" fmla="val -54164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19060133565614221"/>
                      <c:h val="0.128364120081991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EEBF-4600-BC48-B24201FE71A2}"/>
                </c:ext>
              </c:extLst>
            </c:dLbl>
            <c:dLbl>
              <c:idx val="7"/>
              <c:layout>
                <c:manualLayout>
                  <c:x val="0.10592307249967658"/>
                  <c:y val="0.160429765645899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FD6ED9BA-86FF-4626-90E6-6F1C4B0D521C}" type="CATEGORYNAME">
                      <a:rPr lang="ru-RU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2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accent2">
                            <a:lumMod val="50000"/>
                          </a:schemeClr>
                        </a:solidFill>
                      </a:defRPr>
                    </a:pPr>
                    <a:r>
                      <a:rPr lang="ru-RU" baseline="0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- </a:t>
                    </a:r>
                    <a:fld id="{F8C56841-FAD0-4996-A3CC-4C1345BCA715}" type="VALUE">
                      <a:rPr lang="ru-RU" b="1" baseline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2">
                              <a:lumMod val="50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млн.рублей (</a:t>
                    </a:r>
                    <a:fld id="{E7A1F90C-885E-470D-9B6E-C8BC7B1432CA}" type="PERCENTAGE">
                      <a:rPr lang="ru-RU" sz="1400" b="1" baseline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2">
                              <a:lumMod val="50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sz="1400" b="0" baseline="0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2614"/>
                        <a:gd name="adj2" fmla="val 445"/>
                        <a:gd name="adj3" fmla="val -91543"/>
                        <a:gd name="adj4" fmla="val -58914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19252629094682847"/>
                      <c:h val="0.146640928826460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EEBF-4600-BC48-B24201FE71A2}"/>
                </c:ext>
              </c:extLst>
            </c:dLbl>
            <c:dLbl>
              <c:idx val="8"/>
              <c:layout>
                <c:manualLayout>
                  <c:x val="-0.1541867367414049"/>
                  <c:y val="0.1624605221730628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FA3B683A-25E8-463E-A2C5-D89571A68473}" type="CATEGORYNAME">
                      <a:rPr lang="ru-RU" smtClean="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rgbClr val="002060"/>
                        </a:solidFill>
                      </a:rPr>
                      <a:t> </a:t>
                    </a:r>
                  </a:p>
                  <a:p>
                    <a:pPr>
                      <a:defRPr>
                        <a:solidFill>
                          <a:srgbClr val="002060"/>
                        </a:solidFill>
                      </a:defRPr>
                    </a:pPr>
                    <a:r>
                      <a:rPr lang="ru-RU" baseline="0" dirty="0">
                        <a:solidFill>
                          <a:srgbClr val="002060"/>
                        </a:solidFill>
                      </a:rPr>
                      <a:t>- </a:t>
                    </a:r>
                    <a:fld id="{52126B4F-6F56-4BC3-A141-1DB56716F07D}" type="VALUE">
                      <a:rPr lang="ru-RU" sz="1400" b="1" baseline="0" smtClean="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rgbClr val="002060"/>
                        </a:solidFill>
                      </a:rPr>
                      <a:t> млн.рублей (</a:t>
                    </a:r>
                    <a:fld id="{EB6C8F73-DB4F-4A7A-94EF-B78052F85AAE}" type="PERCENTAGE">
                      <a:rPr lang="ru-RU" sz="1400" b="1" baseline="0" smtClean="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[ПРОЦЕНТ]</a:t>
                    </a:fld>
                    <a:r>
                      <a:rPr lang="ru-RU" sz="1400" b="0" baseline="0" dirty="0">
                        <a:solidFill>
                          <a:srgbClr val="002060"/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rgbClr val="00206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1202"/>
                        <a:gd name="adj2" fmla="val 47902"/>
                        <a:gd name="adj3" fmla="val -119021"/>
                        <a:gd name="adj4" fmla="val 63436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1861211757140631"/>
                      <c:h val="0.110886342075020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EEBF-4600-BC48-B24201FE71A2}"/>
                </c:ext>
              </c:extLst>
            </c:dLbl>
            <c:dLbl>
              <c:idx val="9"/>
              <c:layout>
                <c:manualLayout>
                  <c:x val="-0.32504226887144838"/>
                  <c:y val="4.569202186117396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F8E016D2-0EA9-42A2-98C6-D9B18BA29F62}" type="CATEGORYNAME">
                      <a:rPr lang="ru-RU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ru-RU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- </a:t>
                    </a:r>
                    <a:fld id="{017316AB-2294-4D0B-894C-05B8E7C878E7}" type="VALUE">
                      <a:rPr lang="ru-RU" sz="1400" b="1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млн.рублей (</a:t>
                    </a:r>
                    <a:fld id="{10A70215-1610-4EED-BEC1-BA28E2402119}" type="PERCENTAGE">
                      <a:rPr lang="ru-RU" sz="1400" b="1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sz="1400" b="0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E8542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37474"/>
                        <a:gd name="adj2" fmla="val 100516"/>
                        <a:gd name="adj3" fmla="val -21070"/>
                        <a:gd name="adj4" fmla="val 126286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0890629382285897"/>
                      <c:h val="9.125548244299050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EEBF-4600-BC48-B24201FE71A2}"/>
                </c:ext>
              </c:extLst>
            </c:dLbl>
            <c:dLbl>
              <c:idx val="10"/>
              <c:layout>
                <c:manualLayout>
                  <c:x val="-0.46256021022421473"/>
                  <c:y val="-1.218453916297987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7210E6B4-8789-4A12-8ACD-26D836448393}" type="CATEGORYNAME">
                      <a:rPr lang="ru-RU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5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- </a:t>
                    </a:r>
                    <a:r>
                      <a:rPr lang="ru-RU" baseline="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 </a:t>
                    </a:r>
                    <a:fld id="{8898B338-D5C8-4CF0-AAC5-BF54637F2121}" type="VALUE">
                      <a:rPr lang="ru-RU" b="1" baseline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5">
                              <a:lumMod val="50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 млн.рублей (</a:t>
                    </a:r>
                    <a:fld id="{A9F71F2D-F4FA-4BA2-8952-73CE79724E56}" type="PERCENTAGE">
                      <a:rPr lang="ru-RU" b="1" baseline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5">
                              <a:lumMod val="50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b="0" baseline="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604878">
                      <a:lumMod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7745"/>
                        <a:gd name="adj2" fmla="val 100913"/>
                        <a:gd name="adj3" fmla="val -125359"/>
                        <a:gd name="adj4" fmla="val 264661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EEBF-4600-BC48-B24201FE71A2}"/>
                </c:ext>
              </c:extLst>
            </c:dLbl>
            <c:numFmt formatCode="General" sourceLinked="0"/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F07F09"/>
                </a:solidFill>
                <a:round/>
              </a:ln>
              <a:effectLst>
                <a:outerShdw blurRad="50800" dist="38100" dir="2700000" algn="tl" rotWithShape="0">
                  <a:srgbClr val="F07F09">
                    <a:lumMod val="75000"/>
                    <a:alpha val="40000"/>
                  </a:srgbClr>
                </a:outerShdw>
              </a:effectLst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solidFill>
                    <a:schemeClr val="lt1">
                      <a:alpha val="90000"/>
                    </a:schemeClr>
                  </a:solidFill>
                  <a:ln w="12700" cap="flat" cmpd="sng" algn="ctr">
                    <a:solidFill>
                      <a:schemeClr val="accent1"/>
                    </a:solidFill>
                    <a:round/>
                  </a:ln>
                </c15:spPr>
              </c:ext>
            </c:extLst>
          </c:dLbls>
          <c:cat>
            <c:strRef>
              <c:f>Лист2!$A$3:$A$13</c:f>
              <c:strCache>
                <c:ptCount val="11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 физ.лиц и земельный налог</c:v>
                </c:pt>
                <c:pt idx="4">
                  <c:v>Государственная пошлина</c:v>
                </c:pt>
                <c:pt idx="5">
                  <c:v>Доходы от использования муниципальной собственности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 (работ) и компенсации затрат государства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Штрафы, санкции, возмещение ущерба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Лист2!$B$3:$B$13</c:f>
              <c:numCache>
                <c:formatCode>#,##0.00</c:formatCode>
                <c:ptCount val="11"/>
                <c:pt idx="0">
                  <c:v>2617.61126694</c:v>
                </c:pt>
                <c:pt idx="1">
                  <c:v>14.634353539999999</c:v>
                </c:pt>
                <c:pt idx="2">
                  <c:v>388.91157292000003</c:v>
                </c:pt>
                <c:pt idx="3">
                  <c:v>383.80833174000003</c:v>
                </c:pt>
                <c:pt idx="4">
                  <c:v>43.103200579999999</c:v>
                </c:pt>
                <c:pt idx="5">
                  <c:v>148.31412768000001</c:v>
                </c:pt>
                <c:pt idx="6">
                  <c:v>76.473281</c:v>
                </c:pt>
                <c:pt idx="7">
                  <c:v>35.75151348</c:v>
                </c:pt>
                <c:pt idx="8">
                  <c:v>94.043804210000005</c:v>
                </c:pt>
                <c:pt idx="9">
                  <c:v>429.65727958000002</c:v>
                </c:pt>
                <c:pt idx="10">
                  <c:v>1.66388888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EBF-4600-BC48-B24201FE71A2}"/>
            </c:ext>
          </c:extLst>
        </c:ser>
        <c:ser>
          <c:idx val="1"/>
          <c:order val="1"/>
          <c:explosion val="25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EEBF-4600-BC48-B24201FE71A2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EEBF-4600-BC48-B24201FE71A2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C-EEBF-4600-BC48-B24201FE71A2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E-EEBF-4600-BC48-B24201FE71A2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0-EEBF-4600-BC48-B24201FE71A2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2-EEBF-4600-BC48-B24201FE71A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4-EEBF-4600-BC48-B24201FE71A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6-EEBF-4600-BC48-B24201FE71A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8-EEBF-4600-BC48-B24201FE71A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A-EEBF-4600-BC48-B24201FE71A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C-EEBF-4600-BC48-B24201FE71A2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EEBF-4600-BC48-B24201FE71A2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EEBF-4600-BC48-B24201FE71A2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EEBF-4600-BC48-B24201FE71A2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EEBF-4600-BC48-B24201FE71A2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EEBF-4600-BC48-B24201FE71A2}"/>
                </c:ext>
              </c:extLst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2-EEBF-4600-BC48-B24201FE71A2}"/>
                </c:ext>
              </c:extLst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4-EEBF-4600-BC48-B24201FE71A2}"/>
                </c:ext>
              </c:extLst>
            </c:dLbl>
            <c:dLbl>
              <c:idx val="7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6-EEBF-4600-BC48-B24201FE71A2}"/>
                </c:ext>
              </c:extLst>
            </c:dLbl>
            <c:dLbl>
              <c:idx val="8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8-EEBF-4600-BC48-B24201FE71A2}"/>
                </c:ext>
              </c:extLst>
            </c:dLbl>
            <c:dLbl>
              <c:idx val="9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A-EEBF-4600-BC48-B24201FE71A2}"/>
                </c:ext>
              </c:extLst>
            </c:dLbl>
            <c:dLbl>
              <c:idx val="1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C-EEBF-4600-BC48-B24201FE71A2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9F2936"/>
                </a:solidFill>
                <a:round/>
              </a:ln>
              <a:effectLst>
                <a:outerShdw blurRad="50800" dist="38100" dir="2700000" algn="tl" rotWithShape="0">
                  <a:srgbClr val="9F2936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Лист2!$A$3:$A$13</c:f>
              <c:strCache>
                <c:ptCount val="11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 физ.лиц и земельный налог</c:v>
                </c:pt>
                <c:pt idx="4">
                  <c:v>Государственная пошлина</c:v>
                </c:pt>
                <c:pt idx="5">
                  <c:v>Доходы от использования муниципальной собственности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 (работ) и компенсации затрат государства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Штрафы, санкции, возмещение ущерба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Лист2!$C$3:$C$13</c:f>
              <c:numCache>
                <c:formatCode>0.00</c:formatCode>
                <c:ptCount val="11"/>
                <c:pt idx="0">
                  <c:v>61824000.803292103</c:v>
                </c:pt>
                <c:pt idx="1">
                  <c:v>345641.19448885269</c:v>
                </c:pt>
                <c:pt idx="2">
                  <c:v>9185500.421811413</c:v>
                </c:pt>
                <c:pt idx="3">
                  <c:v>9064969.6192447916</c:v>
                </c:pt>
                <c:pt idx="4">
                  <c:v>1018032.1046667708</c:v>
                </c:pt>
                <c:pt idx="5">
                  <c:v>3502954.3403314156</c:v>
                </c:pt>
                <c:pt idx="6">
                  <c:v>1806182.7001154767</c:v>
                </c:pt>
                <c:pt idx="7">
                  <c:v>844396.42586436507</c:v>
                </c:pt>
                <c:pt idx="8">
                  <c:v>2221171.7608552594</c:v>
                </c:pt>
                <c:pt idx="9">
                  <c:v>10147852.102175068</c:v>
                </c:pt>
                <c:pt idx="10">
                  <c:v>39298.527154477866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EEBF-4600-BC48-B24201FE71A2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1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68496842559803"/>
          <c:y val="0.15821927917097803"/>
          <c:w val="0.74674976147239636"/>
          <c:h val="0.7341506248893677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CF9-4B56-8B0D-53CC100A7C06}"/>
              </c:ext>
            </c:extLst>
          </c:dPt>
          <c:dPt>
            <c:idx val="1"/>
            <c:bubble3D val="0"/>
            <c:explosion val="7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CF9-4B56-8B0D-53CC100A7C06}"/>
              </c:ext>
            </c:extLst>
          </c:dPt>
          <c:dPt>
            <c:idx val="2"/>
            <c:bubble3D val="0"/>
            <c:explosion val="5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CF9-4B56-8B0D-53CC100A7C06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CF9-4B56-8B0D-53CC100A7C06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CF9-4B56-8B0D-53CC100A7C06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CF9-4B56-8B0D-53CC100A7C0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3CF9-4B56-8B0D-53CC100A7C0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3CF9-4B56-8B0D-53CC100A7C0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3CF9-4B56-8B0D-53CC100A7C0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3CF9-4B56-8B0D-53CC100A7C0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3CF9-4B56-8B0D-53CC100A7C06}"/>
              </c:ext>
            </c:extLst>
          </c:dPt>
          <c:dLbls>
            <c:dLbl>
              <c:idx val="0"/>
              <c:layout>
                <c:manualLayout>
                  <c:x val="-0.33389762922716398"/>
                  <c:y val="-3.452286096177588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0481BAAA-E6F3-4099-84E8-48491F235EBB}" type="CATEGORYNAME">
                      <a:rPr lang="ru-RU" sz="1200" smtClean="0"/>
                      <a:pPr>
                        <a:defRPr sz="1200"/>
                      </a:pPr>
                      <a:t>[ИМЯ КАТЕГОРИИ]</a:t>
                    </a:fld>
                    <a:r>
                      <a:rPr lang="ru-RU" sz="1200" baseline="0" dirty="0"/>
                      <a:t> </a:t>
                    </a:r>
                  </a:p>
                  <a:p>
                    <a:pPr>
                      <a:defRPr sz="1200"/>
                    </a:pPr>
                    <a:r>
                      <a:rPr lang="ru-RU" sz="1200" baseline="0" dirty="0"/>
                      <a:t>- </a:t>
                    </a:r>
                    <a:fld id="{923682D8-B030-437A-89BA-99C5D0435EA6}" type="VALUE">
                      <a:rPr lang="ru-RU" sz="1400" b="1" baseline="0" smtClean="0"/>
                      <a:pPr>
                        <a:defRPr sz="1200"/>
                      </a:pPr>
                      <a:t>[ЗНАЧЕНИЕ]</a:t>
                    </a:fld>
                    <a:r>
                      <a:rPr lang="ru-RU" sz="1200" baseline="0" dirty="0"/>
                      <a:t> млн.рублей (</a:t>
                    </a:r>
                    <a:fld id="{C391FE72-C1C5-4C18-A93A-830FE9935246}" type="PERCENTAGE">
                      <a:rPr lang="ru-RU" sz="1400" b="1" baseline="0" smtClean="0"/>
                      <a:pPr>
                        <a:defRPr sz="1200"/>
                      </a:pPr>
                      <a:t>[ПРОЦЕНТ]</a:t>
                    </a:fld>
                    <a:r>
                      <a:rPr lang="ru-RU" sz="1400" b="0" baseline="0" dirty="0"/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F07F0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51144"/>
                        <a:gd name="adj2" fmla="val 99399"/>
                        <a:gd name="adj3" fmla="val 25053"/>
                        <a:gd name="adj4" fmla="val 206426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1330483224809529"/>
                      <c:h val="0.111416097695059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CF9-4B56-8B0D-53CC100A7C06}"/>
                </c:ext>
              </c:extLst>
            </c:dLbl>
            <c:dLbl>
              <c:idx val="1"/>
              <c:layout>
                <c:manualLayout>
                  <c:x val="-0.19151455328051642"/>
                  <c:y val="-0.1563684124936618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F6EA7C5D-CBF8-4AF6-8F2A-B3060A047141}" type="CATEGORYNAME">
                      <a:rPr lang="ru-RU" sz="1200" smtClean="0">
                        <a:solidFill>
                          <a:schemeClr val="accent2"/>
                        </a:solidFill>
                      </a:rPr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1200" baseline="0" dirty="0">
                        <a:solidFill>
                          <a:schemeClr val="accent2"/>
                        </a:solidFill>
                      </a:rPr>
                      <a:t> </a:t>
                    </a:r>
                  </a:p>
                  <a:p>
                    <a:pPr>
                      <a:defRPr sz="1200">
                        <a:solidFill>
                          <a:schemeClr val="accent1"/>
                        </a:solidFill>
                      </a:defRPr>
                    </a:pPr>
                    <a:r>
                      <a:rPr lang="ru-RU" sz="1200" baseline="0" dirty="0">
                        <a:solidFill>
                          <a:schemeClr val="accent2"/>
                        </a:solidFill>
                      </a:rPr>
                      <a:t>- </a:t>
                    </a:r>
                    <a:fld id="{1FEE7657-9716-4121-8074-F68886D44230}" type="VALUE">
                      <a:rPr lang="ru-RU" sz="1400" b="1" baseline="0" smtClean="0">
                        <a:solidFill>
                          <a:schemeClr val="accent2"/>
                        </a:solidFill>
                      </a:rPr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sz="1200" baseline="0" dirty="0">
                        <a:solidFill>
                          <a:schemeClr val="accent2"/>
                        </a:solidFill>
                      </a:rPr>
                      <a:t> млн.рублей (</a:t>
                    </a:r>
                    <a:fld id="{29C63124-6304-43B9-8E46-72792F220B50}" type="PERCENTAGE">
                      <a:rPr lang="ru-RU" sz="1400" b="1" baseline="0" smtClean="0">
                        <a:solidFill>
                          <a:schemeClr val="accent2"/>
                        </a:solidFill>
                      </a:rPr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r>
                      <a:rPr lang="ru-RU" sz="1200" b="0" baseline="0" dirty="0">
                        <a:solidFill>
                          <a:schemeClr val="accent2"/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116607"/>
                        <a:gd name="adj2" fmla="val 189331"/>
                        <a:gd name="adj3" fmla="val 67776"/>
                        <a:gd name="adj4" fmla="val 100360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1428601311538825"/>
                      <c:h val="0.124734982275652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CF9-4B56-8B0D-53CC100A7C06}"/>
                </c:ext>
              </c:extLst>
            </c:dLbl>
            <c:dLbl>
              <c:idx val="2"/>
              <c:layout>
                <c:manualLayout>
                  <c:x val="-0.10522202980325605"/>
                  <c:y val="-0.2243985163004988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E67788FD-BCD1-4D2E-BCB6-2E890A3CBE3A}" type="CATEGORYNAME">
                      <a:rPr lang="ru-RU" sz="1400" smtClean="0">
                        <a:solidFill>
                          <a:schemeClr val="accent3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solidFill>
                          <a:schemeClr val="accent3"/>
                        </a:solidFill>
                      </a:rPr>
                      <a:t> </a:t>
                    </a:r>
                  </a:p>
                  <a:p>
                    <a:pPr>
                      <a:defRPr sz="1400">
                        <a:solidFill>
                          <a:schemeClr val="accent1"/>
                        </a:solidFill>
                      </a:defRPr>
                    </a:pPr>
                    <a:r>
                      <a:rPr lang="ru-RU" sz="1400" baseline="0" dirty="0">
                        <a:solidFill>
                          <a:schemeClr val="accent3"/>
                        </a:solidFill>
                      </a:rPr>
                      <a:t>- </a:t>
                    </a:r>
                    <a:fld id="{B4B76789-86BC-4019-955E-EF26F4C244B3}" type="VALUE">
                      <a:rPr lang="ru-RU" sz="1600" b="1" baseline="0" smtClean="0">
                        <a:solidFill>
                          <a:schemeClr val="accent3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sz="1400" baseline="0" dirty="0">
                        <a:solidFill>
                          <a:schemeClr val="accent3"/>
                        </a:solidFill>
                      </a:rPr>
                      <a:t> млн.рублей (</a:t>
                    </a:r>
                    <a:fld id="{0E6C4546-7F3E-4B84-AFA0-A20683EFBF98}" type="PERCENTAGE">
                      <a:rPr lang="ru-RU" sz="1600" b="1" baseline="0" smtClean="0">
                        <a:solidFill>
                          <a:schemeClr val="accent3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r>
                      <a:rPr lang="ru-RU" sz="1400" b="0" baseline="0" dirty="0">
                        <a:solidFill>
                          <a:schemeClr val="accent3"/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1B587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52586"/>
                        <a:gd name="adj2" fmla="val 100502"/>
                        <a:gd name="adj3" fmla="val 143774"/>
                        <a:gd name="adj4" fmla="val 147604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1226688546155081"/>
                      <c:h val="0.143810821757621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CF9-4B56-8B0D-53CC100A7C06}"/>
                </c:ext>
              </c:extLst>
            </c:dLbl>
            <c:dLbl>
              <c:idx val="3"/>
              <c:layout>
                <c:manualLayout>
                  <c:x val="-1.7189696526278476E-2"/>
                  <c:y val="2.843059138028602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1DCE7137-285D-4E89-8EF9-80EC853A86FA}" type="CATEGORYNAME">
                      <a:rPr lang="ru-RU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accent4">
                            <a:lumMod val="75000"/>
                          </a:schemeClr>
                        </a:solidFill>
                      </a:defRPr>
                    </a:pPr>
                    <a:r>
                      <a:rPr lang="ru-RU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-</a:t>
                    </a:r>
                    <a:r>
                      <a:rPr lang="ru-RU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</a:t>
                    </a:r>
                    <a:fld id="{F3E7B29E-CDF7-47B2-B4BF-96AFA3F46A05}" type="VALUE">
                      <a:rPr lang="ru-RU" sz="1800" b="1" baseline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млн.рублей </a:t>
                    </a:r>
                    <a:r>
                      <a:rPr lang="ru-RU" sz="1400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(</a:t>
                    </a:r>
                    <a:fld id="{A06883FA-F94E-4FE8-BBCF-8826DF208C2E}" type="PERCENTAGE">
                      <a:rPr lang="ru-RU" sz="1800" b="1" baseline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sz="1400" b="0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E8542">
                      <a:lumMod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49945"/>
                        <a:gd name="adj2" fmla="val 99802"/>
                        <a:gd name="adj3" fmla="val 62608"/>
                        <a:gd name="adj4" fmla="val 109123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3759539566050794"/>
                      <c:h val="0.105197345561365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CF9-4B56-8B0D-53CC100A7C06}"/>
                </c:ext>
              </c:extLst>
            </c:dLbl>
            <c:dLbl>
              <c:idx val="4"/>
              <c:layout>
                <c:manualLayout>
                  <c:x val="-8.5427786572940562E-2"/>
                  <c:y val="5.076891317908218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2D9974FA-2AEC-48F9-9A90-10BB8EAAFB48}" type="CATEGORYNAME">
                      <a:rPr lang="ru-RU" sz="1400" smtClean="0">
                        <a:solidFill>
                          <a:schemeClr val="accent5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1400" dirty="0">
                        <a:solidFill>
                          <a:schemeClr val="accent5"/>
                        </a:solidFill>
                      </a:rPr>
                      <a:t> </a:t>
                    </a:r>
                  </a:p>
                  <a:p>
                    <a:pPr>
                      <a:defRPr sz="1400">
                        <a:solidFill>
                          <a:schemeClr val="accent1"/>
                        </a:solidFill>
                      </a:defRPr>
                    </a:pPr>
                    <a:r>
                      <a:rPr lang="ru-RU" sz="1400" dirty="0">
                        <a:solidFill>
                          <a:schemeClr val="accent5"/>
                        </a:solidFill>
                      </a:rPr>
                      <a:t>-</a:t>
                    </a:r>
                    <a:r>
                      <a:rPr lang="ru-RU" sz="1400" baseline="0" dirty="0">
                        <a:solidFill>
                          <a:schemeClr val="accent5"/>
                        </a:solidFill>
                      </a:rPr>
                      <a:t> </a:t>
                    </a:r>
                    <a:fld id="{DD829496-7A50-409B-9062-008361155E00}" type="VALUE">
                      <a:rPr lang="ru-RU" sz="1400" b="1" baseline="0" smtClean="0">
                        <a:solidFill>
                          <a:schemeClr val="accent5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sz="1400" baseline="0" dirty="0">
                        <a:solidFill>
                          <a:schemeClr val="accent5"/>
                        </a:solidFill>
                      </a:rPr>
                      <a:t> млн.рублей (</a:t>
                    </a:r>
                    <a:fld id="{11AB9CCD-003C-425C-9A2A-3815735989D3}" type="PERCENTAGE">
                      <a:rPr lang="ru-RU" sz="1400" b="1" baseline="0" smtClean="0">
                        <a:solidFill>
                          <a:schemeClr val="accent5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r>
                      <a:rPr lang="ru-RU" sz="1400" b="0" baseline="0" dirty="0">
                        <a:solidFill>
                          <a:schemeClr val="accent5"/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6048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92519"/>
                        <a:gd name="adj2" fmla="val 137677"/>
                        <a:gd name="adj3" fmla="val 45799"/>
                        <a:gd name="adj4" fmla="val 100248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3863342447872768"/>
                      <c:h val="8.694963899704932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CF9-4B56-8B0D-53CC100A7C06}"/>
                </c:ext>
              </c:extLst>
            </c:dLbl>
            <c:dLbl>
              <c:idx val="5"/>
              <c:layout>
                <c:manualLayout>
                  <c:x val="7.9038585485167734E-2"/>
                  <c:y val="6.498436877131394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8314B41B-45E0-44DA-8311-2D1524150352}" type="CATEGORYNAME">
                      <a:rPr lang="ru-RU" sz="180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>
                        <a:defRPr sz="1800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800" baseline="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r>
                      <a:rPr lang="ru-RU" sz="1800" baseline="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– </a:t>
                    </a:r>
                    <a:fld id="{933FFF16-75B9-4A87-8A26-9583CA208469}" type="VALUE">
                      <a:rPr lang="ru-RU" sz="2000" b="1" baseline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>
                        <a:defRPr sz="1800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sz="1800" baseline="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 млн.рублей (</a:t>
                    </a:r>
                    <a:fld id="{2D0FA239-9207-4E94-8591-832DBB245F64}" type="PERCENTAGE">
                      <a:rPr lang="ru-RU" sz="2000" b="1" baseline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>
                        <a:defRPr sz="1800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sz="1800" baseline="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chemeClr val="accent6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50299"/>
                        <a:gd name="adj2" fmla="val -581"/>
                        <a:gd name="adj3" fmla="val 57290"/>
                        <a:gd name="adj4" fmla="val -29181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6765098114395303"/>
                      <c:h val="0.120673469221326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CF9-4B56-8B0D-53CC100A7C06}"/>
                </c:ext>
              </c:extLst>
            </c:dLbl>
            <c:dLbl>
              <c:idx val="6"/>
              <c:layout>
                <c:manualLayout>
                  <c:x val="8.5005405477238394E-2"/>
                  <c:y val="-0.4061513054326574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B380D07D-6807-4B4E-B2B5-EB1739583A8B}" type="CATEGORYNAME">
                      <a:rPr lang="ru-RU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accent1">
                            <a:lumMod val="75000"/>
                          </a:schemeClr>
                        </a:solidFill>
                      </a:defRPr>
                    </a:pPr>
                    <a:r>
                      <a:rPr lang="ru-RU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-</a:t>
                    </a:r>
                    <a:r>
                      <a:rPr lang="ru-RU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fld id="{AF3A257E-98BA-4E0B-ACDB-79E9B8390506}" type="VALUE">
                      <a:rPr lang="ru-RU" sz="1600" b="1" baseline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млн.рублей (</a:t>
                    </a:r>
                    <a:fld id="{8B1A9483-D085-4577-A8EF-F7DEBEB923B7}" type="PERCENTAGE">
                      <a:rPr lang="ru-RU" sz="1600" b="1" i="0" baseline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48102"/>
                        <a:gd name="adj2" fmla="val -1067"/>
                        <a:gd name="adj3" fmla="val 399329"/>
                        <a:gd name="adj4" fmla="val -45891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0866282381080936"/>
                      <c:h val="7.949116596925372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CF9-4B56-8B0D-53CC100A7C06}"/>
                </c:ext>
              </c:extLst>
            </c:dLbl>
            <c:dLbl>
              <c:idx val="7"/>
              <c:layout>
                <c:manualLayout>
                  <c:x val="0.11720271495313571"/>
                  <c:y val="-0.357413148780738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D688B547-C82E-4CBC-8036-53F39CEA317F}" type="CATEGORYNAME">
                      <a:rPr lang="ru-RU" smtClean="0">
                        <a:solidFill>
                          <a:srgbClr val="C00000"/>
                        </a:solidFill>
                      </a:rPr>
                      <a:pPr>
                        <a:defRPr>
                          <a:solidFill>
                            <a:srgbClr val="C00000"/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rgbClr val="C00000"/>
                        </a:solidFill>
                      </a:rPr>
                      <a:t> </a:t>
                    </a:r>
                  </a:p>
                  <a:p>
                    <a:pPr>
                      <a:defRPr>
                        <a:solidFill>
                          <a:srgbClr val="C00000"/>
                        </a:solidFill>
                      </a:defRPr>
                    </a:pPr>
                    <a:r>
                      <a:rPr lang="ru-RU" dirty="0">
                        <a:solidFill>
                          <a:srgbClr val="C00000"/>
                        </a:solidFill>
                      </a:rPr>
                      <a:t>-</a:t>
                    </a:r>
                    <a:r>
                      <a:rPr lang="ru-RU" baseline="0" dirty="0">
                        <a:solidFill>
                          <a:srgbClr val="C00000"/>
                        </a:solidFill>
                      </a:rPr>
                      <a:t> </a:t>
                    </a:r>
                    <a:fld id="{8F77B38C-4B2F-42BC-8457-DDE8EC284A4A}" type="VALUE">
                      <a:rPr lang="ru-RU" sz="1600" b="1" baseline="0" smtClean="0">
                        <a:solidFill>
                          <a:srgbClr val="C00000"/>
                        </a:solidFill>
                      </a:rPr>
                      <a:pPr>
                        <a:defRPr>
                          <a:solidFill>
                            <a:srgbClr val="C00000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rgbClr val="C00000"/>
                        </a:solidFill>
                      </a:rPr>
                      <a:t> млн.рублей (</a:t>
                    </a:r>
                    <a:fld id="{B5ABBD43-37C2-427A-8E1D-E7CBF6E0D6C1}" type="PERCENTAGE">
                      <a:rPr lang="ru-RU" sz="1600" b="1" baseline="0" smtClean="0">
                        <a:solidFill>
                          <a:srgbClr val="C00000"/>
                        </a:solidFill>
                      </a:rPr>
                      <a:pPr>
                        <a:defRPr>
                          <a:solidFill>
                            <a:srgbClr val="C00000"/>
                          </a:solidFill>
                        </a:defRPr>
                      </a:pPr>
                      <a:t>[ПРОЦЕНТ]</a:t>
                    </a:fld>
                    <a:r>
                      <a:rPr lang="ru-RU" baseline="0" dirty="0">
                        <a:solidFill>
                          <a:srgbClr val="C00000"/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rgbClr val="C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52015"/>
                        <a:gd name="adj2" fmla="val -399"/>
                        <a:gd name="adj3" fmla="val 364055"/>
                        <a:gd name="adj4" fmla="val -59866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1122016128575788"/>
                      <c:h val="7.949116596925372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CF9-4B56-8B0D-53CC100A7C06}"/>
                </c:ext>
              </c:extLst>
            </c:dLbl>
            <c:dLbl>
              <c:idx val="8"/>
              <c:layout>
                <c:manualLayout>
                  <c:x val="0.17450188110936013"/>
                  <c:y val="-0.3127364252321018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DFA62FF6-146C-41F3-A28B-5F9D6EE51695}" type="CATEGORYNAME">
                      <a:rPr lang="ru-RU" sz="140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3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 </a:t>
                    </a:r>
                  </a:p>
                  <a:p>
                    <a:pPr>
                      <a:defRPr sz="1400">
                        <a:solidFill>
                          <a:schemeClr val="accent3">
                            <a:lumMod val="75000"/>
                          </a:schemeClr>
                        </a:solidFill>
                      </a:defRPr>
                    </a:pPr>
                    <a:r>
                      <a: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-</a:t>
                    </a:r>
                    <a:r>
                      <a:rPr lang="ru-RU" sz="1400" baseline="0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 </a:t>
                    </a:r>
                    <a:fld id="{EBBDF064-62F1-4292-A40E-6CFB05B48C6E}" type="VALUE">
                      <a:rPr lang="ru-RU" sz="1600" b="1" baseline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3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sz="1400" baseline="0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 млн.рублей (</a:t>
                    </a:r>
                    <a:fld id="{D15058D7-1A84-492F-8727-EDCCADD285FE}" type="PERCENTAGE">
                      <a:rPr lang="ru-RU" sz="1600" b="1" baseline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accent3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sz="1400" baseline="0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47964"/>
                        <a:gd name="adj2" fmla="val -345"/>
                        <a:gd name="adj3" fmla="val 242676"/>
                        <a:gd name="adj4" fmla="val -85101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0977870068881177"/>
                      <c:h val="0.101164934687192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3CF9-4B56-8B0D-53CC100A7C06}"/>
                </c:ext>
              </c:extLst>
            </c:dLbl>
            <c:dLbl>
              <c:idx val="9"/>
              <c:layout>
                <c:manualLayout>
                  <c:x val="0.25680426085646157"/>
                  <c:y val="-0.207137165770655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16D95656-0A3B-4D55-B567-20A75207CE76}" type="CATEGORYNAME">
                      <a:rPr lang="ru-RU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accent4">
                            <a:lumMod val="75000"/>
                          </a:schemeClr>
                        </a:solidFill>
                      </a:defRPr>
                    </a:pPr>
                    <a:r>
                      <a:rPr lang="ru-RU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-</a:t>
                    </a:r>
                    <a:r>
                      <a:rPr lang="ru-RU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</a:t>
                    </a:r>
                    <a:fld id="{04CC1520-16E2-4639-957A-F141023CE8CC}" type="VALUE">
                      <a:rPr lang="ru-RU" sz="1400" b="1" baseline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млн.рублей (</a:t>
                    </a:r>
                    <a:fld id="{9260E1DC-DBD4-4BEB-9DC3-75A1CC32A686}" type="PERCENTAGE">
                      <a:rPr lang="ru-RU" sz="1400" b="1" baseline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4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chemeClr val="accent4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55106"/>
                        <a:gd name="adj2" fmla="val -1113"/>
                        <a:gd name="adj3" fmla="val 177529"/>
                        <a:gd name="adj4" fmla="val -109324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0999026037920127"/>
                      <c:h val="8.08573694155594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3CF9-4B56-8B0D-53CC100A7C06}"/>
                </c:ext>
              </c:extLst>
            </c:dLbl>
            <c:dLbl>
              <c:idx val="10"/>
              <c:layout>
                <c:manualLayout>
                  <c:x val="0.25836688223770599"/>
                  <c:y val="-9.153211305653337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35839EA6-DC1E-4BED-9985-3617F55CF6AC}" type="CATEGORYNAME">
                      <a:rPr lang="ru-RU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5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baseline="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- </a:t>
                    </a:r>
                    <a:fld id="{B470E7D7-682B-41AE-B023-89D6DCA1F01F}" type="VALUE">
                      <a:rPr lang="ru-RU" b="1" baseline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5">
                              <a:lumMod val="50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 млн.рублей (</a:t>
                    </a:r>
                    <a:fld id="{3C08295B-353D-4CFF-A01E-5CE4E0B4E716}" type="PERCENTAGE">
                      <a:rPr lang="ru-RU" b="1" baseline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5">
                              <a:lumMod val="50000"/>
                            </a:schemeClr>
                          </a:solidFill>
                        </a:defRPr>
                      </a:pPr>
                      <a:t>[ПРОЦЕНТ]</a:t>
                    </a:fld>
                    <a:r>
                      <a:rPr lang="ru-RU" baseline="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)</a:t>
                    </a:r>
                  </a:p>
                </c:rich>
              </c:tx>
              <c:numFmt formatCode="General" sourceLinked="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chemeClr val="accent5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F07F09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49558"/>
                        <a:gd name="adj2" fmla="val -334"/>
                        <a:gd name="adj3" fmla="val 66340"/>
                        <a:gd name="adj4" fmla="val -109836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0948880074858825"/>
                      <c:h val="0.106025798283195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3CF9-4B56-8B0D-53CC100A7C06}"/>
                </c:ext>
              </c:extLst>
            </c:dLbl>
            <c:numFmt formatCode="General" sourceLinked="0"/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F07F09"/>
                </a:solidFill>
                <a:round/>
              </a:ln>
              <a:effectLst>
                <a:outerShdw blurRad="50800" dist="38100" dir="2700000" algn="tl" rotWithShape="0">
                  <a:srgbClr val="F07F09">
                    <a:lumMod val="75000"/>
                    <a:alpha val="40000"/>
                  </a:srgbClr>
                </a:outerShdw>
              </a:effectLst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solidFill>
                    <a:schemeClr val="lt1">
                      <a:alpha val="90000"/>
                    </a:schemeClr>
                  </a:solidFill>
                  <a:ln w="12700" cap="flat" cmpd="sng" algn="ctr">
                    <a:solidFill>
                      <a:schemeClr val="accent1"/>
                    </a:solidFill>
                    <a:round/>
                  </a:ln>
                </c15:spPr>
              </c:ext>
            </c:extLst>
          </c:dLbls>
          <c:cat>
            <c:strRef>
              <c:f>Лист2!$A$3:$A$13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Лист2!$B$3:$B$13</c:f>
              <c:numCache>
                <c:formatCode>#,##0.00</c:formatCode>
                <c:ptCount val="11"/>
                <c:pt idx="0">
                  <c:v>722.16118595</c:v>
                </c:pt>
                <c:pt idx="1">
                  <c:v>65.529606729999998</c:v>
                </c:pt>
                <c:pt idx="2">
                  <c:v>1506.2251100999999</c:v>
                </c:pt>
                <c:pt idx="3">
                  <c:v>1689.2148856900001</c:v>
                </c:pt>
                <c:pt idx="4">
                  <c:v>48.314155489999997</c:v>
                </c:pt>
                <c:pt idx="5">
                  <c:v>4534.4187804200001</c:v>
                </c:pt>
                <c:pt idx="6">
                  <c:v>427.03193526000001</c:v>
                </c:pt>
                <c:pt idx="7">
                  <c:v>209.91835545999999</c:v>
                </c:pt>
                <c:pt idx="8">
                  <c:v>680.25308567000002</c:v>
                </c:pt>
                <c:pt idx="9">
                  <c:v>31.573942519999999</c:v>
                </c:pt>
                <c:pt idx="10">
                  <c:v>1.58864088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CF9-4B56-8B0D-53CC100A7C06}"/>
            </c:ext>
          </c:extLst>
        </c:ser>
        <c:ser>
          <c:idx val="1"/>
          <c:order val="1"/>
          <c:explosion val="25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3CF9-4B56-8B0D-53CC100A7C06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3CF9-4B56-8B0D-53CC100A7C06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C-3CF9-4B56-8B0D-53CC100A7C06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E-3CF9-4B56-8B0D-53CC100A7C06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0-3CF9-4B56-8B0D-53CC100A7C06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2-3CF9-4B56-8B0D-53CC100A7C0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4-3CF9-4B56-8B0D-53CC100A7C0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6-3CF9-4B56-8B0D-53CC100A7C0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8-3CF9-4B56-8B0D-53CC100A7C0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A-3CF9-4B56-8B0D-53CC100A7C0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C-3CF9-4B56-8B0D-53CC100A7C06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3CF9-4B56-8B0D-53CC100A7C06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3CF9-4B56-8B0D-53CC100A7C06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3CF9-4B56-8B0D-53CC100A7C06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3CF9-4B56-8B0D-53CC100A7C06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3CF9-4B56-8B0D-53CC100A7C06}"/>
                </c:ext>
              </c:extLst>
            </c:dLbl>
            <c:dLbl>
              <c:idx val="5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2-3CF9-4B56-8B0D-53CC100A7C06}"/>
                </c:ext>
              </c:extLst>
            </c:dLbl>
            <c:dLbl>
              <c:idx val="6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4-3CF9-4B56-8B0D-53CC100A7C06}"/>
                </c:ext>
              </c:extLst>
            </c:dLbl>
            <c:dLbl>
              <c:idx val="7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6-3CF9-4B56-8B0D-53CC100A7C06}"/>
                </c:ext>
              </c:extLst>
            </c:dLbl>
            <c:dLbl>
              <c:idx val="8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8-3CF9-4B56-8B0D-53CC100A7C06}"/>
                </c:ext>
              </c:extLst>
            </c:dLbl>
            <c:dLbl>
              <c:idx val="9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A-3CF9-4B56-8B0D-53CC100A7C06}"/>
                </c:ext>
              </c:extLst>
            </c:dLbl>
            <c:dLbl>
              <c:idx val="1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9F2936"/>
                  </a:solidFill>
                  <a:round/>
                </a:ln>
                <a:effectLst>
                  <a:outerShdw blurRad="50800" dist="38100" dir="2700000" algn="tl" rotWithShape="0">
                    <a:srgbClr val="9F2936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C-3CF9-4B56-8B0D-53CC100A7C06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9F2936"/>
                </a:solidFill>
                <a:round/>
              </a:ln>
              <a:effectLst>
                <a:outerShdw blurRad="50800" dist="38100" dir="2700000" algn="tl" rotWithShape="0">
                  <a:srgbClr val="9F2936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Лист2!$A$3:$A$13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Лист2!$C$3:$C$13</c:f>
              <c:numCache>
                <c:formatCode>0.00</c:formatCode>
                <c:ptCount val="11"/>
                <c:pt idx="0">
                  <c:v>7.2826185853968104</c:v>
                </c:pt>
                <c:pt idx="1">
                  <c:v>0.66083187680303213</c:v>
                </c:pt>
                <c:pt idx="2">
                  <c:v>15.189493971730977</c:v>
                </c:pt>
                <c:pt idx="3">
                  <c:v>17.03485033617784</c:v>
                </c:pt>
                <c:pt idx="4">
                  <c:v>0.48722303767456493</c:v>
                </c:pt>
                <c:pt idx="5">
                  <c:v>45.727246391424579</c:v>
                </c:pt>
                <c:pt idx="6">
                  <c:v>4.3063941524236995</c:v>
                </c:pt>
                <c:pt idx="7">
                  <c:v>2.1169170354646782</c:v>
                </c:pt>
                <c:pt idx="8">
                  <c:v>6.8599972704942243</c:v>
                </c:pt>
                <c:pt idx="9">
                  <c:v>0.31840672842021578</c:v>
                </c:pt>
                <c:pt idx="10">
                  <c:v>1.6020613989367986E-2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3CF9-4B56-8B0D-53CC100A7C06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1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68496842559803"/>
          <c:y val="0.15821927917097803"/>
          <c:w val="0.74674976147239636"/>
          <c:h val="0.73415062488936778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1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68496842559803"/>
          <c:y val="0.15821927917097803"/>
          <c:w val="0.74674976147239636"/>
          <c:h val="0.73415062488936778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1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68496842559803"/>
          <c:y val="0.15821927917097803"/>
          <c:w val="0.74674976147239636"/>
          <c:h val="0.73415062488936778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093F709-3614-45F7-AB17-FCB5E9A400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2" cy="339232"/>
          </a:xfrm>
          <a:prstGeom prst="rect">
            <a:avLst/>
          </a:prstGeom>
        </p:spPr>
        <p:txBody>
          <a:bodyPr vert="horz" lIns="91405" tIns="45703" rIns="91405" bIns="4570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012BFE-B846-45C0-9ACD-01394A7D12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1791" y="1"/>
            <a:ext cx="4308422" cy="339232"/>
          </a:xfrm>
          <a:prstGeom prst="rect">
            <a:avLst/>
          </a:prstGeom>
        </p:spPr>
        <p:txBody>
          <a:bodyPr vert="horz" lIns="91405" tIns="45703" rIns="91405" bIns="45703" rtlCol="0"/>
          <a:lstStyle>
            <a:lvl1pPr algn="r">
              <a:defRPr sz="1200"/>
            </a:lvl1pPr>
          </a:lstStyle>
          <a:p>
            <a:fld id="{0C50036E-F505-4872-B748-DD9CACC9E92F}" type="datetimeFigureOut">
              <a:rPr lang="ru-RU" smtClean="0"/>
              <a:t>26.04.2024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FC896B-CB67-4CEA-9DC1-58698745C5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21933"/>
            <a:ext cx="4308422" cy="339231"/>
          </a:xfrm>
          <a:prstGeom prst="rect">
            <a:avLst/>
          </a:prstGeom>
        </p:spPr>
        <p:txBody>
          <a:bodyPr vert="horz" lIns="91405" tIns="45703" rIns="91405" bIns="4570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A7EF0E-32AF-4E05-8C29-4189625813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1791" y="6421933"/>
            <a:ext cx="4308422" cy="339231"/>
          </a:xfrm>
          <a:prstGeom prst="rect">
            <a:avLst/>
          </a:prstGeom>
        </p:spPr>
        <p:txBody>
          <a:bodyPr vert="horz" lIns="91405" tIns="45703" rIns="91405" bIns="45703" rtlCol="0" anchor="b"/>
          <a:lstStyle>
            <a:lvl1pPr algn="r">
              <a:defRPr sz="1200"/>
            </a:lvl1pPr>
          </a:lstStyle>
          <a:p>
            <a:fld id="{CB1925B0-495E-48F9-B4D1-29829B6F3A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2906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05" tIns="45703" rIns="91405" bIns="4570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365" y="0"/>
            <a:ext cx="4308422" cy="338058"/>
          </a:xfrm>
          <a:prstGeom prst="rect">
            <a:avLst/>
          </a:prstGeom>
        </p:spPr>
        <p:txBody>
          <a:bodyPr vert="horz" lIns="91405" tIns="45703" rIns="91405" bIns="45703" rtlCol="0"/>
          <a:lstStyle>
            <a:lvl1pPr algn="r">
              <a:defRPr sz="1200"/>
            </a:lvl1pPr>
          </a:lstStyle>
          <a:p>
            <a:fld id="{77B77BF6-1108-422D-9D87-0C04493D7C1C}" type="datetimeFigureOut">
              <a:rPr lang="ru-RU" smtClean="0"/>
              <a:t>26.04.2024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6213" y="506413"/>
            <a:ext cx="4510087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5" tIns="45703" rIns="91405" bIns="4570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11554"/>
            <a:ext cx="7954010" cy="3042523"/>
          </a:xfrm>
          <a:prstGeom prst="rect">
            <a:avLst/>
          </a:prstGeom>
        </p:spPr>
        <p:txBody>
          <a:bodyPr vert="horz" lIns="91405" tIns="45703" rIns="91405" bIns="4570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542"/>
            <a:ext cx="4308422" cy="338058"/>
          </a:xfrm>
          <a:prstGeom prst="rect">
            <a:avLst/>
          </a:prstGeom>
        </p:spPr>
        <p:txBody>
          <a:bodyPr vert="horz" lIns="91405" tIns="45703" rIns="91405" bIns="4570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365" y="6421542"/>
            <a:ext cx="4308422" cy="338058"/>
          </a:xfrm>
          <a:prstGeom prst="rect">
            <a:avLst/>
          </a:prstGeom>
        </p:spPr>
        <p:txBody>
          <a:bodyPr vert="horz" lIns="91405" tIns="45703" rIns="91405" bIns="45703" rtlCol="0" anchor="b"/>
          <a:lstStyle>
            <a:lvl1pPr algn="r">
              <a:defRPr sz="1200"/>
            </a:lvl1pPr>
          </a:lstStyle>
          <a:p>
            <a:fld id="{819D7BD2-C27B-45E5-A3B4-C605881641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7445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33625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2420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32595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02574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04656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25127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60265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98548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43484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83795A8B-3267-412B-9ED0-9F27A410DA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BE26D93D-B69C-4758-9764-8BA9C39C2B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430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83795A8B-3267-412B-9ED0-9F27A410DA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BE26D93D-B69C-4758-9764-8BA9C39C2B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14193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69851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35166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65613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23829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17388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43F14-6FAB-439E-8B2D-3917D2E06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1818096-3C50-4E72-A52B-427D8A4FB3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2523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4D8B-1D6D-461B-BC5A-84C12027F45F}" type="datetime1">
              <a:rPr lang="en-US" smtClean="0"/>
              <a:t>4/26/2024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64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4C99-CAAF-4F5E-AEDF-ED08E50C0D19}" type="datetime1">
              <a:rPr lang="en-US" smtClean="0"/>
              <a:t>4/26/2024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61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99B2-5CF7-45B4-8ADD-FB300FE361C2}" type="datetime1">
              <a:rPr lang="en-US" smtClean="0"/>
              <a:t>4/26/2024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807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45806-1E2E-4758-AEBB-286A486A1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7CE4AA-5AC7-4764-86F8-DF8DBE48D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C7BC13-9D47-4856-8C35-0A4B6F4F9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3F41-514B-4639-8E67-E75DE38F2755}" type="datetime1">
              <a:rPr lang="en-US" smtClean="0"/>
              <a:t>4/26/2024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65AE59-D9A1-4FFE-80EB-F41A5198C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C41507-3679-4FFD-8715-2DB97538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843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1FA2A1-BE10-4767-9DDC-2E0466517DD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4913" y="1263909"/>
            <a:ext cx="5181600" cy="509244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53DB6B-5615-4060-A638-37DFA243D9A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38913" y="1263908"/>
            <a:ext cx="5181600" cy="509244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5999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80195CE-5715-42AD-A0B2-3AB1F14B4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914" y="2059536"/>
            <a:ext cx="4588081" cy="42968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FCDCFAE6-8CF4-43FE-A942-1C1DC17470B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300330" y="512747"/>
            <a:ext cx="6262130" cy="5843603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 txBox="1">
            <a:spLocks/>
          </p:cNvSpPr>
          <p:nvPr userDrawn="1"/>
        </p:nvSpPr>
        <p:spPr>
          <a:xfrm>
            <a:off x="504914" y="365126"/>
            <a:ext cx="4588082" cy="1694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36244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912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912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10285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0121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15494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5330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186502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2019300"/>
            <a:ext cx="6099048" cy="38496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D90F24-589A-481A-A408-2BF696D6F74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АДМДЗЕРЖИНСК.РФ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93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5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54041" y="488654"/>
            <a:ext cx="6137877" cy="58521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accent6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54040" y="1078816"/>
            <a:ext cx="6137877" cy="5852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00" baseline="0">
                <a:solidFill>
                  <a:schemeClr val="accent6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E0054E0-76F2-415B-A6D9-9415C16ADA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00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2019300"/>
            <a:ext cx="6099048" cy="38496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D90F24-589A-481A-A408-2BF696D6F74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2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70A423C-71C0-4CF0-8104-4205489334F4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69314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F367E07-4603-4371-ABB6-DEC985AE8B1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74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1073168" y="2041010"/>
            <a:ext cx="1865376" cy="1865376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803466" y="2041010"/>
            <a:ext cx="1865376" cy="1865376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6533764" y="2041010"/>
            <a:ext cx="1865376" cy="1865376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9264061" y="2029933"/>
            <a:ext cx="1865376" cy="1865376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9D568F-51AB-4FFC-AF97-E3C9A32F9251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7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66799" y="2019300"/>
            <a:ext cx="2404872" cy="2404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17912" y="2019300"/>
            <a:ext cx="2404872" cy="2404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170612" y="2019300"/>
            <a:ext cx="2404872" cy="2404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721724" y="2019300"/>
            <a:ext cx="2404872" cy="2404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589DFE-E879-40B6-B609-C1C70FC57DF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27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1078832" y="2030377"/>
            <a:ext cx="1600200" cy="1600200"/>
          </a:xfrm>
          <a:prstGeom prst="ellipse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190374" y="2030377"/>
            <a:ext cx="1600200" cy="1600200"/>
          </a:xfrm>
          <a:prstGeom prst="ellipse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5301916" y="2030377"/>
            <a:ext cx="1600200" cy="1600200"/>
          </a:xfrm>
          <a:prstGeom prst="ellipse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7413458" y="2030377"/>
            <a:ext cx="1600200" cy="1600200"/>
          </a:xfrm>
          <a:prstGeom prst="ellipse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9525000" y="2030377"/>
            <a:ext cx="1600200" cy="1600200"/>
          </a:xfrm>
          <a:prstGeom prst="ellipse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69B6B91-8A81-4EB9-B41F-245828FCF627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83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073169" y="2020611"/>
            <a:ext cx="1700784" cy="1700784"/>
          </a:xfrm>
          <a:prstGeom prst="roundRect">
            <a:avLst>
              <a:gd name="adj" fmla="val 3690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4689" y="2020611"/>
            <a:ext cx="1700784" cy="1700784"/>
          </a:xfrm>
          <a:prstGeom prst="roundRect">
            <a:avLst>
              <a:gd name="adj" fmla="val 3690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4689" y="4165305"/>
            <a:ext cx="1700784" cy="1700784"/>
          </a:xfrm>
          <a:prstGeom prst="roundRect">
            <a:avLst>
              <a:gd name="adj" fmla="val 3690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073169" y="4165305"/>
            <a:ext cx="1700784" cy="1700784"/>
          </a:xfrm>
          <a:prstGeom prst="roundRect">
            <a:avLst>
              <a:gd name="adj" fmla="val 3690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FC3C09-0385-4726-8F4B-47292996D0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98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066800" y="2019299"/>
            <a:ext cx="3200400" cy="2322513"/>
          </a:xfrm>
          <a:prstGeom prst="roundRect">
            <a:avLst>
              <a:gd name="adj" fmla="val 1880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497388" y="2019298"/>
            <a:ext cx="3200400" cy="2322513"/>
          </a:xfrm>
          <a:prstGeom prst="roundRect">
            <a:avLst>
              <a:gd name="adj" fmla="val 1880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927975" y="2019298"/>
            <a:ext cx="3200400" cy="2322513"/>
          </a:xfrm>
          <a:prstGeom prst="roundRect">
            <a:avLst>
              <a:gd name="adj" fmla="val 1880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2BAE9-0ACB-4091-ABB0-A3C108656F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86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068005" y="2036084"/>
            <a:ext cx="1408176" cy="1408176"/>
          </a:xfrm>
          <a:prstGeom prst="roundRect">
            <a:avLst>
              <a:gd name="adj" fmla="val 287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797568" y="2036084"/>
            <a:ext cx="1408176" cy="1408176"/>
          </a:xfrm>
          <a:prstGeom prst="roundRect">
            <a:avLst>
              <a:gd name="adj" fmla="val 287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27131" y="2036084"/>
            <a:ext cx="1408176" cy="1408176"/>
          </a:xfrm>
          <a:prstGeom prst="roundRect">
            <a:avLst>
              <a:gd name="adj" fmla="val 287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56694" y="2033674"/>
            <a:ext cx="1408176" cy="1408176"/>
          </a:xfrm>
          <a:prstGeom prst="roundRect">
            <a:avLst>
              <a:gd name="adj" fmla="val 287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7987462" y="2034696"/>
            <a:ext cx="1408176" cy="1408176"/>
          </a:xfrm>
          <a:prstGeom prst="roundRect">
            <a:avLst>
              <a:gd name="adj" fmla="val 287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9714614" y="2033674"/>
            <a:ext cx="1408176" cy="1408176"/>
          </a:xfrm>
          <a:prstGeom prst="roundRect">
            <a:avLst>
              <a:gd name="adj" fmla="val 287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4AF0F4D-2FBA-4D36-9563-BEA67A62B54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87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ED5919A3-A353-44D3-B1E4-BA831D3D4BB8}"/>
              </a:ext>
            </a:extLst>
          </p:cNvPr>
          <p:cNvSpPr/>
          <p:nvPr userDrawn="1"/>
        </p:nvSpPr>
        <p:spPr>
          <a:xfrm>
            <a:off x="1073150" y="4073525"/>
            <a:ext cx="3228975" cy="17938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A5CC3F7-17F2-4475-B2AD-82F569F4C2D0}"/>
              </a:ext>
            </a:extLst>
          </p:cNvPr>
          <p:cNvSpPr/>
          <p:nvPr userDrawn="1"/>
        </p:nvSpPr>
        <p:spPr>
          <a:xfrm>
            <a:off x="2860675" y="2019300"/>
            <a:ext cx="3235325" cy="17938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073168" y="2019300"/>
            <a:ext cx="1786990" cy="179335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302642" y="4074042"/>
            <a:ext cx="1799726" cy="179335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102368" y="2019300"/>
            <a:ext cx="5022832" cy="38481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C229B15-7A85-4589-90FC-743E2331EBD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2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7168AB64-492D-4962-A71A-1C029CB4C784}"/>
              </a:ext>
            </a:extLst>
          </p:cNvPr>
          <p:cNvSpPr/>
          <p:nvPr userDrawn="1"/>
        </p:nvSpPr>
        <p:spPr>
          <a:xfrm>
            <a:off x="1073150" y="4073525"/>
            <a:ext cx="3228975" cy="17938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06B21D-DF6B-498A-9D90-161FCF9FE4C9}"/>
              </a:ext>
            </a:extLst>
          </p:cNvPr>
          <p:cNvSpPr/>
          <p:nvPr userDrawn="1"/>
        </p:nvSpPr>
        <p:spPr>
          <a:xfrm>
            <a:off x="2860675" y="2019300"/>
            <a:ext cx="3235325" cy="17938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8B0DD7B-C5D0-468C-9B49-9C476E4C0540}"/>
              </a:ext>
            </a:extLst>
          </p:cNvPr>
          <p:cNvSpPr/>
          <p:nvPr userDrawn="1"/>
        </p:nvSpPr>
        <p:spPr>
          <a:xfrm>
            <a:off x="6102350" y="4073525"/>
            <a:ext cx="3228975" cy="17938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BE665F4-02E5-4B53-8FD6-1240EF384237}"/>
              </a:ext>
            </a:extLst>
          </p:cNvPr>
          <p:cNvSpPr/>
          <p:nvPr userDrawn="1"/>
        </p:nvSpPr>
        <p:spPr>
          <a:xfrm>
            <a:off x="7889875" y="2019300"/>
            <a:ext cx="3235325" cy="17938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073168" y="2019300"/>
            <a:ext cx="1792224" cy="179335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097134" y="2019300"/>
            <a:ext cx="1792224" cy="179335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310144" y="4074042"/>
            <a:ext cx="1792224" cy="179335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338210" y="4074042"/>
            <a:ext cx="1792224" cy="179335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E832C16-8048-4002-8A8F-029F10632A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08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Inf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175008" y="2019299"/>
            <a:ext cx="1901952" cy="190195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17273" y="2019298"/>
            <a:ext cx="1901952" cy="190195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117273" y="3967665"/>
            <a:ext cx="1901952" cy="190195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174994" y="3967666"/>
            <a:ext cx="1901952" cy="190195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265868-2DCA-4BB2-A1E2-4D87DC1E07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1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B63B-19DF-47ED-AFEA-E6B802D6A114}" type="datetime1">
              <a:rPr lang="en-US" smtClean="0"/>
              <a:t>4/26/2024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7976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Inf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073150" y="1509713"/>
            <a:ext cx="3849624" cy="384962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CBBDA17-4E1B-49B0-A547-D89E9B40C4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88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Info 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18795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F486FC6-05CE-4F76-B39B-D21A241443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91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3">
            <a:extLst>
              <a:ext uri="{FF2B5EF4-FFF2-40B4-BE49-F238E27FC236}">
                <a16:creationId xmlns:a16="http://schemas.microsoft.com/office/drawing/2014/main" id="{213F0CB0-D592-496D-9AB2-41A37A690F6F}"/>
              </a:ext>
            </a:extLst>
          </p:cNvPr>
          <p:cNvSpPr/>
          <p:nvPr userDrawn="1"/>
        </p:nvSpPr>
        <p:spPr>
          <a:xfrm>
            <a:off x="4833938" y="2019300"/>
            <a:ext cx="2524125" cy="25241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066609" y="2371725"/>
            <a:ext cx="1819656" cy="181965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949385" y="2371344"/>
            <a:ext cx="1819656" cy="181965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422769" y="2371344"/>
            <a:ext cx="1819656" cy="181965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305734" y="2371344"/>
            <a:ext cx="1819656" cy="181965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5C42D0D-223C-4CC9-AA1E-B70462FE008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06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&amp; Blog N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9048" cy="22219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2317750"/>
            <a:ext cx="6099048" cy="22219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4635500"/>
            <a:ext cx="6099048" cy="22219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E60D4-0CF1-474A-9BC4-036A53C359B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26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F263D24-2CA1-4443-816E-D8F97053FF9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85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53CB79B1-5C04-49CF-AF6B-CBEA53850567}"/>
              </a:ext>
            </a:extLst>
          </p:cNvPr>
          <p:cNvSpPr/>
          <p:nvPr userDrawn="1"/>
        </p:nvSpPr>
        <p:spPr>
          <a:xfrm>
            <a:off x="3590925" y="3465513"/>
            <a:ext cx="2484438" cy="24193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90924" y="2036762"/>
            <a:ext cx="2487168" cy="13898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66799" y="2036762"/>
            <a:ext cx="2487168" cy="38496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116637" y="2036762"/>
            <a:ext cx="5010912" cy="13898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116637" y="3465512"/>
            <a:ext cx="5010912" cy="241401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0768D3F-6751-4AD8-902A-4C48FB7D9DF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921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066800" y="2035175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508250" y="2035175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949700" y="2035175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391150" y="2035175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31013" y="2035175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8272463" y="2035175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9713913" y="2035175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9713913" y="3471863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8272463" y="3471863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6831013" y="3471863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5391150" y="3471863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3949700" y="3471863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24"/>
          </p:nvPr>
        </p:nvSpPr>
        <p:spPr>
          <a:xfrm>
            <a:off x="2508250" y="3471863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1066800" y="3471863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2895B38-8337-4D26-BE27-50A27B75E0A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107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995633" y="609600"/>
            <a:ext cx="2039112" cy="375818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083675" y="2106613"/>
            <a:ext cx="2039112" cy="375818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995633" y="4413250"/>
            <a:ext cx="2039112" cy="145389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083675" y="612775"/>
            <a:ext cx="2039112" cy="145389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5DDD8E-0CB8-4B27-BFBC-A8582EDB414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31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1066800" y="2027238"/>
            <a:ext cx="2459736" cy="38496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3595688" y="3490913"/>
            <a:ext cx="4992624" cy="237744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8661400" y="3490913"/>
            <a:ext cx="2459736" cy="238658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598862" y="2027238"/>
            <a:ext cx="2459736" cy="13990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130924" y="2027238"/>
            <a:ext cx="4992624" cy="13990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A7BB717-E9C5-4068-9431-264799AE6FC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10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A22DD2D8-4232-46E6-A54C-DA78B0493509}"/>
              </a:ext>
            </a:extLst>
          </p:cNvPr>
          <p:cNvSpPr/>
          <p:nvPr userDrawn="1"/>
        </p:nvSpPr>
        <p:spPr>
          <a:xfrm>
            <a:off x="6176963" y="4325938"/>
            <a:ext cx="4948237" cy="15414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1066800" y="2019300"/>
            <a:ext cx="5029200" cy="38481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176963" y="2019300"/>
            <a:ext cx="2433637" cy="22225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8691563" y="2019300"/>
            <a:ext cx="2433637" cy="22225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0A4E0D95-7A0B-45F0-B3E6-17133497E1D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2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5B065B2-BACA-4490-A276-B091BDA0EFF3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74169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968999" y="2033588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7265987" y="2033588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8562974" y="2033588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9859962" y="2033588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9859962" y="3319463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24"/>
          </p:nvPr>
        </p:nvSpPr>
        <p:spPr>
          <a:xfrm>
            <a:off x="8562974" y="3319463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7265987" y="3319463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26"/>
          </p:nvPr>
        </p:nvSpPr>
        <p:spPr>
          <a:xfrm>
            <a:off x="5968999" y="3319463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5968999" y="4605338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7265987" y="4605338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8562974" y="4605338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1"/>
          <p:cNvSpPr>
            <a:spLocks noGrp="1"/>
          </p:cNvSpPr>
          <p:nvPr>
            <p:ph type="pic" sz="quarter" idx="30"/>
          </p:nvPr>
        </p:nvSpPr>
        <p:spPr>
          <a:xfrm>
            <a:off x="9859962" y="4605338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4B30244-9B9E-4F5A-9ADE-00505CFA2449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939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1071291" y="2024784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2537160" y="2024784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4003029" y="2024784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5468898" y="2025605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6934767" y="2024784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24"/>
          </p:nvPr>
        </p:nvSpPr>
        <p:spPr>
          <a:xfrm>
            <a:off x="8400636" y="2024784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9866505" y="2024784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5EF4B5-B9DF-4E5D-98D3-58C0319B8D5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095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1073168" y="2030379"/>
            <a:ext cx="3172968" cy="245973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4515071" y="2030379"/>
            <a:ext cx="3172968" cy="245973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7956974" y="2030379"/>
            <a:ext cx="3172968" cy="245973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8F6A-AA97-451C-A1A3-3572BF2BCB7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33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2371725" y="2029086"/>
            <a:ext cx="2743200" cy="2743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7058025" y="2029086"/>
            <a:ext cx="2743200" cy="2743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49B02DA-15F5-4FC8-8888-20F961F0184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99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0514CC-9276-438B-A9AE-04C0B086E20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8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E3281ED-6AAD-4733-9FC9-7603BFE24E8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711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ar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1062165" y="2032000"/>
            <a:ext cx="2670048" cy="2670048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4760913" y="2032000"/>
            <a:ext cx="2670048" cy="2670048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8459661" y="2032000"/>
            <a:ext cx="2670048" cy="2670048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56976-119F-4551-8B40-D390C707F3B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296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297987" y="2364447"/>
            <a:ext cx="2317572" cy="3111442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960094" y="3415862"/>
            <a:ext cx="3156927" cy="2355574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A09A00C-E065-4544-9BFC-E3DF04C0217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15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456169" y="2207453"/>
            <a:ext cx="3693900" cy="2795471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133191" y="2615819"/>
            <a:ext cx="2227359" cy="2980775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226745-F459-4E26-9D8C-184DF696E6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914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693D8AF5-0DC6-4867-B475-86511784D5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1914525"/>
            <a:ext cx="4845050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674069" y="2196661"/>
            <a:ext cx="4267200" cy="2554015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2B899EF-2EB9-4EA3-8314-B5214F7FE8A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2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7B6B-6CF4-4964-B3D7-A079AB4DE4CA}" type="datetime1">
              <a:rPr lang="en-US" smtClean="0"/>
              <a:t>4/26/2024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2079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20E1B02-83C9-4681-B24D-89EB83886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916113"/>
            <a:ext cx="4754563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219201" y="2175641"/>
            <a:ext cx="4173134" cy="2511974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0C44A09-709A-40A7-AA2A-A0EE725965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247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A153DE8-0E24-4042-917B-F1FB12737F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825" y="1524000"/>
            <a:ext cx="77628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219201" y="1719944"/>
            <a:ext cx="4898570" cy="3069770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78FC336-010F-4418-8459-E2A5809A99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06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04692BA5-5331-4706-8850-00D943971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38" y="2019300"/>
            <a:ext cx="8040688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208314" y="2220686"/>
            <a:ext cx="5083628" cy="3200400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D5909EBE-22A8-4D6E-9ADB-7EE4F1F0462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597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668325" y="2383065"/>
            <a:ext cx="2326246" cy="3092450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571369" y="3264808"/>
            <a:ext cx="1246059" cy="2199821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D212F83-F033-4336-BF32-09D13D9700C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955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92713" y="0"/>
            <a:ext cx="6999287" cy="6858000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17963" y="2174875"/>
            <a:ext cx="4135437" cy="2587625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F94B05D-16F6-4834-93D0-3031455CCB4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491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073150" y="2019300"/>
            <a:ext cx="5022850" cy="3848100"/>
          </a:xfrm>
          <a:prstGeom prst="roundRect">
            <a:avLst>
              <a:gd name="adj" fmla="val 1099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258076-0B04-4329-B03F-760F2810B0B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196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9EE21D-2339-421E-AC68-50B61BD182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283C485-A10E-47F1-A4F7-53955F7A2FF9}" type="slidenum">
              <a:rPr lang="en-US" altLang="ru-RU">
                <a:solidFill>
                  <a:srgbClr val="333639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 dirty="0">
              <a:solidFill>
                <a:srgbClr val="3336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7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15BB-7BBC-4E3D-9D39-FD59F46466A8}" type="datetime1">
              <a:rPr lang="en-US" smtClean="0"/>
              <a:t>4/26/2024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62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02DB-4FEE-4B94-9C1E-FA167CA3DC1E}" type="datetime1">
              <a:rPr lang="en-US" smtClean="0"/>
              <a:t>4/26/2024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29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27B1-AE32-41FA-B1FF-7BB151F3CDA5}" type="datetime1">
              <a:rPr lang="en-US" smtClean="0"/>
              <a:t>4/26/2024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45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8630-51FC-46AA-B573-19D3BFF58AB6}" type="datetime1">
              <a:rPr lang="en-US" smtClean="0"/>
              <a:t>4/26/2024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09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9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53.xml"/><Relationship Id="rId40" Type="http://schemas.openxmlformats.org/officeDocument/2006/relationships/slideLayout" Target="../slideLayouts/slideLayout56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98BA-11BE-447E-81CA-94993BDC6CEB}" type="datetime1">
              <a:rPr lang="en-US" smtClean="0"/>
              <a:t>4/26/2024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470C9-EE1D-4D1C-8025-4A0C3016A607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DD7D91-7418-1FE5-679D-F32DC879786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6200000">
            <a:off x="10927616" y="-55746"/>
            <a:ext cx="197090" cy="131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2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49" r:id="rId12"/>
    <p:sldLayoutId id="2147483652" r:id="rId13"/>
    <p:sldLayoutId id="2147483656" r:id="rId14"/>
    <p:sldLayoutId id="2147483658" r:id="rId15"/>
    <p:sldLayoutId id="2147483684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7B3AC1A-CA6F-45BC-B51D-807E02D8C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6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AAB2BD">
                    <a:lumMod val="75000"/>
                  </a:srgbClr>
                </a:solidFill>
              </a:rPr>
              <a:t>АДМДЗЕРЖИНСК.РФ</a:t>
            </a:r>
            <a:endParaRPr lang="en-US" dirty="0">
              <a:solidFill>
                <a:srgbClr val="AAB2BD">
                  <a:lumMod val="75000"/>
                </a:srgb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6E6D00-8FE5-4781-A1B8-220FF8C05389}"/>
              </a:ext>
            </a:extLst>
          </p:cNvPr>
          <p:cNvSpPr txBox="1">
            <a:spLocks/>
          </p:cNvSpPr>
          <p:nvPr userDrawn="1"/>
        </p:nvSpPr>
        <p:spPr>
          <a:xfrm>
            <a:off x="8474075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A15F2BD-F139-4234-950C-DD3D2E3008CB}" type="slidenum">
              <a:rPr lang="en-US" altLang="ru-RU" sz="1000" smtClean="0">
                <a:solidFill>
                  <a:srgbClr val="778496"/>
                </a:solidFill>
                <a:latin typeface="Roboto Condensed Light"/>
                <a:ea typeface="Roboto Condensed Light"/>
                <a:cs typeface="Roboto Condensed Light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 sz="1000" dirty="0">
              <a:solidFill>
                <a:srgbClr val="778496"/>
              </a:solidFill>
              <a:latin typeface="Roboto Condensed Light"/>
              <a:ea typeface="Roboto Condensed Light"/>
              <a:cs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95746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17" r:id="rId32"/>
    <p:sldLayoutId id="2147483718" r:id="rId33"/>
    <p:sldLayoutId id="2147483719" r:id="rId34"/>
    <p:sldLayoutId id="2147483720" r:id="rId35"/>
    <p:sldLayoutId id="2147483721" r:id="rId36"/>
    <p:sldLayoutId id="2147483722" r:id="rId37"/>
    <p:sldLayoutId id="2147483723" r:id="rId38"/>
    <p:sldLayoutId id="2147483724" r:id="rId39"/>
    <p:sldLayoutId id="2147483725" r:id="rId40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15.pn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6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3.wdp"/><Relationship Id="rId11" Type="http://schemas.openxmlformats.org/officeDocument/2006/relationships/image" Target="../media/image31.jpeg"/><Relationship Id="rId5" Type="http://schemas.openxmlformats.org/officeDocument/2006/relationships/image" Target="../media/image26.png"/><Relationship Id="rId10" Type="http://schemas.openxmlformats.org/officeDocument/2006/relationships/image" Target="../media/image30.jpeg"/><Relationship Id="rId4" Type="http://schemas.openxmlformats.org/officeDocument/2006/relationships/image" Target="../media/image15.pn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6.jpeg"/><Relationship Id="rId7" Type="http://schemas.microsoft.com/office/2007/relationships/hdphoto" Target="../media/hdphoto4.wdp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11" Type="http://schemas.openxmlformats.org/officeDocument/2006/relationships/image" Target="../media/image38.jpeg"/><Relationship Id="rId5" Type="http://schemas.openxmlformats.org/officeDocument/2006/relationships/image" Target="../media/image33.jpeg"/><Relationship Id="rId10" Type="http://schemas.openxmlformats.org/officeDocument/2006/relationships/image" Target="../media/image37.jpeg"/><Relationship Id="rId4" Type="http://schemas.openxmlformats.org/officeDocument/2006/relationships/image" Target="../media/image15.pn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6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5.wdp"/><Relationship Id="rId5" Type="http://schemas.openxmlformats.org/officeDocument/2006/relationships/image" Target="../media/image40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6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6.wdp"/><Relationship Id="rId5" Type="http://schemas.openxmlformats.org/officeDocument/2006/relationships/image" Target="../media/image43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6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7.wdp"/><Relationship Id="rId5" Type="http://schemas.openxmlformats.org/officeDocument/2006/relationships/image" Target="../media/image46.png"/><Relationship Id="rId4" Type="http://schemas.openxmlformats.org/officeDocument/2006/relationships/image" Target="../media/image15.png"/><Relationship Id="rId9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6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8.wdp"/><Relationship Id="rId11" Type="http://schemas.openxmlformats.org/officeDocument/2006/relationships/image" Target="../media/image55.jpeg"/><Relationship Id="rId5" Type="http://schemas.openxmlformats.org/officeDocument/2006/relationships/image" Target="../media/image50.png"/><Relationship Id="rId10" Type="http://schemas.openxmlformats.org/officeDocument/2006/relationships/image" Target="../media/image54.jpeg"/><Relationship Id="rId4" Type="http://schemas.openxmlformats.org/officeDocument/2006/relationships/image" Target="../media/image15.png"/><Relationship Id="rId9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9.wdp"/><Relationship Id="rId5" Type="http://schemas.openxmlformats.org/officeDocument/2006/relationships/image" Target="../media/image56.png"/><Relationship Id="rId10" Type="http://schemas.openxmlformats.org/officeDocument/2006/relationships/image" Target="../media/image60.png"/><Relationship Id="rId4" Type="http://schemas.openxmlformats.org/officeDocument/2006/relationships/image" Target="../media/image15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6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11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chart" Target="../charts/char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13607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sz="1800" b="1" dirty="0">
              <a:solidFill>
                <a:schemeClr val="bg1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957050" y="6505575"/>
            <a:ext cx="20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pic>
        <p:nvPicPr>
          <p:cNvPr id="78" name="Рисунок 77" descr="https://upload.wikimedia.org/wikipedia/commons/thumb/2/2a/Coat_of_Arms_of_Dzerzhinsk.svg/797px-Coat_of_Arms_of_Dzerzhinsk.sv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57" y="231401"/>
            <a:ext cx="991096" cy="15121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Группа 4"/>
          <p:cNvGrpSpPr/>
          <p:nvPr/>
        </p:nvGrpSpPr>
        <p:grpSpPr>
          <a:xfrm>
            <a:off x="1382063" y="766026"/>
            <a:ext cx="7729043" cy="379657"/>
            <a:chOff x="1777734" y="932308"/>
            <a:chExt cx="7729043" cy="379657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1777734" y="950387"/>
              <a:ext cx="7117788" cy="36157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2" name="Text 132"/>
            <p:cNvSpPr txBox="1"/>
            <p:nvPr/>
          </p:nvSpPr>
          <p:spPr>
            <a:xfrm>
              <a:off x="1832398" y="932308"/>
              <a:ext cx="7674379" cy="335106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r>
                <a:rPr lang="ru-RU" sz="2400" b="1" dirty="0">
                  <a:solidFill>
                    <a:schemeClr val="bg1"/>
                  </a:solidFill>
                  <a:ea typeface="Cambria" pitchFamily="18" charset="0"/>
                  <a:cs typeface="Times New Roman" panose="02020603050405020304" pitchFamily="18" charset="0"/>
                </a:rPr>
                <a:t>Администрация городского округа город Дзержинск</a:t>
              </a:r>
              <a:endParaRPr lang="ru-RU" sz="2400" b="1" dirty="0">
                <a:solidFill>
                  <a:schemeClr val="bg1"/>
                </a:solidFill>
                <a:ea typeface="Cambria" pitchFamily="18" charset="0"/>
              </a:endParaRPr>
            </a:p>
          </p:txBody>
        </p:sp>
      </p:grpSp>
      <p:sp>
        <p:nvSpPr>
          <p:cNvPr id="85" name="Равнобедренный треугольник 84">
            <a:extLst>
              <a:ext uri="{FF2B5EF4-FFF2-40B4-BE49-F238E27FC236}">
                <a16:creationId xmlns:a16="http://schemas.microsoft.com/office/drawing/2014/main" id="{3A606818-E3AC-48C3-B93C-D28EADCA3820}"/>
              </a:ext>
            </a:extLst>
          </p:cNvPr>
          <p:cNvSpPr/>
          <p:nvPr/>
        </p:nvSpPr>
        <p:spPr>
          <a:xfrm rot="10800000">
            <a:off x="10018643" y="368"/>
            <a:ext cx="2173356" cy="1974973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0" y="2835047"/>
            <a:ext cx="4032498" cy="4032161"/>
            <a:chOff x="0" y="3915127"/>
            <a:chExt cx="2952328" cy="2952081"/>
          </a:xfrm>
        </p:grpSpPr>
        <p:sp>
          <p:nvSpPr>
            <p:cNvPr id="87" name="Равнобедренный треугольник 86">
              <a:extLst>
                <a:ext uri="{FF2B5EF4-FFF2-40B4-BE49-F238E27FC236}">
                  <a16:creationId xmlns:a16="http://schemas.microsoft.com/office/drawing/2014/main" id="{72A69120-A2ED-40CB-92AB-ADBCE7588318}"/>
                </a:ext>
              </a:extLst>
            </p:cNvPr>
            <p:cNvSpPr/>
            <p:nvPr/>
          </p:nvSpPr>
          <p:spPr>
            <a:xfrm>
              <a:off x="0" y="3915127"/>
              <a:ext cx="2952328" cy="2952081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6" name="Rectangle 13">
              <a:extLst>
                <a:ext uri="{FF2B5EF4-FFF2-40B4-BE49-F238E27FC236}">
                  <a16:creationId xmlns:a16="http://schemas.microsoft.com/office/drawing/2014/main" id="{19F36107-3499-4176-8D08-287C729D26FB}"/>
                </a:ext>
              </a:extLst>
            </p:cNvPr>
            <p:cNvSpPr/>
            <p:nvPr/>
          </p:nvSpPr>
          <p:spPr>
            <a:xfrm>
              <a:off x="0" y="4049688"/>
              <a:ext cx="2808313" cy="2808312"/>
            </a:xfrm>
            <a:prstGeom prst="rtTriangl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8889" r="-388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2875BB"/>
                </a:highlight>
              </a:endParaRPr>
            </a:p>
          </p:txBody>
        </p:sp>
      </p:grpSp>
      <p:sp>
        <p:nvSpPr>
          <p:cNvPr id="89" name="Text 132"/>
          <p:cNvSpPr txBox="1"/>
          <p:nvPr/>
        </p:nvSpPr>
        <p:spPr>
          <a:xfrm>
            <a:off x="869352" y="2536518"/>
            <a:ext cx="6522999" cy="23718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/>
            <a:r>
              <a:rPr lang="ru-RU" sz="4800" b="1" dirty="0">
                <a:solidFill>
                  <a:srgbClr val="002060"/>
                </a:solidFill>
                <a:ea typeface="Cambria" pitchFamily="18" charset="0"/>
                <a:cs typeface="Times New Roman" panose="02020603050405020304" pitchFamily="18" charset="0"/>
              </a:rPr>
              <a:t>Исполнение городского бюджета за 2023 год</a:t>
            </a:r>
            <a:endParaRPr lang="ru-RU" sz="4800" b="1" dirty="0">
              <a:solidFill>
                <a:srgbClr val="002060"/>
              </a:solidFill>
              <a:ea typeface="Cambria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326532" y="950387"/>
            <a:ext cx="2298208" cy="5122164"/>
            <a:chOff x="7497291" y="391689"/>
            <a:chExt cx="2813685" cy="6271040"/>
          </a:xfrm>
        </p:grpSpPr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BDD586F8-0BBF-455A-A7B5-AC42037A67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7497291" y="3854417"/>
              <a:ext cx="2808312" cy="2808312"/>
            </a:xfrm>
            <a:prstGeom prst="diamond">
              <a:avLst/>
            </a:prstGeom>
            <a:ln w="57150">
              <a:solidFill>
                <a:srgbClr val="F5F5F5"/>
              </a:solidFill>
            </a:ln>
          </p:spPr>
        </p:pic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EC9DD8A5-E68D-4618-A0E4-BD7610DECD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80" r="20680"/>
            <a:stretch/>
          </p:blipFill>
          <p:spPr>
            <a:xfrm>
              <a:off x="7502664" y="391689"/>
              <a:ext cx="2808312" cy="2808312"/>
            </a:xfrm>
            <a:prstGeom prst="diamond">
              <a:avLst/>
            </a:prstGeom>
            <a:ln w="57150">
              <a:solidFill>
                <a:srgbClr val="F5F5F5"/>
              </a:solidFill>
            </a:ln>
          </p:spPr>
        </p:pic>
      </p:grpSp>
      <p:grpSp>
        <p:nvGrpSpPr>
          <p:cNvPr id="4" name="Группа 3"/>
          <p:cNvGrpSpPr/>
          <p:nvPr/>
        </p:nvGrpSpPr>
        <p:grpSpPr>
          <a:xfrm>
            <a:off x="4153796" y="5838373"/>
            <a:ext cx="3501874" cy="361578"/>
            <a:chOff x="2775938" y="5103087"/>
            <a:chExt cx="3501874" cy="361578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2775938" y="5103087"/>
              <a:ext cx="3501873" cy="36157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6" name="Text 132"/>
            <p:cNvSpPr txBox="1"/>
            <p:nvPr/>
          </p:nvSpPr>
          <p:spPr>
            <a:xfrm>
              <a:off x="2782394" y="5109358"/>
              <a:ext cx="3495418" cy="335106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ea typeface="Cambria" pitchFamily="18" charset="0"/>
                  <a:cs typeface="Times New Roman" panose="02020603050405020304" pitchFamily="18" charset="0"/>
                </a:rPr>
                <a:t>Публичные слушания</a:t>
              </a:r>
              <a:endParaRPr lang="ru-RU" sz="2400" b="1" dirty="0">
                <a:solidFill>
                  <a:schemeClr val="bg1"/>
                </a:solidFill>
                <a:ea typeface="Cambria" pitchFamily="18" charset="0"/>
              </a:endParaRPr>
            </a:p>
          </p:txBody>
        </p:sp>
      </p:grpSp>
      <p:sp>
        <p:nvSpPr>
          <p:cNvPr id="97" name="Text 132"/>
          <p:cNvSpPr txBox="1"/>
          <p:nvPr/>
        </p:nvSpPr>
        <p:spPr>
          <a:xfrm>
            <a:off x="4704057" y="6319098"/>
            <a:ext cx="2548936" cy="43880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/>
            <a:r>
              <a:rPr lang="ru-RU" sz="2800" b="1" dirty="0">
                <a:solidFill>
                  <a:srgbClr val="002060"/>
                </a:solidFill>
                <a:ea typeface="Cambria" pitchFamily="18" charset="0"/>
                <a:cs typeface="Times New Roman" panose="02020603050405020304" pitchFamily="18" charset="0"/>
              </a:rPr>
              <a:t>25.04.2024</a:t>
            </a:r>
            <a:endParaRPr lang="ru-RU" sz="2800" b="1" dirty="0">
              <a:solidFill>
                <a:srgbClr val="002060"/>
              </a:solidFill>
              <a:ea typeface="Cambria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D7AC21C-0771-4F18-A797-3543C36F0C8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r="16708"/>
          <a:stretch/>
        </p:blipFill>
        <p:spPr>
          <a:xfrm>
            <a:off x="9699188" y="2377122"/>
            <a:ext cx="2293200" cy="2293200"/>
          </a:xfrm>
          <a:prstGeom prst="diamond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  <p:pic>
        <p:nvPicPr>
          <p:cNvPr id="24" name="Picture 2" descr="https://files.pravda-nn.ru/2021/08/18_V-Dzerzhinske-podvedeny-itogi-obshhestvennyh-obsuzhdenij-vtoroj-ocheredi-blagoustrojstva-TSentralnogo-parka1.jpeg">
            <a:extLst>
              <a:ext uri="{FF2B5EF4-FFF2-40B4-BE49-F238E27FC236}">
                <a16:creationId xmlns:a16="http://schemas.microsoft.com/office/drawing/2014/main" id="{B64D52C4-915E-4CF5-A0EF-ABEB1F6C8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4" t="-174" r="7480" b="174"/>
          <a:stretch/>
        </p:blipFill>
        <p:spPr bwMode="auto">
          <a:xfrm>
            <a:off x="6916613" y="2364869"/>
            <a:ext cx="2293200" cy="2293200"/>
          </a:xfrm>
          <a:prstGeom prst="diamond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33626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sz="1800" b="1" dirty="0">
              <a:solidFill>
                <a:schemeClr val="bg1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1828477" y="6505575"/>
            <a:ext cx="486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10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5695E68-1AF7-4C36-AD2A-9105F6D595A9}"/>
              </a:ext>
            </a:extLst>
          </p:cNvPr>
          <p:cNvSpPr/>
          <p:nvPr/>
        </p:nvSpPr>
        <p:spPr>
          <a:xfrm>
            <a:off x="155643" y="820217"/>
            <a:ext cx="11809795" cy="646331"/>
          </a:xfrm>
          <a:prstGeom prst="rect">
            <a:avLst/>
          </a:prstGeom>
          <a:solidFill>
            <a:srgbClr val="BE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Расходы </a:t>
            </a:r>
            <a:r>
              <a:rPr lang="ru-RU" sz="2800" b="1" dirty="0"/>
              <a:t>социальной сферы </a:t>
            </a:r>
            <a:r>
              <a:rPr lang="ru-RU" sz="2800" dirty="0"/>
              <a:t>за 2023 год – </a:t>
            </a:r>
            <a:r>
              <a:rPr lang="ru-RU" sz="4000" b="1" dirty="0"/>
              <a:t>5,8</a:t>
            </a:r>
            <a:r>
              <a:rPr lang="ru-RU" sz="3200" dirty="0"/>
              <a:t> </a:t>
            </a:r>
            <a:r>
              <a:rPr lang="ru-RU" sz="2800" dirty="0"/>
              <a:t>млрд.рублей </a:t>
            </a:r>
            <a:r>
              <a:rPr lang="ru-RU" sz="2000" dirty="0"/>
              <a:t>(</a:t>
            </a:r>
            <a:r>
              <a:rPr lang="ru-RU" sz="2800" b="1" dirty="0"/>
              <a:t>59%</a:t>
            </a:r>
            <a:r>
              <a:rPr lang="ru-RU" sz="2800" dirty="0"/>
              <a:t> </a:t>
            </a:r>
            <a:r>
              <a:rPr lang="ru-RU" sz="2000" dirty="0"/>
              <a:t>всех расходов)</a:t>
            </a:r>
            <a:endParaRPr lang="ru-RU" sz="2400" dirty="0"/>
          </a:p>
        </p:txBody>
      </p:sp>
      <p:sp>
        <p:nvSpPr>
          <p:cNvPr id="17" name="TextBox 69">
            <a:extLst>
              <a:ext uri="{FF2B5EF4-FFF2-40B4-BE49-F238E27FC236}">
                <a16:creationId xmlns:a16="http://schemas.microsoft.com/office/drawing/2014/main" id="{54772FB0-0CB2-4FC4-A6A9-B3AA07F9D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543" y="1503409"/>
            <a:ext cx="91535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dirty="0">
                <a:latin typeface="+mn-lt"/>
                <a:ea typeface="Roboto Cn" pitchFamily="2" charset="0"/>
                <a:cs typeface="Arial" panose="020B0604020202020204" pitchFamily="34" charset="0"/>
              </a:rPr>
              <a:t>Расходы на </a:t>
            </a:r>
            <a:r>
              <a:rPr lang="ru-RU" altLang="ru-RU" sz="3200" dirty="0">
                <a:solidFill>
                  <a:srgbClr val="C00000"/>
                </a:solidFill>
                <a:latin typeface="+mn-lt"/>
                <a:ea typeface="Roboto Cn" pitchFamily="2" charset="0"/>
                <a:cs typeface="Arial" panose="020B0604020202020204" pitchFamily="34" charset="0"/>
              </a:rPr>
              <a:t>образование</a:t>
            </a:r>
            <a:r>
              <a:rPr lang="ru-RU" altLang="ru-RU" sz="3200" dirty="0">
                <a:latin typeface="+mn-lt"/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ru-RU" altLang="ru-RU" sz="3600" dirty="0">
                <a:latin typeface="+mn-lt"/>
                <a:ea typeface="Roboto Cn" pitchFamily="2" charset="0"/>
                <a:cs typeface="Arial" panose="020B0604020202020204" pitchFamily="34" charset="0"/>
              </a:rPr>
              <a:t>– </a:t>
            </a:r>
            <a:r>
              <a:rPr lang="ru-RU" altLang="ru-RU" sz="36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4,5 </a:t>
            </a:r>
            <a:r>
              <a:rPr lang="ru-RU" altLang="ru-RU" sz="2800" dirty="0">
                <a:latin typeface="+mn-lt"/>
                <a:ea typeface="Roboto Cn" pitchFamily="2" charset="0"/>
                <a:cs typeface="Arial" panose="020B0604020202020204" pitchFamily="34" charset="0"/>
              </a:rPr>
              <a:t>млрд.рублей, из них:</a:t>
            </a:r>
            <a:endParaRPr lang="ru-RU" altLang="ru-RU" sz="3600" dirty="0">
              <a:latin typeface="+mn-lt"/>
              <a:ea typeface="Roboto Cn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19" name="Объект 3">
            <a:extLst>
              <a:ext uri="{FF2B5EF4-FFF2-40B4-BE49-F238E27FC236}">
                <a16:creationId xmlns:a16="http://schemas.microsoft.com/office/drawing/2014/main" id="{871B2028-5455-42EB-B907-F0E7C08485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332259"/>
              </p:ext>
            </p:extLst>
          </p:nvPr>
        </p:nvGraphicFramePr>
        <p:xfrm>
          <a:off x="2688609" y="2098572"/>
          <a:ext cx="9250911" cy="4747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96838">
                  <a:extLst>
                    <a:ext uri="{9D8B030D-6E8A-4147-A177-3AD203B41FA5}">
                      <a16:colId xmlns:a16="http://schemas.microsoft.com/office/drawing/2014/main" val="2604796076"/>
                    </a:ext>
                  </a:extLst>
                </a:gridCol>
                <a:gridCol w="1054073">
                  <a:extLst>
                    <a:ext uri="{9D8B030D-6E8A-4147-A177-3AD203B41FA5}">
                      <a16:colId xmlns:a16="http://schemas.microsoft.com/office/drawing/2014/main" val="349174500"/>
                    </a:ext>
                  </a:extLst>
                </a:gridCol>
              </a:tblGrid>
              <a:tr h="34730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деятельности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муниципальных учреждений образования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457788"/>
                  </a:ext>
                </a:extLst>
              </a:tr>
              <a:tr h="34730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бесплатным горячим питанием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обучающихся 1-4 классов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905422"/>
                  </a:ext>
                </a:extLst>
              </a:tr>
              <a:tr h="34730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Капитальный ремонт и модернизация пищеблоков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образовательных организаций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858711"/>
                  </a:ext>
                </a:extLst>
              </a:tr>
              <a:tr h="34730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Финансовое обеспечение получения образования в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частных образовательных организациях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960241"/>
                  </a:ext>
                </a:extLst>
              </a:tr>
              <a:tr h="34730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Завершение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строительства нового здания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школы № 2 на 792 места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207412"/>
                  </a:ext>
                </a:extLst>
              </a:tr>
              <a:tr h="403723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Оздоровление детей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(обеспечение деятельности лагерей, </a:t>
                      </a:r>
                    </a:p>
                    <a:p>
                      <a:pPr algn="r" fontAlgn="t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компенсация части расходов по приобретению путевок)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535812"/>
                  </a:ext>
                </a:extLst>
              </a:tr>
              <a:tr h="34730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антитеррористической защищенности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объектов образования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109989"/>
                  </a:ext>
                </a:extLst>
              </a:tr>
              <a:tr h="403723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двухразовым бесплатным питанием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обучающихся</a:t>
                      </a:r>
                    </a:p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 ограниченными возможностями здоровья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268095"/>
                  </a:ext>
                </a:extLst>
              </a:tr>
              <a:tr h="403723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мероприятия в рамках федерального проекта </a:t>
                      </a:r>
                    </a:p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«Патриотическое воспитание граждан Российской Федерации»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364095"/>
                  </a:ext>
                </a:extLst>
              </a:tr>
              <a:tr h="34730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 временной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трудовой занятости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несовершеннолетних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252575"/>
                  </a:ext>
                </a:extLst>
              </a:tr>
              <a:tr h="403723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финансовое обеспечение деятельности центра образования</a:t>
                      </a:r>
                    </a:p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цифрового и гуманитарного профилей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«Точка роста»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на базе школы № 6 (п.Пыра)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574371"/>
                  </a:ext>
                </a:extLst>
              </a:tr>
              <a:tr h="34730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Проектно-изыскательские работы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целях строительства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детского сада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120 мест в п.Пыра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882891"/>
                  </a:ext>
                </a:extLst>
              </a:tr>
            </a:tbl>
          </a:graphicData>
        </a:graphic>
      </p:graphicFrame>
      <p:sp>
        <p:nvSpPr>
          <p:cNvPr id="20" name="TextBox 69">
            <a:extLst>
              <a:ext uri="{FF2B5EF4-FFF2-40B4-BE49-F238E27FC236}">
                <a16:creationId xmlns:a16="http://schemas.microsoft.com/office/drawing/2014/main" id="{8A1CC913-BE57-49F5-9594-1E711C22B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9241" y="1728345"/>
            <a:ext cx="1572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>
                <a:latin typeface="+mn-lt"/>
                <a:ea typeface="Roboto Cn" pitchFamily="2" charset="0"/>
                <a:cs typeface="Arial" panose="020B0604020202020204" pitchFamily="34" charset="0"/>
              </a:rPr>
              <a:t>млн.рублей</a:t>
            </a:r>
            <a:endParaRPr lang="ru-RU" altLang="ru-RU" sz="2000" dirty="0">
              <a:latin typeface="+mn-lt"/>
              <a:ea typeface="Roboto Cn" pitchFamily="2" charset="0"/>
              <a:cs typeface="Arial" panose="020B0604020202020204" pitchFamily="34" charset="0"/>
            </a:endParaRPr>
          </a:p>
        </p:txBody>
      </p:sp>
      <p:pic>
        <p:nvPicPr>
          <p:cNvPr id="23" name="Picture 8" descr="Школьники посетили практическое занятие по НВП в воинской части">
            <a:extLst>
              <a:ext uri="{FF2B5EF4-FFF2-40B4-BE49-F238E27FC236}">
                <a16:creationId xmlns:a16="http://schemas.microsoft.com/office/drawing/2014/main" id="{85D76AFA-C718-454E-BBDB-900746F859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2"/>
          <a:stretch/>
        </p:blipFill>
        <p:spPr bwMode="auto">
          <a:xfrm>
            <a:off x="409901" y="5453854"/>
            <a:ext cx="2121803" cy="126737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C:\Users\kapustin_ns\Downloads\iconmonstr-education-1-240(2).png">
            <a:extLst>
              <a:ext uri="{FF2B5EF4-FFF2-40B4-BE49-F238E27FC236}">
                <a16:creationId xmlns:a16="http://schemas.microsoft.com/office/drawing/2014/main" id="{B63E4286-53A5-4E13-8D98-33097E56E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8" y="1493503"/>
            <a:ext cx="931345" cy="93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j.vgoroden.ru/j5dr9vgz8mywp_hok1xk.jpeg">
            <a:extLst>
              <a:ext uri="{FF2B5EF4-FFF2-40B4-BE49-F238E27FC236}">
                <a16:creationId xmlns:a16="http://schemas.microsoft.com/office/drawing/2014/main" id="{1B5D5907-D96E-433C-99D5-F2FB649E0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0" y="2453864"/>
            <a:ext cx="2121804" cy="14127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61.userapi.com/impg/dk-L6SR2dCoyKDhFU1sff0R6KL3u8rgDuivzig/Wr8TKw8UAZc.jpg?size=2560x1706&amp;quality=95&amp;sign=eb00b2b0ce89bf16c8d8c96208eb8368&amp;type=album">
            <a:extLst>
              <a:ext uri="{FF2B5EF4-FFF2-40B4-BE49-F238E27FC236}">
                <a16:creationId xmlns:a16="http://schemas.microsoft.com/office/drawing/2014/main" id="{A3C499FF-695C-4AEB-AB46-E3F8ECE06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1" y="3968453"/>
            <a:ext cx="2121803" cy="14138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69">
            <a:extLst>
              <a:ext uri="{FF2B5EF4-FFF2-40B4-BE49-F238E27FC236}">
                <a16:creationId xmlns:a16="http://schemas.microsoft.com/office/drawing/2014/main" id="{5DF4A9D1-2333-442C-8362-5A471B5D0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6" y="85792"/>
            <a:ext cx="11604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РАСХОДЫ НА СОЦИАЛЬНУЮ СФЕРУ</a:t>
            </a:r>
          </a:p>
        </p:txBody>
      </p:sp>
    </p:spTree>
    <p:extLst>
      <p:ext uri="{BB962C8B-B14F-4D97-AF65-F5344CB8AC3E}">
        <p14:creationId xmlns:p14="http://schemas.microsoft.com/office/powerpoint/2010/main" val="225767218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sz="1800" b="1" dirty="0">
              <a:solidFill>
                <a:schemeClr val="bg1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22" name="TextBox 69">
            <a:extLst>
              <a:ext uri="{FF2B5EF4-FFF2-40B4-BE49-F238E27FC236}">
                <a16:creationId xmlns:a16="http://schemas.microsoft.com/office/drawing/2014/main" id="{BD5834AE-FB92-47B6-B5AC-9EF248425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6" y="85792"/>
            <a:ext cx="11604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РАСХОДЫ НА СОЦИАЛЬНУЮ СФЕРУ</a:t>
            </a:r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1804839" y="6505575"/>
            <a:ext cx="5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+mn-lt"/>
              </a:rPr>
              <a:t>11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69">
            <a:extLst>
              <a:ext uri="{FF2B5EF4-FFF2-40B4-BE49-F238E27FC236}">
                <a16:creationId xmlns:a16="http://schemas.microsoft.com/office/drawing/2014/main" id="{54772FB0-0CB2-4FC4-A6A9-B3AA07F9D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543" y="784543"/>
            <a:ext cx="91535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dirty="0">
                <a:latin typeface="+mn-lt"/>
                <a:ea typeface="Roboto Cn" pitchFamily="2" charset="0"/>
                <a:cs typeface="Arial" panose="020B0604020202020204" pitchFamily="34" charset="0"/>
              </a:rPr>
              <a:t>Расходы в области </a:t>
            </a:r>
            <a:r>
              <a:rPr lang="ru-RU" altLang="ru-RU" sz="3200" dirty="0">
                <a:solidFill>
                  <a:srgbClr val="C00000"/>
                </a:solidFill>
                <a:latin typeface="+mn-lt"/>
                <a:ea typeface="Roboto Cn" pitchFamily="2" charset="0"/>
                <a:cs typeface="Arial" panose="020B0604020202020204" pitchFamily="34" charset="0"/>
              </a:rPr>
              <a:t>культуры </a:t>
            </a:r>
            <a:r>
              <a:rPr lang="ru-RU" altLang="ru-RU" sz="3600" dirty="0">
                <a:latin typeface="+mn-lt"/>
                <a:ea typeface="Roboto Cn" pitchFamily="2" charset="0"/>
                <a:cs typeface="Arial" panose="020B0604020202020204" pitchFamily="34" charset="0"/>
              </a:rPr>
              <a:t>– </a:t>
            </a:r>
            <a:r>
              <a:rPr lang="ru-RU" altLang="ru-RU" sz="36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427,0 </a:t>
            </a:r>
            <a:r>
              <a:rPr lang="ru-RU" altLang="ru-RU" sz="2800" dirty="0">
                <a:latin typeface="+mn-lt"/>
                <a:ea typeface="Roboto Cn" pitchFamily="2" charset="0"/>
                <a:cs typeface="Arial" panose="020B0604020202020204" pitchFamily="34" charset="0"/>
              </a:rPr>
              <a:t>млн.рублей, </a:t>
            </a:r>
          </a:p>
          <a:p>
            <a:pPr algn="ctr"/>
            <a:r>
              <a:rPr lang="ru-RU" altLang="ru-RU" sz="2800" dirty="0">
                <a:latin typeface="+mn-lt"/>
                <a:ea typeface="Roboto Cn" pitchFamily="2" charset="0"/>
                <a:cs typeface="Arial" panose="020B0604020202020204" pitchFamily="34" charset="0"/>
              </a:rPr>
              <a:t>из них:</a:t>
            </a:r>
            <a:endParaRPr lang="ru-RU" altLang="ru-RU" sz="3600" dirty="0">
              <a:latin typeface="+mn-lt"/>
              <a:ea typeface="Roboto Cn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19" name="Объект 3">
            <a:extLst>
              <a:ext uri="{FF2B5EF4-FFF2-40B4-BE49-F238E27FC236}">
                <a16:creationId xmlns:a16="http://schemas.microsoft.com/office/drawing/2014/main" id="{871B2028-5455-42EB-B907-F0E7C08485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463921"/>
              </p:ext>
            </p:extLst>
          </p:nvPr>
        </p:nvGraphicFramePr>
        <p:xfrm>
          <a:off x="2942984" y="2397445"/>
          <a:ext cx="8996536" cy="24826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71447">
                  <a:extLst>
                    <a:ext uri="{9D8B030D-6E8A-4147-A177-3AD203B41FA5}">
                      <a16:colId xmlns:a16="http://schemas.microsoft.com/office/drawing/2014/main" val="2604796076"/>
                    </a:ext>
                  </a:extLst>
                </a:gridCol>
                <a:gridCol w="1025089">
                  <a:extLst>
                    <a:ext uri="{9D8B030D-6E8A-4147-A177-3AD203B41FA5}">
                      <a16:colId xmlns:a16="http://schemas.microsoft.com/office/drawing/2014/main" val="349174500"/>
                    </a:ext>
                  </a:extLst>
                </a:gridCol>
              </a:tblGrid>
              <a:tr h="447774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деятельности учреждений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культуры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27069"/>
                  </a:ext>
                </a:extLst>
              </a:tr>
              <a:tr h="447774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Капитальный ремонт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учреждений культуры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34701"/>
                  </a:ext>
                </a:extLst>
              </a:tr>
              <a:tr h="581150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сохранности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архитектурного комплекса, исторической среды </a:t>
                      </a:r>
                    </a:p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ландшафтов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территории городских парков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250359"/>
                  </a:ext>
                </a:extLst>
              </a:tr>
              <a:tr h="447774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Проведение культурно-массовых и общественно-значимых мероприятий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537342"/>
                  </a:ext>
                </a:extLst>
              </a:tr>
              <a:tr h="447774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Укрепление материально-технической базы </a:t>
                      </a:r>
                    </a:p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создание спектаклей театра драмы и театра кукол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448226"/>
                  </a:ext>
                </a:extLst>
              </a:tr>
            </a:tbl>
          </a:graphicData>
        </a:graphic>
      </p:graphicFrame>
      <p:sp>
        <p:nvSpPr>
          <p:cNvPr id="20" name="TextBox 69">
            <a:extLst>
              <a:ext uri="{FF2B5EF4-FFF2-40B4-BE49-F238E27FC236}">
                <a16:creationId xmlns:a16="http://schemas.microsoft.com/office/drawing/2014/main" id="{8A1CC913-BE57-49F5-9594-1E711C22B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8907" y="2063905"/>
            <a:ext cx="1572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>
                <a:latin typeface="+mn-lt"/>
                <a:ea typeface="Roboto Cn" pitchFamily="2" charset="0"/>
                <a:cs typeface="Arial" panose="020B0604020202020204" pitchFamily="34" charset="0"/>
              </a:rPr>
              <a:t>млн.рублей</a:t>
            </a:r>
            <a:endParaRPr lang="ru-RU" altLang="ru-RU" sz="2000" dirty="0">
              <a:latin typeface="+mn-lt"/>
              <a:ea typeface="Roboto Cn" pitchFamily="2" charset="0"/>
              <a:cs typeface="Arial" panose="020B0604020202020204" pitchFamily="34" charset="0"/>
            </a:endParaRPr>
          </a:p>
        </p:txBody>
      </p:sp>
      <p:pic>
        <p:nvPicPr>
          <p:cNvPr id="22" name="Picture 5" descr="C:\Users\kapustin_ns\Downloads\iconmonstr-building-33-240(1).png">
            <a:extLst>
              <a:ext uri="{FF2B5EF4-FFF2-40B4-BE49-F238E27FC236}">
                <a16:creationId xmlns:a16="http://schemas.microsoft.com/office/drawing/2014/main" id="{70877DFD-9E8B-47B5-B692-DB478C930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30" y="917446"/>
            <a:ext cx="973907" cy="97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Стали известны победители I Открытого российского фестиваля отечественного кино «Черноречье Фест» в Дзержинске">
            <a:extLst>
              <a:ext uri="{FF2B5EF4-FFF2-40B4-BE49-F238E27FC236}">
                <a16:creationId xmlns:a16="http://schemas.microsoft.com/office/drawing/2014/main" id="{EF6D20A7-E141-48B8-8760-BB8F44F8B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3" b="7443"/>
          <a:stretch/>
        </p:blipFill>
        <p:spPr bwMode="auto">
          <a:xfrm>
            <a:off x="179188" y="1947528"/>
            <a:ext cx="2511315" cy="14340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Две новые выставки работают в Дзержинском краеведческом музее">
            <a:extLst>
              <a:ext uri="{FF2B5EF4-FFF2-40B4-BE49-F238E27FC236}">
                <a16:creationId xmlns:a16="http://schemas.microsoft.com/office/drawing/2014/main" id="{943CE9F6-8C55-4CB6-8C49-AD46A215B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3"/>
          <a:stretch/>
        </p:blipFill>
        <p:spPr bwMode="auto">
          <a:xfrm>
            <a:off x="174140" y="3566868"/>
            <a:ext cx="2510455" cy="15485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63.userapi.com/impg/Hv4lh7FCxSYFtrH8mVjM4i_aBtvUbSgguBu3ZA/oCDrXFy11dI.jpg?size=800x600&amp;quality=95&amp;sign=3186633d8d5ecf9feac527999e72c103&amp;type=album">
            <a:extLst>
              <a:ext uri="{FF2B5EF4-FFF2-40B4-BE49-F238E27FC236}">
                <a16:creationId xmlns:a16="http://schemas.microsoft.com/office/drawing/2014/main" id="{92890195-6B3E-4754-BF34-640C45529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9"/>
          <a:stretch/>
        </p:blipFill>
        <p:spPr bwMode="auto">
          <a:xfrm>
            <a:off x="9292901" y="4978345"/>
            <a:ext cx="2640842" cy="178138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38.userapi.com/impg/F8kPBtto7eqfOPn7ohviUxXMtA-Js-hqcUBZiw/7Jx5_QdNpR0.jpg?size=2560x1707&amp;quality=95&amp;sign=e01e624a34f0127983ae676fb3045ab4&amp;type=album">
            <a:extLst>
              <a:ext uri="{FF2B5EF4-FFF2-40B4-BE49-F238E27FC236}">
                <a16:creationId xmlns:a16="http://schemas.microsoft.com/office/drawing/2014/main" id="{289BE354-1EB3-4665-BE98-BC87E326D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9"/>
          <a:stretch/>
        </p:blipFill>
        <p:spPr bwMode="auto">
          <a:xfrm>
            <a:off x="3118383" y="4978344"/>
            <a:ext cx="2920134" cy="178138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63.userapi.com/impg/g5ijOJcs7CVxQImIn09o9eve_uSAUTquZ2_-sA/Bp3ItKLQyWU.jpg?size=2560x1706&amp;quality=95&amp;sign=6e0b7cfa4a2bdb77717932116476680a&amp;type=album">
            <a:extLst>
              <a:ext uri="{FF2B5EF4-FFF2-40B4-BE49-F238E27FC236}">
                <a16:creationId xmlns:a16="http://schemas.microsoft.com/office/drawing/2014/main" id="{996DD56D-F1BC-4DCA-A834-BC6F0451B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2"/>
          <a:stretch/>
        </p:blipFill>
        <p:spPr bwMode="auto">
          <a:xfrm>
            <a:off x="6218140" y="4978345"/>
            <a:ext cx="2895138" cy="178138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un9-78.userapi.com/impg/mfxBKkJOpFvMvP8Z7S3JmEiI0gZ6N8T7MVXtmA/wF1KW_-6d0w.jpg?size=2560x1708&amp;quality=95&amp;sign=fd47fe59b2e3028a8dbc7ff32da7fd97&amp;type=album">
            <a:extLst>
              <a:ext uri="{FF2B5EF4-FFF2-40B4-BE49-F238E27FC236}">
                <a16:creationId xmlns:a16="http://schemas.microsoft.com/office/drawing/2014/main" id="{DE182313-2E72-4E89-9B21-65688BC79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9" b="5812"/>
          <a:stretch/>
        </p:blipFill>
        <p:spPr bwMode="auto">
          <a:xfrm>
            <a:off x="174140" y="5300714"/>
            <a:ext cx="2510455" cy="14590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259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sz="1800" b="1" dirty="0">
              <a:solidFill>
                <a:schemeClr val="bg1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1804839" y="6505575"/>
            <a:ext cx="5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+mn-lt"/>
              </a:rPr>
              <a:t>12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69">
            <a:extLst>
              <a:ext uri="{FF2B5EF4-FFF2-40B4-BE49-F238E27FC236}">
                <a16:creationId xmlns:a16="http://schemas.microsoft.com/office/drawing/2014/main" id="{54772FB0-0CB2-4FC4-A6A9-B3AA07F9D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543" y="784543"/>
            <a:ext cx="91535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dirty="0">
                <a:latin typeface="+mn-lt"/>
                <a:ea typeface="Roboto Cn" pitchFamily="2" charset="0"/>
                <a:cs typeface="Arial" panose="020B0604020202020204" pitchFamily="34" charset="0"/>
              </a:rPr>
              <a:t>Расходы в области </a:t>
            </a:r>
            <a:r>
              <a:rPr lang="ru-RU" altLang="ru-RU" sz="3200" dirty="0">
                <a:solidFill>
                  <a:srgbClr val="C00000"/>
                </a:solidFill>
                <a:latin typeface="+mn-lt"/>
                <a:ea typeface="Roboto Cn" pitchFamily="2" charset="0"/>
                <a:cs typeface="Arial" panose="020B0604020202020204" pitchFamily="34" charset="0"/>
              </a:rPr>
              <a:t>физической культуры и спорта </a:t>
            </a:r>
            <a:r>
              <a:rPr lang="ru-RU" altLang="ru-RU" sz="3600" dirty="0">
                <a:latin typeface="+mn-lt"/>
                <a:ea typeface="Roboto Cn" pitchFamily="2" charset="0"/>
                <a:cs typeface="Arial" panose="020B0604020202020204" pitchFamily="34" charset="0"/>
              </a:rPr>
              <a:t>– </a:t>
            </a:r>
            <a:r>
              <a:rPr lang="ru-RU" altLang="ru-RU" sz="36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680,3 </a:t>
            </a:r>
            <a:r>
              <a:rPr lang="ru-RU" altLang="ru-RU" sz="2800" dirty="0">
                <a:latin typeface="+mn-lt"/>
                <a:ea typeface="Roboto Cn" pitchFamily="2" charset="0"/>
                <a:cs typeface="Arial" panose="020B0604020202020204" pitchFamily="34" charset="0"/>
              </a:rPr>
              <a:t>млн.рублей, из них:</a:t>
            </a:r>
            <a:endParaRPr lang="ru-RU" altLang="ru-RU" sz="3600" dirty="0">
              <a:latin typeface="+mn-lt"/>
              <a:ea typeface="Roboto Cn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19" name="Объект 3">
            <a:extLst>
              <a:ext uri="{FF2B5EF4-FFF2-40B4-BE49-F238E27FC236}">
                <a16:creationId xmlns:a16="http://schemas.microsoft.com/office/drawing/2014/main" id="{871B2028-5455-42EB-B907-F0E7C08485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483358"/>
              </p:ext>
            </p:extLst>
          </p:nvPr>
        </p:nvGraphicFramePr>
        <p:xfrm>
          <a:off x="2942984" y="1892477"/>
          <a:ext cx="8996536" cy="3002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71447">
                  <a:extLst>
                    <a:ext uri="{9D8B030D-6E8A-4147-A177-3AD203B41FA5}">
                      <a16:colId xmlns:a16="http://schemas.microsoft.com/office/drawing/2014/main" val="2604796076"/>
                    </a:ext>
                  </a:extLst>
                </a:gridCol>
                <a:gridCol w="1025089">
                  <a:extLst>
                    <a:ext uri="{9D8B030D-6E8A-4147-A177-3AD203B41FA5}">
                      <a16:colId xmlns:a16="http://schemas.microsoft.com/office/drawing/2014/main" val="349174500"/>
                    </a:ext>
                  </a:extLst>
                </a:gridCol>
              </a:tblGrid>
              <a:tr h="369430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деятельности учреждений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физической культуры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27069"/>
                  </a:ext>
                </a:extLst>
              </a:tr>
              <a:tr h="369430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Начало строительства бассейна «Капролактамовец»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МБУ ДО «СШОР «Салют»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537342"/>
                  </a:ext>
                </a:extLst>
              </a:tr>
              <a:tr h="369430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Строительство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лыжероллерной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трассы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лесном массиве около б-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Космонавтов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530896"/>
                  </a:ext>
                </a:extLst>
              </a:tr>
              <a:tr h="369430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Замена искусственного покрытия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футбольного поля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стадиона «Химик»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293691"/>
                  </a:ext>
                </a:extLst>
              </a:tr>
              <a:tr h="369430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Выполнение требований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федеральных стандартов спортивной подготовки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043438"/>
                  </a:ext>
                </a:extLst>
              </a:tr>
              <a:tr h="369430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Финансовая поддержка АНО «Регбийный клуб «Химик»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985102"/>
                  </a:ext>
                </a:extLst>
              </a:tr>
              <a:tr h="369430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Приобретение автотранспорта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МАУ ДО «СШОР «Город спорта»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448226"/>
                  </a:ext>
                </a:extLst>
              </a:tr>
              <a:tr h="369430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 и проведение официальных физкультурных и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спортивных мероприятий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119925"/>
                  </a:ext>
                </a:extLst>
              </a:tr>
            </a:tbl>
          </a:graphicData>
        </a:graphic>
      </p:graphicFrame>
      <p:sp>
        <p:nvSpPr>
          <p:cNvPr id="20" name="TextBox 69">
            <a:extLst>
              <a:ext uri="{FF2B5EF4-FFF2-40B4-BE49-F238E27FC236}">
                <a16:creationId xmlns:a16="http://schemas.microsoft.com/office/drawing/2014/main" id="{8A1CC913-BE57-49F5-9594-1E711C22B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8907" y="1558938"/>
            <a:ext cx="1572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>
                <a:latin typeface="+mn-lt"/>
                <a:ea typeface="Roboto Cn" pitchFamily="2" charset="0"/>
                <a:cs typeface="Arial" panose="020B0604020202020204" pitchFamily="34" charset="0"/>
              </a:rPr>
              <a:t>млн.рублей</a:t>
            </a:r>
            <a:endParaRPr lang="ru-RU" altLang="ru-RU" sz="2000" dirty="0">
              <a:latin typeface="+mn-lt"/>
              <a:ea typeface="Roboto Cn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sun1-85.userapi.com/impg/cHEz8QXvCi3Phw0i3mh2Kp7nqULWADcW2hl-VA/qHdFE7ESLNo.jpg?size=2560x1706&amp;quality=95&amp;sign=85961726277915af56b27bf073fe0812&amp;type=album">
            <a:extLst>
              <a:ext uri="{FF2B5EF4-FFF2-40B4-BE49-F238E27FC236}">
                <a16:creationId xmlns:a16="http://schemas.microsoft.com/office/drawing/2014/main" id="{9904C1AC-EB14-493A-B058-1CE9C8BA1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102" y="4937447"/>
            <a:ext cx="2747813" cy="18310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kapustin_ns\Downloads\iconmonstr-volleyball-1-240(2).png">
            <a:extLst>
              <a:ext uri="{FF2B5EF4-FFF2-40B4-BE49-F238E27FC236}">
                <a16:creationId xmlns:a16="http://schemas.microsoft.com/office/drawing/2014/main" id="{C77AAAEA-9F9C-4B0E-8C7C-49A6FAF2E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76" y="883365"/>
            <a:ext cx="981161" cy="98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69">
            <a:extLst>
              <a:ext uri="{FF2B5EF4-FFF2-40B4-BE49-F238E27FC236}">
                <a16:creationId xmlns:a16="http://schemas.microsoft.com/office/drawing/2014/main" id="{CBFFB575-5469-4DE7-B3F2-2BE23F533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6" y="85792"/>
            <a:ext cx="11604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РАСХОДЫ НА СОЦИАЛЬНУЮ СФЕРУ</a:t>
            </a:r>
          </a:p>
        </p:txBody>
      </p:sp>
      <p:pic>
        <p:nvPicPr>
          <p:cNvPr id="3074" name="Picture 2" descr="https://sun9-63.userapi.com/impg/kCUzyHFLHbElDlpUgKrfl6441sk2AhHb__Bdbw/PeCOo51o8AU.jpg?size=1200x800&amp;quality=95&amp;sign=4a52676c893fc48dec1389912d0f2dbc&amp;type=album">
            <a:extLst>
              <a:ext uri="{FF2B5EF4-FFF2-40B4-BE49-F238E27FC236}">
                <a16:creationId xmlns:a16="http://schemas.microsoft.com/office/drawing/2014/main" id="{2FE287C1-9F36-4D41-BA70-C2FA47FEF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9"/>
          <a:stretch/>
        </p:blipFill>
        <p:spPr bwMode="auto">
          <a:xfrm>
            <a:off x="163111" y="3604962"/>
            <a:ext cx="2588086" cy="15785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78.userapi.com/impg/U_f4eP0IoKFATthg4634E1RLhtWn0uOF4mCMsQ/5yiIgjWsoQA.jpg?size=2560x1695&amp;quality=95&amp;sign=68c9e21d2ec9ca5e6c469a5b78d1428b&amp;type=album">
            <a:extLst>
              <a:ext uri="{FF2B5EF4-FFF2-40B4-BE49-F238E27FC236}">
                <a16:creationId xmlns:a16="http://schemas.microsoft.com/office/drawing/2014/main" id="{927D96A2-21B5-41D7-ADD0-9BB477566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9"/>
          <a:stretch/>
        </p:blipFill>
        <p:spPr bwMode="auto">
          <a:xfrm>
            <a:off x="177824" y="1897942"/>
            <a:ext cx="2573373" cy="15620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67.userapi.com/impg/eVkqELG1rcXt2LtHVVlgHwJKbgk7O4bcrrWWVg/a1CBVtn1t8Y.jpg?size=1280x961&amp;quality=95&amp;sign=56c21fb623768993bdda576beba9757f&amp;type=album">
            <a:extLst>
              <a:ext uri="{FF2B5EF4-FFF2-40B4-BE49-F238E27FC236}">
                <a16:creationId xmlns:a16="http://schemas.microsoft.com/office/drawing/2014/main" id="{76C665A4-1DE7-4BF4-B5A7-8D8571296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9"/>
          <a:stretch/>
        </p:blipFill>
        <p:spPr bwMode="auto">
          <a:xfrm>
            <a:off x="9162904" y="4939026"/>
            <a:ext cx="2711871" cy="18310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36.userapi.com/impg/Hk3zroxh8FQUu0BO1JkxS1mzz-hthYRBYkHuPg/IP4Mc_TLU3Y.jpg?size=2560x1707&amp;quality=95&amp;sign=a2f71bda3d0c98b5c346855e1541edf3&amp;type=album">
            <a:extLst>
              <a:ext uri="{FF2B5EF4-FFF2-40B4-BE49-F238E27FC236}">
                <a16:creationId xmlns:a16="http://schemas.microsoft.com/office/drawing/2014/main" id="{11ABF15F-8F23-4FCD-B10D-61CFE8AE5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0"/>
          <a:stretch/>
        </p:blipFill>
        <p:spPr bwMode="auto">
          <a:xfrm>
            <a:off x="2914308" y="4943632"/>
            <a:ext cx="2986160" cy="1830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12.userapi.com/impg/kSqgZxCJssTJdxwOOxcZk1vxcbx0gdaKcQbFBQ/x11Vy9W0RfQ.jpg?size=807x452&amp;quality=95&amp;sign=f7de46475f805261b84cdf2f93986ae9&amp;c_uniq_tag=7h-RX8kHUkPMcELDS0uJH2Wtdi4qBIs_lwN_lPw66K8&amp;type=album">
            <a:extLst>
              <a:ext uri="{FF2B5EF4-FFF2-40B4-BE49-F238E27FC236}">
                <a16:creationId xmlns:a16="http://schemas.microsoft.com/office/drawing/2014/main" id="{20F0AA3F-DFF7-4FC1-959B-41E1DF8C59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 t="15435" r="8382" b="9247"/>
          <a:stretch/>
        </p:blipFill>
        <p:spPr bwMode="auto">
          <a:xfrm>
            <a:off x="163111" y="5331610"/>
            <a:ext cx="2588086" cy="14232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76323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sz="1800" b="1" dirty="0">
              <a:solidFill>
                <a:schemeClr val="bg1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1804839" y="6505575"/>
            <a:ext cx="5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+mn-lt"/>
              </a:rPr>
              <a:t>13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69">
            <a:extLst>
              <a:ext uri="{FF2B5EF4-FFF2-40B4-BE49-F238E27FC236}">
                <a16:creationId xmlns:a16="http://schemas.microsoft.com/office/drawing/2014/main" id="{54772FB0-0CB2-4FC4-A6A9-B3AA07F9D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57" y="1025065"/>
            <a:ext cx="11824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dirty="0">
                <a:latin typeface="+mn-lt"/>
                <a:ea typeface="Roboto Cn" pitchFamily="2" charset="0"/>
                <a:cs typeface="Arial" panose="020B0604020202020204" pitchFamily="34" charset="0"/>
              </a:rPr>
              <a:t>Расходы на </a:t>
            </a:r>
            <a:r>
              <a:rPr lang="ru-RU" altLang="ru-RU" sz="3200" dirty="0">
                <a:solidFill>
                  <a:srgbClr val="C00000"/>
                </a:solidFill>
                <a:latin typeface="+mn-lt"/>
                <a:ea typeface="Roboto Cn" pitchFamily="2" charset="0"/>
                <a:cs typeface="Arial" panose="020B0604020202020204" pitchFamily="34" charset="0"/>
              </a:rPr>
              <a:t>социальную политику </a:t>
            </a:r>
            <a:r>
              <a:rPr lang="ru-RU" altLang="ru-RU" sz="3600" dirty="0">
                <a:latin typeface="+mn-lt"/>
                <a:ea typeface="Roboto Cn" pitchFamily="2" charset="0"/>
                <a:cs typeface="Arial" panose="020B0604020202020204" pitchFamily="34" charset="0"/>
              </a:rPr>
              <a:t>– </a:t>
            </a:r>
            <a:r>
              <a:rPr lang="ru-RU" altLang="ru-RU" sz="36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209,9 </a:t>
            </a:r>
            <a:r>
              <a:rPr lang="ru-RU" altLang="ru-RU" sz="2800" dirty="0">
                <a:latin typeface="+mn-lt"/>
                <a:ea typeface="Roboto Cn" pitchFamily="2" charset="0"/>
                <a:cs typeface="Arial" panose="020B0604020202020204" pitchFamily="34" charset="0"/>
              </a:rPr>
              <a:t>млн.рублей, из них:</a:t>
            </a:r>
            <a:endParaRPr lang="ru-RU" altLang="ru-RU" sz="3600" dirty="0">
              <a:latin typeface="+mn-lt"/>
              <a:ea typeface="Roboto Cn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19" name="Объект 3">
            <a:extLst>
              <a:ext uri="{FF2B5EF4-FFF2-40B4-BE49-F238E27FC236}">
                <a16:creationId xmlns:a16="http://schemas.microsoft.com/office/drawing/2014/main" id="{871B2028-5455-42EB-B907-F0E7C08485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874763"/>
              </p:ext>
            </p:extLst>
          </p:nvPr>
        </p:nvGraphicFramePr>
        <p:xfrm>
          <a:off x="4281537" y="2447778"/>
          <a:ext cx="7657983" cy="43244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85412">
                  <a:extLst>
                    <a:ext uri="{9D8B030D-6E8A-4147-A177-3AD203B41FA5}">
                      <a16:colId xmlns:a16="http://schemas.microsoft.com/office/drawing/2014/main" val="2604796076"/>
                    </a:ext>
                  </a:extLst>
                </a:gridCol>
                <a:gridCol w="872571">
                  <a:extLst>
                    <a:ext uri="{9D8B030D-6E8A-4147-A177-3AD203B41FA5}">
                      <a16:colId xmlns:a16="http://schemas.microsoft.com/office/drawing/2014/main" val="349174500"/>
                    </a:ext>
                  </a:extLst>
                </a:gridCol>
              </a:tblGrid>
              <a:tr h="650356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Выплата компенсации части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родительской платы за присмотр и уход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 ребенком в дошкольных образовательных организациях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660484"/>
                  </a:ext>
                </a:extLst>
              </a:tr>
              <a:tr h="611285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Предоставление жилых помещений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детям-сиротам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923039"/>
                  </a:ext>
                </a:extLst>
              </a:tr>
              <a:tr h="970721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Предоставление единовременной денежной выплаты на строительство или приобретение жилого помещения гражданам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страдающим тяжелыми формами хронических заболеваний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472817"/>
                  </a:ext>
                </a:extLst>
              </a:tr>
              <a:tr h="650356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Предоставление социальных выплат на </a:t>
                      </a: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жильем молодых семей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530896"/>
                  </a:ext>
                </a:extLst>
              </a:tr>
              <a:tr h="970721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Предоставление мер социальной поддержки 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(льготы лицам, </a:t>
                      </a: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имеющим звание «Почетный гражданин города Дзержинска», </a:t>
                      </a: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Почетный знак «За заслуги перед городом Дзержинском» и другие)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701901"/>
                  </a:ext>
                </a:extLst>
              </a:tr>
              <a:tr h="470992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жильем отдельных категорий граждан –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ветеранов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293691"/>
                  </a:ext>
                </a:extLst>
              </a:tr>
            </a:tbl>
          </a:graphicData>
        </a:graphic>
      </p:graphicFrame>
      <p:sp>
        <p:nvSpPr>
          <p:cNvPr id="20" name="TextBox 69">
            <a:extLst>
              <a:ext uri="{FF2B5EF4-FFF2-40B4-BE49-F238E27FC236}">
                <a16:creationId xmlns:a16="http://schemas.microsoft.com/office/drawing/2014/main" id="{8A1CC913-BE57-49F5-9594-1E711C22B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8907" y="2063905"/>
            <a:ext cx="1572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>
                <a:latin typeface="+mn-lt"/>
                <a:ea typeface="Roboto Cn" pitchFamily="2" charset="0"/>
                <a:cs typeface="Arial" panose="020B0604020202020204" pitchFamily="34" charset="0"/>
              </a:rPr>
              <a:t>млн.рублей</a:t>
            </a:r>
            <a:endParaRPr lang="ru-RU" altLang="ru-RU" sz="2000" dirty="0">
              <a:latin typeface="+mn-lt"/>
              <a:ea typeface="Roboto Cn" pitchFamily="2" charset="0"/>
              <a:cs typeface="Arial" panose="020B0604020202020204" pitchFamily="34" charset="0"/>
            </a:endParaRPr>
          </a:p>
        </p:txBody>
      </p:sp>
      <p:pic>
        <p:nvPicPr>
          <p:cNvPr id="21" name="Picture 16" descr="C:\Users\kapustin_ns\Downloads\iconmonstr-user-29-240(3).png">
            <a:extLst>
              <a:ext uri="{FF2B5EF4-FFF2-40B4-BE49-F238E27FC236}">
                <a16:creationId xmlns:a16="http://schemas.microsoft.com/office/drawing/2014/main" id="{40E265B1-4C40-4579-AE05-3B37FBB2E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6" y="938147"/>
            <a:ext cx="974543" cy="97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69">
            <a:extLst>
              <a:ext uri="{FF2B5EF4-FFF2-40B4-BE49-F238E27FC236}">
                <a16:creationId xmlns:a16="http://schemas.microsoft.com/office/drawing/2014/main" id="{66CE8976-4A5B-4CBE-B9F0-940AF80B9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6" y="85792"/>
            <a:ext cx="11604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РАСХОДЫ НА СОЦИАЛЬНУЮ СФЕРУ</a:t>
            </a:r>
          </a:p>
        </p:txBody>
      </p:sp>
      <p:pic>
        <p:nvPicPr>
          <p:cNvPr id="4098" name="Picture 2" descr="https://sun9-67.userapi.com/impg/S2e-lBP9Gjb-m8k26VPG7YzW2gtdxjU86GlHGQ/U9qoPwYkvcQ.jpg?size=2560x1707&amp;quality=95&amp;sign=b08d74803faa5261c588b0138739e2f9&amp;type=album">
            <a:extLst>
              <a:ext uri="{FF2B5EF4-FFF2-40B4-BE49-F238E27FC236}">
                <a16:creationId xmlns:a16="http://schemas.microsoft.com/office/drawing/2014/main" id="{56D3A051-B76D-4429-BABF-ECEFE7B51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2"/>
          <a:stretch/>
        </p:blipFill>
        <p:spPr bwMode="auto">
          <a:xfrm>
            <a:off x="290803" y="1969434"/>
            <a:ext cx="3709325" cy="2283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77.userapi.com/impg/uoeICXgoo753ZOO2vhBSsfy8CXNHzyP2c2DqRA/PZLjNv_EXzw.jpg?size=2560x1707&amp;quality=95&amp;sign=81069cbfc15fd752c2e1e1e75ab5c736&amp;type=album">
            <a:extLst>
              <a:ext uri="{FF2B5EF4-FFF2-40B4-BE49-F238E27FC236}">
                <a16:creationId xmlns:a16="http://schemas.microsoft.com/office/drawing/2014/main" id="{C98B9FD2-15E4-489D-8091-1AB76F15F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5"/>
          <a:stretch/>
        </p:blipFill>
        <p:spPr bwMode="auto">
          <a:xfrm>
            <a:off x="281409" y="4404068"/>
            <a:ext cx="3718719" cy="23043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84507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sz="1800" b="1" dirty="0">
              <a:solidFill>
                <a:schemeClr val="bg1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22" name="TextBox 69">
            <a:extLst>
              <a:ext uri="{FF2B5EF4-FFF2-40B4-BE49-F238E27FC236}">
                <a16:creationId xmlns:a16="http://schemas.microsoft.com/office/drawing/2014/main" id="{BD5834AE-FB92-47B6-B5AC-9EF248425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6" y="85792"/>
            <a:ext cx="11604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РАСХОДЫ НА ДРУГИЕ ОТРАСЛИ</a:t>
            </a:r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1804839" y="6505575"/>
            <a:ext cx="5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+mn-lt"/>
              </a:rPr>
              <a:t>14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69">
            <a:extLst>
              <a:ext uri="{FF2B5EF4-FFF2-40B4-BE49-F238E27FC236}">
                <a16:creationId xmlns:a16="http://schemas.microsoft.com/office/drawing/2014/main" id="{54772FB0-0CB2-4FC4-A6A9-B3AA07F9D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136" y="861676"/>
            <a:ext cx="1043190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dirty="0">
                <a:latin typeface="+mn-lt"/>
                <a:ea typeface="Roboto Cn" pitchFamily="2" charset="0"/>
                <a:cs typeface="Arial" panose="020B0604020202020204" pitchFamily="34" charset="0"/>
              </a:rPr>
              <a:t>Расходы на </a:t>
            </a:r>
            <a:r>
              <a:rPr lang="ru-RU" altLang="ru-RU" sz="3200" dirty="0">
                <a:solidFill>
                  <a:srgbClr val="C00000"/>
                </a:solidFill>
                <a:latin typeface="+mn-lt"/>
                <a:ea typeface="Roboto Cn" pitchFamily="2" charset="0"/>
                <a:cs typeface="Arial" panose="020B0604020202020204" pitchFamily="34" charset="0"/>
              </a:rPr>
              <a:t>дорожное хозяйство и транспортное обслуживание </a:t>
            </a:r>
            <a:r>
              <a:rPr lang="ru-RU" altLang="ru-RU" sz="3600" dirty="0">
                <a:latin typeface="+mn-lt"/>
                <a:ea typeface="Roboto Cn" pitchFamily="2" charset="0"/>
                <a:cs typeface="Arial" panose="020B0604020202020204" pitchFamily="34" charset="0"/>
              </a:rPr>
              <a:t>– </a:t>
            </a:r>
            <a:r>
              <a:rPr lang="ru-RU" altLang="ru-RU" sz="36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1</a:t>
            </a:r>
            <a:r>
              <a:rPr lang="ru-RU" altLang="ru-RU" sz="3600" dirty="0">
                <a:latin typeface="+mn-lt"/>
                <a:ea typeface="Roboto Cn" pitchFamily="2" charset="0"/>
                <a:cs typeface="Arial" panose="020B0604020202020204" pitchFamily="34" charset="0"/>
              </a:rPr>
              <a:t> </a:t>
            </a:r>
            <a:r>
              <a:rPr lang="ru-RU" altLang="ru-RU" sz="36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359,6 </a:t>
            </a:r>
            <a:r>
              <a:rPr lang="ru-RU" altLang="ru-RU" sz="2800" dirty="0">
                <a:latin typeface="+mn-lt"/>
                <a:ea typeface="Roboto Cn" pitchFamily="2" charset="0"/>
                <a:cs typeface="Arial" panose="020B0604020202020204" pitchFamily="34" charset="0"/>
              </a:rPr>
              <a:t>млн.рублей, из них:</a:t>
            </a:r>
            <a:endParaRPr lang="ru-RU" altLang="ru-RU" sz="3600" dirty="0">
              <a:latin typeface="+mn-lt"/>
              <a:ea typeface="Roboto Cn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19" name="Объект 3">
            <a:extLst>
              <a:ext uri="{FF2B5EF4-FFF2-40B4-BE49-F238E27FC236}">
                <a16:creationId xmlns:a16="http://schemas.microsoft.com/office/drawing/2014/main" id="{871B2028-5455-42EB-B907-F0E7C08485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377673"/>
              </p:ext>
            </p:extLst>
          </p:nvPr>
        </p:nvGraphicFramePr>
        <p:xfrm>
          <a:off x="3828897" y="2226284"/>
          <a:ext cx="8110623" cy="46325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6477">
                  <a:extLst>
                    <a:ext uri="{9D8B030D-6E8A-4147-A177-3AD203B41FA5}">
                      <a16:colId xmlns:a16="http://schemas.microsoft.com/office/drawing/2014/main" val="2604796076"/>
                    </a:ext>
                  </a:extLst>
                </a:gridCol>
                <a:gridCol w="924146">
                  <a:extLst>
                    <a:ext uri="{9D8B030D-6E8A-4147-A177-3AD203B41FA5}">
                      <a16:colId xmlns:a16="http://schemas.microsoft.com/office/drawing/2014/main" val="349174500"/>
                    </a:ext>
                  </a:extLst>
                </a:gridCol>
              </a:tblGrid>
              <a:tr h="355167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Ремонт и содержание автомобильных дорог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923039"/>
                  </a:ext>
                </a:extLst>
              </a:tr>
              <a:tr h="984012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расходы в рамках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Адресной инвестиционной программы:</a:t>
                      </a:r>
                    </a:p>
                    <a:p>
                      <a:pPr marL="285750" indent="-285750" algn="r" fontAlgn="t">
                        <a:lnSpc>
                          <a:spcPct val="130000"/>
                        </a:lnSpc>
                        <a:buFontTx/>
                        <a:buChar char="-"/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строительство автомобильной дороги от пр.Ленинского Комсомола до ул.Самохвалова</a:t>
                      </a:r>
                    </a:p>
                    <a:p>
                      <a:pPr marL="285750" indent="-285750" algn="r" fontAlgn="t">
                        <a:lnSpc>
                          <a:spcPct val="130000"/>
                        </a:lnSpc>
                        <a:buFontTx/>
                        <a:buChar char="-"/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строительство дорожной инфраструктуры ЖК «Северные ворота»</a:t>
                      </a:r>
                    </a:p>
                    <a:p>
                      <a:pPr marL="285750" indent="-285750" algn="r" fontAlgn="t">
                        <a:lnSpc>
                          <a:spcPct val="130000"/>
                        </a:lnSpc>
                        <a:buFontTx/>
                        <a:buChar char="-"/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строительство объездной дороги в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пос.Дачный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760591"/>
                  </a:ext>
                </a:extLst>
              </a:tr>
              <a:tr h="609013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Погашение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лизинговых платежей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 закупленным </a:t>
                      </a: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2019 и 2021 годах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автобусам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547681"/>
                  </a:ext>
                </a:extLst>
              </a:tr>
              <a:tr h="609013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Возмещение недополученных доходов в связи с оказанием услуг по перевозке пассажиров городским электрическим и автомобильным транспортом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55641"/>
                  </a:ext>
                </a:extLst>
              </a:tr>
              <a:tr h="609013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Ремонт поселковых автомобильных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дорог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 рамках реализации проекта инициативного бюджетирования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«Вам решать!»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500232"/>
                  </a:ext>
                </a:extLst>
              </a:tr>
              <a:tr h="609013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Ремонт автомобильных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дорог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 рамках реализации национального проекта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«Безопасные качественные дороги» </a:t>
                      </a:r>
                      <a:r>
                        <a:rPr lang="ru-RU" sz="16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ул.Студенческая</a:t>
                      </a:r>
                      <a:r>
                        <a:rPr lang="ru-RU" sz="16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ул.Новомосковская</a:t>
                      </a:r>
                      <a:r>
                        <a:rPr lang="ru-RU" sz="16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27069"/>
                  </a:ext>
                </a:extLst>
              </a:tr>
              <a:tr h="609013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Погашение лизинговых платежей за приобретенную в 2021 и 2023 годах</a:t>
                      </a: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специальную технику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(26 единиц) для содержания автомобильных дорог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52860"/>
                  </a:ext>
                </a:extLst>
              </a:tr>
            </a:tbl>
          </a:graphicData>
        </a:graphic>
      </p:graphicFrame>
      <p:sp>
        <p:nvSpPr>
          <p:cNvPr id="20" name="TextBox 69">
            <a:extLst>
              <a:ext uri="{FF2B5EF4-FFF2-40B4-BE49-F238E27FC236}">
                <a16:creationId xmlns:a16="http://schemas.microsoft.com/office/drawing/2014/main" id="{8A1CC913-BE57-49F5-9594-1E711C22B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8907" y="1859185"/>
            <a:ext cx="1572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>
                <a:latin typeface="+mn-lt"/>
                <a:ea typeface="Roboto Cn" pitchFamily="2" charset="0"/>
                <a:cs typeface="Arial" panose="020B0604020202020204" pitchFamily="34" charset="0"/>
              </a:rPr>
              <a:t>млн.рублей</a:t>
            </a:r>
            <a:endParaRPr lang="ru-RU" altLang="ru-RU" sz="2000" dirty="0">
              <a:latin typeface="+mn-lt"/>
              <a:ea typeface="Roboto Cn" pitchFamily="2" charset="0"/>
              <a:cs typeface="Arial" panose="020B0604020202020204" pitchFamily="34" charset="0"/>
            </a:endParaRPr>
          </a:p>
        </p:txBody>
      </p:sp>
      <p:pic>
        <p:nvPicPr>
          <p:cNvPr id="15" name="Picture 4" descr="2019 БАРНАУЛ :: Официальный сайт города">
            <a:extLst>
              <a:ext uri="{FF2B5EF4-FFF2-40B4-BE49-F238E27FC236}">
                <a16:creationId xmlns:a16="http://schemas.microsoft.com/office/drawing/2014/main" id="{24BD6656-90E1-4826-888C-A6778EA15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4" y="819829"/>
            <a:ext cx="1213460" cy="122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В Дзержинске определены приоритетные дороги для ремонта в рамках национального проекта «Безопасные качественные дороги» на 2022 год">
            <a:extLst>
              <a:ext uri="{FF2B5EF4-FFF2-40B4-BE49-F238E27FC236}">
                <a16:creationId xmlns:a16="http://schemas.microsoft.com/office/drawing/2014/main" id="{6B883B88-FFC9-4DB0-9B24-E3545EE67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81" y="2194061"/>
            <a:ext cx="3384197" cy="22488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Автопарк общественного транспорта Дзержинска пополнится новыми автобусами">
            <a:extLst>
              <a:ext uri="{FF2B5EF4-FFF2-40B4-BE49-F238E27FC236}">
                <a16:creationId xmlns:a16="http://schemas.microsoft.com/office/drawing/2014/main" id="{BE11EB10-8F80-428C-8B81-249C41833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81" y="4607717"/>
            <a:ext cx="3384197" cy="21396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65946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sz="1800" b="1" dirty="0">
              <a:solidFill>
                <a:schemeClr val="bg1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22" name="TextBox 69">
            <a:extLst>
              <a:ext uri="{FF2B5EF4-FFF2-40B4-BE49-F238E27FC236}">
                <a16:creationId xmlns:a16="http://schemas.microsoft.com/office/drawing/2014/main" id="{BD5834AE-FB92-47B6-B5AC-9EF248425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6" y="85792"/>
            <a:ext cx="11604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РАСХОДЫ НА ДРУГИЕ ОТРАСЛИ</a:t>
            </a:r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1804839" y="6505575"/>
            <a:ext cx="5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+mn-lt"/>
              </a:rPr>
              <a:t>15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69">
            <a:extLst>
              <a:ext uri="{FF2B5EF4-FFF2-40B4-BE49-F238E27FC236}">
                <a16:creationId xmlns:a16="http://schemas.microsoft.com/office/drawing/2014/main" id="{54772FB0-0CB2-4FC4-A6A9-B3AA07F9D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136" y="699305"/>
            <a:ext cx="1043190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dirty="0">
                <a:latin typeface="+mn-lt"/>
                <a:ea typeface="Roboto Cn" pitchFamily="2" charset="0"/>
                <a:cs typeface="Arial" panose="020B0604020202020204" pitchFamily="34" charset="0"/>
              </a:rPr>
              <a:t>Расходы на </a:t>
            </a:r>
            <a:r>
              <a:rPr lang="ru-RU" altLang="ru-RU" sz="3200" dirty="0">
                <a:solidFill>
                  <a:srgbClr val="C00000"/>
                </a:solidFill>
                <a:latin typeface="+mn-lt"/>
                <a:ea typeface="Roboto Cn" pitchFamily="2" charset="0"/>
                <a:cs typeface="Arial" panose="020B0604020202020204" pitchFamily="34" charset="0"/>
              </a:rPr>
              <a:t>жилищное и коммунальное хозяйство </a:t>
            </a:r>
          </a:p>
          <a:p>
            <a:pPr algn="ctr"/>
            <a:r>
              <a:rPr lang="ru-RU" altLang="ru-RU" sz="3600" dirty="0">
                <a:latin typeface="+mn-lt"/>
                <a:ea typeface="Roboto Cn" pitchFamily="2" charset="0"/>
                <a:cs typeface="Arial" panose="020B0604020202020204" pitchFamily="34" charset="0"/>
              </a:rPr>
              <a:t>– </a:t>
            </a:r>
            <a:r>
              <a:rPr lang="ru-RU" altLang="ru-RU" sz="36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903,1 </a:t>
            </a:r>
            <a:r>
              <a:rPr lang="ru-RU" altLang="ru-RU" sz="2800" dirty="0">
                <a:latin typeface="+mn-lt"/>
                <a:ea typeface="Roboto Cn" pitchFamily="2" charset="0"/>
                <a:cs typeface="Arial" panose="020B0604020202020204" pitchFamily="34" charset="0"/>
              </a:rPr>
              <a:t>млн.рублей, из них:</a:t>
            </a:r>
            <a:endParaRPr lang="ru-RU" altLang="ru-RU" sz="3600" dirty="0">
              <a:latin typeface="+mn-lt"/>
              <a:ea typeface="Roboto Cn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19" name="Объект 3">
            <a:extLst>
              <a:ext uri="{FF2B5EF4-FFF2-40B4-BE49-F238E27FC236}">
                <a16:creationId xmlns:a16="http://schemas.microsoft.com/office/drawing/2014/main" id="{871B2028-5455-42EB-B907-F0E7C08485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6637745"/>
              </p:ext>
            </p:extLst>
          </p:nvPr>
        </p:nvGraphicFramePr>
        <p:xfrm>
          <a:off x="3187818" y="1765386"/>
          <a:ext cx="8751704" cy="49683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4513">
                  <a:extLst>
                    <a:ext uri="{9D8B030D-6E8A-4147-A177-3AD203B41FA5}">
                      <a16:colId xmlns:a16="http://schemas.microsoft.com/office/drawing/2014/main" val="2604796076"/>
                    </a:ext>
                  </a:extLst>
                </a:gridCol>
                <a:gridCol w="997191">
                  <a:extLst>
                    <a:ext uri="{9D8B030D-6E8A-4147-A177-3AD203B41FA5}">
                      <a16:colId xmlns:a16="http://schemas.microsoft.com/office/drawing/2014/main" val="349174500"/>
                    </a:ext>
                  </a:extLst>
                </a:gridCol>
              </a:tblGrid>
              <a:tr h="521925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Ликвидация свалки ТКО в районе бывшего полигона ТБО «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Игумново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»</a:t>
                      </a:r>
                      <a:endParaRPr lang="ru-RU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9031"/>
                  </a:ext>
                </a:extLst>
              </a:tr>
              <a:tr h="521925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Переселение граждан из аварийного жилищного фонда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923039"/>
                  </a:ext>
                </a:extLst>
              </a:tr>
              <a:tr h="521925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Завершение газификации поселка Пыра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24018"/>
                  </a:ext>
                </a:extLst>
              </a:tr>
              <a:tr h="521925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Содержание имущества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находящегося в муниципальной собственности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847223"/>
                  </a:ext>
                </a:extLst>
              </a:tr>
              <a:tr h="521925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Содержание учреждений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жилищного и коммунального хозяйства </a:t>
                      </a:r>
                      <a:r>
                        <a:rPr lang="ru-RU" sz="16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804172"/>
                  </a:ext>
                </a:extLst>
              </a:tr>
              <a:tr h="521925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Содержание и ремонт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муниципального жилищного фонда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51626"/>
                  </a:ext>
                </a:extLst>
              </a:tr>
              <a:tr h="521925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Уплата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взносов на капитальный ремонт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общего имущества многоквартирных домов 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958702"/>
                  </a:ext>
                </a:extLst>
              </a:tr>
              <a:tr h="792965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Создание (обустройство) контейнерных площадок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936360"/>
                  </a:ext>
                </a:extLst>
              </a:tr>
              <a:tr h="521925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Снос аварийных зданий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(сооружений) и ветхих, самовольных построек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293691"/>
                  </a:ext>
                </a:extLst>
              </a:tr>
            </a:tbl>
          </a:graphicData>
        </a:graphic>
      </p:graphicFrame>
      <p:sp>
        <p:nvSpPr>
          <p:cNvPr id="20" name="TextBox 69">
            <a:extLst>
              <a:ext uri="{FF2B5EF4-FFF2-40B4-BE49-F238E27FC236}">
                <a16:creationId xmlns:a16="http://schemas.microsoft.com/office/drawing/2014/main" id="{8A1CC913-BE57-49F5-9594-1E711C22B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8907" y="1381514"/>
            <a:ext cx="1572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>
                <a:latin typeface="+mn-lt"/>
                <a:ea typeface="Roboto Cn" pitchFamily="2" charset="0"/>
                <a:cs typeface="Arial" panose="020B0604020202020204" pitchFamily="34" charset="0"/>
              </a:rPr>
              <a:t>млн.рублей</a:t>
            </a:r>
            <a:endParaRPr lang="ru-RU" altLang="ru-RU" sz="2000" dirty="0">
              <a:latin typeface="+mn-lt"/>
              <a:ea typeface="Roboto Cn" pitchFamily="2" charset="0"/>
              <a:cs typeface="Arial" panose="020B0604020202020204" pitchFamily="34" charset="0"/>
            </a:endParaRPr>
          </a:p>
        </p:txBody>
      </p:sp>
      <p:pic>
        <p:nvPicPr>
          <p:cNvPr id="21" name="Picture 6" descr="C:\Users\kapustin_ns\Downloads\iconmonstr-building-27-240(2).png">
            <a:extLst>
              <a:ext uri="{FF2B5EF4-FFF2-40B4-BE49-F238E27FC236}">
                <a16:creationId xmlns:a16="http://schemas.microsoft.com/office/drawing/2014/main" id="{7D414364-FFE2-42FF-A399-CC0C44737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0" y="644886"/>
            <a:ext cx="1021825" cy="102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41.userapi.com/impg/_LZWfMZ4e8XmbAB5fekL1zXombTiC_dHgij07Q/4wK_yJQsgHQ.jpg?size=1280x960&amp;quality=95&amp;sign=91338da09eb1aff3160a27cd12798506&amp;type=album">
            <a:extLst>
              <a:ext uri="{FF2B5EF4-FFF2-40B4-BE49-F238E27FC236}">
                <a16:creationId xmlns:a16="http://schemas.microsoft.com/office/drawing/2014/main" id="{95BD3227-E29C-40FA-BDB1-1C20823AB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77"/>
          <a:stretch/>
        </p:blipFill>
        <p:spPr bwMode="auto">
          <a:xfrm>
            <a:off x="172060" y="5153461"/>
            <a:ext cx="2629797" cy="15802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72.userapi.com/impg/WFHTUXvnZFILv0MuqS-uZpYIVGO27l1q8mRZiQ/NChUQ5hneHI.jpg?size=1280x852&amp;quality=95&amp;sign=8b1769e00b3cc4d3129f84db0547893c&amp;type=album">
            <a:extLst>
              <a:ext uri="{FF2B5EF4-FFF2-40B4-BE49-F238E27FC236}">
                <a16:creationId xmlns:a16="http://schemas.microsoft.com/office/drawing/2014/main" id="{C1409C05-48E1-476C-8F92-D5B941CDB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3"/>
          <a:stretch/>
        </p:blipFill>
        <p:spPr bwMode="auto">
          <a:xfrm>
            <a:off x="172061" y="1760079"/>
            <a:ext cx="2629797" cy="16216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78.userapi.com/impg/BgJsrFEQROblWxrmd93gyvAOREcHE7wlYWQNJQ/o0QDzJ5IQZk.jpg?size=1280x960&amp;quality=96&amp;sign=51985c2c14c59f786b438bdabc2a3954&amp;type=album">
            <a:extLst>
              <a:ext uri="{FF2B5EF4-FFF2-40B4-BE49-F238E27FC236}">
                <a16:creationId xmlns:a16="http://schemas.microsoft.com/office/drawing/2014/main" id="{C6EAFBEF-4C52-4AF1-9222-F399369AB7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5" b="8411"/>
          <a:stretch/>
        </p:blipFill>
        <p:spPr bwMode="auto">
          <a:xfrm>
            <a:off x="172060" y="3535680"/>
            <a:ext cx="2629797" cy="14935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81071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sz="1800" b="1" dirty="0">
              <a:solidFill>
                <a:schemeClr val="bg1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22" name="TextBox 69">
            <a:extLst>
              <a:ext uri="{FF2B5EF4-FFF2-40B4-BE49-F238E27FC236}">
                <a16:creationId xmlns:a16="http://schemas.microsoft.com/office/drawing/2014/main" id="{BD5834AE-FB92-47B6-B5AC-9EF248425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6" y="85792"/>
            <a:ext cx="11604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РАСХОДЫ НА ДРУГИЕ ОТРАСЛИ</a:t>
            </a:r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1804839" y="6505575"/>
            <a:ext cx="5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+mn-lt"/>
              </a:rPr>
              <a:t>16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69">
            <a:extLst>
              <a:ext uri="{FF2B5EF4-FFF2-40B4-BE49-F238E27FC236}">
                <a16:creationId xmlns:a16="http://schemas.microsoft.com/office/drawing/2014/main" id="{54772FB0-0CB2-4FC4-A6A9-B3AA07F9D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151" y="968051"/>
            <a:ext cx="104319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dirty="0">
                <a:latin typeface="+mn-lt"/>
                <a:ea typeface="Roboto Cn" pitchFamily="2" charset="0"/>
                <a:cs typeface="Arial" panose="020B0604020202020204" pitchFamily="34" charset="0"/>
              </a:rPr>
              <a:t>Расходы на </a:t>
            </a:r>
            <a:r>
              <a:rPr lang="ru-RU" altLang="ru-RU" sz="3200" dirty="0">
                <a:solidFill>
                  <a:srgbClr val="C00000"/>
                </a:solidFill>
                <a:latin typeface="+mn-lt"/>
                <a:ea typeface="Roboto Cn" pitchFamily="2" charset="0"/>
                <a:cs typeface="Arial" panose="020B0604020202020204" pitchFamily="34" charset="0"/>
              </a:rPr>
              <a:t>благоустройство </a:t>
            </a:r>
            <a:r>
              <a:rPr lang="ru-RU" altLang="ru-RU" sz="3600" dirty="0">
                <a:latin typeface="+mn-lt"/>
                <a:ea typeface="Roboto Cn" pitchFamily="2" charset="0"/>
                <a:cs typeface="Arial" panose="020B0604020202020204" pitchFamily="34" charset="0"/>
              </a:rPr>
              <a:t>– </a:t>
            </a:r>
            <a:r>
              <a:rPr lang="ru-RU" altLang="ru-RU" sz="36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786,1 </a:t>
            </a:r>
            <a:r>
              <a:rPr lang="ru-RU" altLang="ru-RU" sz="2800" dirty="0">
                <a:latin typeface="+mn-lt"/>
                <a:ea typeface="Roboto Cn" pitchFamily="2" charset="0"/>
                <a:cs typeface="Arial" panose="020B0604020202020204" pitchFamily="34" charset="0"/>
              </a:rPr>
              <a:t>млн.рублей, из них:</a:t>
            </a:r>
            <a:endParaRPr lang="ru-RU" altLang="ru-RU" sz="3600" dirty="0">
              <a:latin typeface="+mn-lt"/>
              <a:ea typeface="Roboto Cn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19" name="Объект 3">
            <a:extLst>
              <a:ext uri="{FF2B5EF4-FFF2-40B4-BE49-F238E27FC236}">
                <a16:creationId xmlns:a16="http://schemas.microsoft.com/office/drawing/2014/main" id="{871B2028-5455-42EB-B907-F0E7C08485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532685"/>
              </p:ext>
            </p:extLst>
          </p:nvPr>
        </p:nvGraphicFramePr>
        <p:xfrm>
          <a:off x="3394348" y="1768890"/>
          <a:ext cx="8550369" cy="3380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6119">
                  <a:extLst>
                    <a:ext uri="{9D8B030D-6E8A-4147-A177-3AD203B41FA5}">
                      <a16:colId xmlns:a16="http://schemas.microsoft.com/office/drawing/2014/main" val="2604796076"/>
                    </a:ext>
                  </a:extLst>
                </a:gridCol>
                <a:gridCol w="974250">
                  <a:extLst>
                    <a:ext uri="{9D8B030D-6E8A-4147-A177-3AD203B41FA5}">
                      <a16:colId xmlns:a16="http://schemas.microsoft.com/office/drawing/2014/main" val="349174500"/>
                    </a:ext>
                  </a:extLst>
                </a:gridCol>
              </a:tblGrid>
              <a:tr h="323372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Комплексное благоустройство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дворовой территории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395125"/>
                  </a:ext>
                </a:extLst>
              </a:tr>
              <a:tr h="323372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 благоустройства и озеленения </a:t>
                      </a:r>
                      <a:endParaRPr lang="ru-RU" sz="1400" b="1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400692"/>
                  </a:ext>
                </a:extLst>
              </a:tr>
              <a:tr h="323372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Уличное освещение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090375"/>
                  </a:ext>
                </a:extLst>
              </a:tr>
              <a:tr h="323372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Благоустройство озера Святое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993468"/>
                  </a:ext>
                </a:extLst>
              </a:tr>
              <a:tr h="486208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Реализация инициативного проекта «Благоустройство площади Узловая и установка памятной стелы «Дзержинск – город трудовой доблести»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231946"/>
                  </a:ext>
                </a:extLst>
              </a:tr>
              <a:tr h="323372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 и содержание мест захоронения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в т.ч. в рамках проекта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«Память поколений»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102850"/>
                  </a:ext>
                </a:extLst>
              </a:tr>
              <a:tr h="486208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Благоустройство территорий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 рамках реализации проекта </a:t>
                      </a: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инициативного бюджетирования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«Вам решать!» 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654657"/>
                  </a:ext>
                </a:extLst>
              </a:tr>
              <a:tr h="323372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Благоустройство площади Свадебная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936360"/>
                  </a:ext>
                </a:extLst>
              </a:tr>
            </a:tbl>
          </a:graphicData>
        </a:graphic>
      </p:graphicFrame>
      <p:sp>
        <p:nvSpPr>
          <p:cNvPr id="20" name="TextBox 69">
            <a:extLst>
              <a:ext uri="{FF2B5EF4-FFF2-40B4-BE49-F238E27FC236}">
                <a16:creationId xmlns:a16="http://schemas.microsoft.com/office/drawing/2014/main" id="{8A1CC913-BE57-49F5-9594-1E711C22B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8907" y="1451254"/>
            <a:ext cx="1572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>
                <a:latin typeface="+mn-lt"/>
                <a:ea typeface="Roboto Cn" pitchFamily="2" charset="0"/>
                <a:cs typeface="Arial" panose="020B0604020202020204" pitchFamily="34" charset="0"/>
              </a:rPr>
              <a:t>млн.рублей</a:t>
            </a:r>
            <a:endParaRPr lang="ru-RU" altLang="ru-RU" sz="2000" dirty="0">
              <a:latin typeface="+mn-lt"/>
              <a:ea typeface="Roboto Cn" pitchFamily="2" charset="0"/>
              <a:cs typeface="Arial" panose="020B0604020202020204" pitchFamily="34" charset="0"/>
            </a:endParaRPr>
          </a:p>
        </p:txBody>
      </p:sp>
      <p:pic>
        <p:nvPicPr>
          <p:cNvPr id="18" name="Picture 4" descr="Garden, park, parkland, public space icon - Download on Iconfinder">
            <a:extLst>
              <a:ext uri="{FF2B5EF4-FFF2-40B4-BE49-F238E27FC236}">
                <a16:creationId xmlns:a16="http://schemas.microsoft.com/office/drawing/2014/main" id="{3CA13D7C-F334-4C85-A3BB-14A7EA37E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26" y="594704"/>
            <a:ext cx="1195479" cy="119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un9-11.userapi.com/impg/uXztCii-Fb3_wscTuL2SEb_uWNoeMSTp5kwIRw/dCcVXZHW5-Y.jpg?size=1280x961&amp;quality=95&amp;sign=a437ce6af035e9f4c7e22ee7a48a14f2&amp;type=album">
            <a:extLst>
              <a:ext uri="{FF2B5EF4-FFF2-40B4-BE49-F238E27FC236}">
                <a16:creationId xmlns:a16="http://schemas.microsoft.com/office/drawing/2014/main" id="{6C951854-2FF4-40A1-A575-1D9C4A723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"/>
          <a:stretch/>
        </p:blipFill>
        <p:spPr bwMode="auto">
          <a:xfrm>
            <a:off x="62713" y="2404853"/>
            <a:ext cx="3164808" cy="21798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77.userapi.com/impg/TmVrxYT2Y4uc45zywG6foa18Uv6o0qUzhfNOKA/A-KLvRIiW5g.jpg?size=1280x853&amp;quality=95&amp;sign=06b03ec7f8a8a5d6980386b2866376c1&amp;type=album">
            <a:extLst>
              <a:ext uri="{FF2B5EF4-FFF2-40B4-BE49-F238E27FC236}">
                <a16:creationId xmlns:a16="http://schemas.microsoft.com/office/drawing/2014/main" id="{9F22742C-2A1C-430B-8D42-1169A14A4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0"/>
          <a:stretch/>
        </p:blipFill>
        <p:spPr bwMode="auto">
          <a:xfrm>
            <a:off x="62713" y="4813739"/>
            <a:ext cx="3164808" cy="19193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un9-19.userapi.com/impg/toP-OoB73EX4Q7ezDpF_tnCQpSQK_LILiGyt0g/pDX5STWwDjM.jpg?size=1280x679&amp;quality=95&amp;sign=c6ec1c8127b8e89e14a2ade5bd0ce9fa&amp;type=album">
            <a:extLst>
              <a:ext uri="{FF2B5EF4-FFF2-40B4-BE49-F238E27FC236}">
                <a16:creationId xmlns:a16="http://schemas.microsoft.com/office/drawing/2014/main" id="{0B101CEC-6EF7-4678-BDCF-22585D0FE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3"/>
          <a:stretch/>
        </p:blipFill>
        <p:spPr bwMode="auto">
          <a:xfrm>
            <a:off x="8653243" y="5206927"/>
            <a:ext cx="3151596" cy="1536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sun9-31.userapi.com/impg/MJkACc2JQY2EpMYakSjzbC3NjfV__ZNxkV7nUw/gV7jYHGiZ58.jpg?size=1052x701&amp;quality=95&amp;sign=936382ef0204d5a557e61da72596048a&amp;type=album">
            <a:extLst>
              <a:ext uri="{FF2B5EF4-FFF2-40B4-BE49-F238E27FC236}">
                <a16:creationId xmlns:a16="http://schemas.microsoft.com/office/drawing/2014/main" id="{3A790995-D653-48DF-B797-15A5DB4EC2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0" r="15589" b="7551"/>
          <a:stretch/>
        </p:blipFill>
        <p:spPr bwMode="auto">
          <a:xfrm>
            <a:off x="5801076" y="5206927"/>
            <a:ext cx="2660540" cy="1536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sun9-50.userapi.com/impg/wOUV7HLRT4PEvbzb4pkJvF9NaMSIjLmGvmkQNQ/yzyY6YrLb50.jpg?size=1280x853&amp;quality=95&amp;sign=0c99b3e6a8cd3db5bdc44688112adf63&amp;type=album">
            <a:extLst>
              <a:ext uri="{FF2B5EF4-FFF2-40B4-BE49-F238E27FC236}">
                <a16:creationId xmlns:a16="http://schemas.microsoft.com/office/drawing/2014/main" id="{746F49E7-5C04-45D2-9375-F8BE2C8C3F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b="8672"/>
          <a:stretch/>
        </p:blipFill>
        <p:spPr bwMode="auto">
          <a:xfrm>
            <a:off x="3411956" y="5211069"/>
            <a:ext cx="2213779" cy="15219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22951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sz="1800" b="1" dirty="0">
              <a:solidFill>
                <a:schemeClr val="bg1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22" name="TextBox 69">
            <a:extLst>
              <a:ext uri="{FF2B5EF4-FFF2-40B4-BE49-F238E27FC236}">
                <a16:creationId xmlns:a16="http://schemas.microsoft.com/office/drawing/2014/main" id="{BD5834AE-FB92-47B6-B5AC-9EF248425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6" y="85792"/>
            <a:ext cx="11604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РАСХОДЫ НА ДРУГИЕ ОТРАСЛИ</a:t>
            </a:r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1804839" y="6505575"/>
            <a:ext cx="5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+mn-lt"/>
              </a:rPr>
              <a:t>17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69">
            <a:extLst>
              <a:ext uri="{FF2B5EF4-FFF2-40B4-BE49-F238E27FC236}">
                <a16:creationId xmlns:a16="http://schemas.microsoft.com/office/drawing/2014/main" id="{54772FB0-0CB2-4FC4-A6A9-B3AA07F9D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136" y="867085"/>
            <a:ext cx="1138742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dirty="0">
                <a:latin typeface="+mn-lt"/>
                <a:ea typeface="Roboto Cn" pitchFamily="2" charset="0"/>
                <a:cs typeface="Arial" panose="020B0604020202020204" pitchFamily="34" charset="0"/>
              </a:rPr>
              <a:t>Расходы на </a:t>
            </a:r>
            <a:r>
              <a:rPr lang="ru-RU" altLang="ru-RU" sz="3200" dirty="0">
                <a:solidFill>
                  <a:srgbClr val="C00000"/>
                </a:solidFill>
                <a:latin typeface="+mn-lt"/>
                <a:ea typeface="Roboto Cn" pitchFamily="2" charset="0"/>
                <a:cs typeface="Arial" panose="020B0604020202020204" pitchFamily="34" charset="0"/>
              </a:rPr>
              <a:t>национальную безопасность </a:t>
            </a:r>
          </a:p>
          <a:p>
            <a:pPr algn="ctr"/>
            <a:r>
              <a:rPr lang="ru-RU" altLang="ru-RU" sz="3200" dirty="0">
                <a:solidFill>
                  <a:srgbClr val="C00000"/>
                </a:solidFill>
                <a:latin typeface="+mn-lt"/>
                <a:ea typeface="Roboto Cn" pitchFamily="2" charset="0"/>
                <a:cs typeface="Arial" panose="020B0604020202020204" pitchFamily="34" charset="0"/>
              </a:rPr>
              <a:t>и правоохранительную деятельность </a:t>
            </a:r>
            <a:r>
              <a:rPr lang="ru-RU" altLang="ru-RU" sz="3600" dirty="0">
                <a:latin typeface="+mn-lt"/>
                <a:ea typeface="Roboto Cn" pitchFamily="2" charset="0"/>
                <a:cs typeface="Arial" panose="020B0604020202020204" pitchFamily="34" charset="0"/>
              </a:rPr>
              <a:t>– </a:t>
            </a:r>
            <a:r>
              <a:rPr lang="ru-RU" altLang="ru-RU" sz="36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112,7 </a:t>
            </a:r>
            <a:r>
              <a:rPr lang="ru-RU" altLang="ru-RU" sz="2800" dirty="0">
                <a:latin typeface="+mn-lt"/>
                <a:ea typeface="Roboto Cn" pitchFamily="2" charset="0"/>
                <a:cs typeface="Arial" panose="020B0604020202020204" pitchFamily="34" charset="0"/>
              </a:rPr>
              <a:t>млн.рублей, из них:</a:t>
            </a:r>
            <a:endParaRPr lang="ru-RU" altLang="ru-RU" sz="3600" dirty="0">
              <a:latin typeface="+mn-lt"/>
              <a:ea typeface="Roboto Cn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19" name="Объект 3">
            <a:extLst>
              <a:ext uri="{FF2B5EF4-FFF2-40B4-BE49-F238E27FC236}">
                <a16:creationId xmlns:a16="http://schemas.microsoft.com/office/drawing/2014/main" id="{871B2028-5455-42EB-B907-F0E7C08485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494196"/>
              </p:ext>
            </p:extLst>
          </p:nvPr>
        </p:nvGraphicFramePr>
        <p:xfrm>
          <a:off x="3187818" y="2393185"/>
          <a:ext cx="8751704" cy="43258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4513">
                  <a:extLst>
                    <a:ext uri="{9D8B030D-6E8A-4147-A177-3AD203B41FA5}">
                      <a16:colId xmlns:a16="http://schemas.microsoft.com/office/drawing/2014/main" val="2604796076"/>
                    </a:ext>
                  </a:extLst>
                </a:gridCol>
                <a:gridCol w="997191">
                  <a:extLst>
                    <a:ext uri="{9D8B030D-6E8A-4147-A177-3AD203B41FA5}">
                      <a16:colId xmlns:a16="http://schemas.microsoft.com/office/drawing/2014/main" val="349174500"/>
                    </a:ext>
                  </a:extLst>
                </a:gridCol>
              </a:tblGrid>
              <a:tr h="577169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 видеонаблюдения и мониторинга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ситуаций </a:t>
                      </a: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как муниципальной части АПК «Безопасный город»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495110"/>
                  </a:ext>
                </a:extLst>
              </a:tr>
              <a:tr h="336596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Содержание МБУ «Гражданская защита»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923039"/>
                  </a:ext>
                </a:extLst>
              </a:tr>
              <a:tr h="577169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 видеонаблюдения и мониторинга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ситуаций 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системы контроля доступа на объектах социальной сферы</a:t>
                      </a:r>
                      <a:endParaRPr lang="ru-RU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653994"/>
                  </a:ext>
                </a:extLst>
              </a:tr>
              <a:tr h="861482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Техническое обслуживание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 ремонт региональной автоматизированной 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системы централизованного оповещения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Нижегородской области </a:t>
                      </a: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 части муниципального сегмента (РАСЦО) </a:t>
                      </a:r>
                      <a:endParaRPr lang="ru-RU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6223"/>
                  </a:ext>
                </a:extLst>
              </a:tr>
              <a:tr h="336596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Совершенствование деятельности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ЕДДС г.Дзержинска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07370"/>
                  </a:ext>
                </a:extLst>
              </a:tr>
              <a:tr h="336596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Предупреждение и ликвидация чрезвычайных ситуаций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655067"/>
                  </a:ext>
                </a:extLst>
              </a:tr>
              <a:tr h="577169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Развитие системы обеспечения безопасности населения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273837"/>
                  </a:ext>
                </a:extLst>
              </a:tr>
              <a:tr h="336596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Повышение безопасности дорожного движения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000333"/>
                  </a:ext>
                </a:extLst>
              </a:tr>
            </a:tbl>
          </a:graphicData>
        </a:graphic>
      </p:graphicFrame>
      <p:sp>
        <p:nvSpPr>
          <p:cNvPr id="20" name="TextBox 69">
            <a:extLst>
              <a:ext uri="{FF2B5EF4-FFF2-40B4-BE49-F238E27FC236}">
                <a16:creationId xmlns:a16="http://schemas.microsoft.com/office/drawing/2014/main" id="{8A1CC913-BE57-49F5-9594-1E711C22B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8907" y="2009313"/>
            <a:ext cx="1572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>
                <a:latin typeface="+mn-lt"/>
                <a:ea typeface="Roboto Cn" pitchFamily="2" charset="0"/>
                <a:cs typeface="Arial" panose="020B0604020202020204" pitchFamily="34" charset="0"/>
              </a:rPr>
              <a:t>млн.рублей</a:t>
            </a:r>
            <a:endParaRPr lang="ru-RU" altLang="ru-RU" sz="2000" dirty="0">
              <a:latin typeface="+mn-lt"/>
              <a:ea typeface="Roboto Cn" pitchFamily="2" charset="0"/>
              <a:cs typeface="Arial" panose="020B0604020202020204" pitchFamily="34" charset="0"/>
            </a:endParaRPr>
          </a:p>
        </p:txBody>
      </p:sp>
      <p:pic>
        <p:nvPicPr>
          <p:cNvPr id="18" name="Picture 3" descr="C:\Users\kapustin_ns\Downloads\iconmonstr-shield-17-240(2).png">
            <a:extLst>
              <a:ext uri="{FF2B5EF4-FFF2-40B4-BE49-F238E27FC236}">
                <a16:creationId xmlns:a16="http://schemas.microsoft.com/office/drawing/2014/main" id="{CADA40DA-B251-4D2D-A9CE-623BF55E5D49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50" y="393347"/>
            <a:ext cx="1138772" cy="113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un9-62.userapi.com/impg/apW5gwGUlxjhxH-0r4Z-aObcEDz7G31Zuitaqg/JJVR_TvwWQk.jpg?size=1200x900&amp;quality=96&amp;sign=5e58c24c2591e93de2552faf8f7c521c&amp;type=album">
            <a:extLst>
              <a:ext uri="{FF2B5EF4-FFF2-40B4-BE49-F238E27FC236}">
                <a16:creationId xmlns:a16="http://schemas.microsoft.com/office/drawing/2014/main" id="{0EE8673D-DA70-409D-B587-55DC21895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8" y="2248571"/>
            <a:ext cx="2769576" cy="20771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Справочник ПДД - Εφαρμογές στο Google Play">
            <a:extLst>
              <a:ext uri="{FF2B5EF4-FFF2-40B4-BE49-F238E27FC236}">
                <a16:creationId xmlns:a16="http://schemas.microsoft.com/office/drawing/2014/main" id="{F581C0A6-9BFA-4596-9160-3FE649E54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82" y="4503403"/>
            <a:ext cx="1027159" cy="10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Пожарный кран. Противопожарный знак">
            <a:extLst>
              <a:ext uri="{FF2B5EF4-FFF2-40B4-BE49-F238E27FC236}">
                <a16:creationId xmlns:a16="http://schemas.microsoft.com/office/drawing/2014/main" id="{1E05DF03-1274-4D29-99A2-634163176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08" y="4489655"/>
            <a:ext cx="1027158" cy="102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АПК &quot;Безопасный город&quot; и &quot;Система 112&quot;: финансирование и законодательные  изменения">
            <a:extLst>
              <a:ext uri="{FF2B5EF4-FFF2-40B4-BE49-F238E27FC236}">
                <a16:creationId xmlns:a16="http://schemas.microsoft.com/office/drawing/2014/main" id="{A08EB086-A04C-47BC-93F9-29DEA7D532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t="6063" r="7270" b="6448"/>
          <a:stretch/>
        </p:blipFill>
        <p:spPr bwMode="auto">
          <a:xfrm>
            <a:off x="934207" y="5502294"/>
            <a:ext cx="1442995" cy="11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02526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sz="1800" b="1" dirty="0">
              <a:solidFill>
                <a:schemeClr val="bg1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22" name="TextBox 69">
            <a:extLst>
              <a:ext uri="{FF2B5EF4-FFF2-40B4-BE49-F238E27FC236}">
                <a16:creationId xmlns:a16="http://schemas.microsoft.com/office/drawing/2014/main" id="{BD5834AE-FB92-47B6-B5AC-9EF248425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6" y="85792"/>
            <a:ext cx="11604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РАСХОДЫ НА ДРУГИЕ ОТРАСЛИ</a:t>
            </a:r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1804839" y="6505575"/>
            <a:ext cx="5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+mn-lt"/>
              </a:rPr>
              <a:t>18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69">
            <a:extLst>
              <a:ext uri="{FF2B5EF4-FFF2-40B4-BE49-F238E27FC236}">
                <a16:creationId xmlns:a16="http://schemas.microsoft.com/office/drawing/2014/main" id="{54772FB0-0CB2-4FC4-A6A9-B3AA07F9D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151" y="749686"/>
            <a:ext cx="104319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dirty="0">
                <a:latin typeface="+mn-lt"/>
                <a:ea typeface="Roboto Cn" pitchFamily="2" charset="0"/>
                <a:cs typeface="Arial" panose="020B0604020202020204" pitchFamily="34" charset="0"/>
              </a:rPr>
              <a:t>Расходы на </a:t>
            </a:r>
            <a:r>
              <a:rPr lang="ru-RU" altLang="ru-RU" sz="3200" dirty="0">
                <a:solidFill>
                  <a:srgbClr val="C00000"/>
                </a:solidFill>
                <a:latin typeface="+mn-lt"/>
                <a:ea typeface="Roboto Cn" pitchFamily="2" charset="0"/>
                <a:cs typeface="Arial" panose="020B0604020202020204" pitchFamily="34" charset="0"/>
              </a:rPr>
              <a:t>охрану окружающей среды </a:t>
            </a:r>
            <a:r>
              <a:rPr lang="ru-RU" altLang="ru-RU" sz="3600" dirty="0">
                <a:latin typeface="+mn-lt"/>
                <a:ea typeface="Roboto Cn" pitchFamily="2" charset="0"/>
                <a:cs typeface="Arial" panose="020B0604020202020204" pitchFamily="34" charset="0"/>
              </a:rPr>
              <a:t>– </a:t>
            </a:r>
          </a:p>
          <a:p>
            <a:pPr algn="ctr"/>
            <a:r>
              <a:rPr lang="ru-RU" altLang="ru-RU" sz="36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66,5 </a:t>
            </a:r>
            <a:r>
              <a:rPr lang="ru-RU" altLang="ru-RU" sz="2800" dirty="0">
                <a:latin typeface="+mn-lt"/>
                <a:ea typeface="Roboto Cn" pitchFamily="2" charset="0"/>
                <a:cs typeface="Arial" panose="020B0604020202020204" pitchFamily="34" charset="0"/>
              </a:rPr>
              <a:t>млн.рублей, из них:</a:t>
            </a:r>
            <a:endParaRPr lang="ru-RU" altLang="ru-RU" sz="3600" dirty="0">
              <a:latin typeface="+mn-lt"/>
              <a:ea typeface="Roboto Cn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19" name="Объект 3">
            <a:extLst>
              <a:ext uri="{FF2B5EF4-FFF2-40B4-BE49-F238E27FC236}">
                <a16:creationId xmlns:a16="http://schemas.microsoft.com/office/drawing/2014/main" id="{871B2028-5455-42EB-B907-F0E7C08485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073270"/>
              </p:ext>
            </p:extLst>
          </p:nvPr>
        </p:nvGraphicFramePr>
        <p:xfrm>
          <a:off x="3394348" y="2312163"/>
          <a:ext cx="8550369" cy="4071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6119">
                  <a:extLst>
                    <a:ext uri="{9D8B030D-6E8A-4147-A177-3AD203B41FA5}">
                      <a16:colId xmlns:a16="http://schemas.microsoft.com/office/drawing/2014/main" val="2604796076"/>
                    </a:ext>
                  </a:extLst>
                </a:gridCol>
                <a:gridCol w="974250">
                  <a:extLst>
                    <a:ext uri="{9D8B030D-6E8A-4147-A177-3AD203B41FA5}">
                      <a16:colId xmlns:a16="http://schemas.microsoft.com/office/drawing/2014/main" val="349174500"/>
                    </a:ext>
                  </a:extLst>
                </a:gridCol>
              </a:tblGrid>
              <a:tr h="649274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Ликвидация свалок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 объектов размещения отходов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395125"/>
                  </a:ext>
                </a:extLst>
              </a:tr>
              <a:tr h="649274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Мероприятия по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сохранению городских лесов</a:t>
                      </a:r>
                      <a:endParaRPr lang="ru-RU" sz="1800" b="1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400692"/>
                  </a:ext>
                </a:extLst>
              </a:tr>
              <a:tr h="898547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 мероприятий по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предотвращению </a:t>
                      </a: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негативного воздействия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на окружающую среду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090375"/>
                  </a:ext>
                </a:extLst>
              </a:tr>
              <a:tr h="898547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Выполнение работ по 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эксплуатация гидротехнических сооружений </a:t>
                      </a: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 водохозяйственных систем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993468"/>
                  </a:ext>
                </a:extLst>
              </a:tr>
              <a:tr h="976217">
                <a:tc>
                  <a:txBody>
                    <a:bodyPr/>
                    <a:lstStyle/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Проведение природоохранных мероприятий, </a:t>
                      </a:r>
                    </a:p>
                    <a:p>
                      <a:pPr algn="r" fontAlgn="t">
                        <a:lnSpc>
                          <a:spcPct val="130000"/>
                        </a:lnSpc>
                      </a:pPr>
                      <a:r>
                        <a:rPr lang="ru-RU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 том числе экологическое просвещение и образования жителей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231946"/>
                  </a:ext>
                </a:extLst>
              </a:tr>
            </a:tbl>
          </a:graphicData>
        </a:graphic>
      </p:graphicFrame>
      <p:sp>
        <p:nvSpPr>
          <p:cNvPr id="20" name="TextBox 69">
            <a:extLst>
              <a:ext uri="{FF2B5EF4-FFF2-40B4-BE49-F238E27FC236}">
                <a16:creationId xmlns:a16="http://schemas.microsoft.com/office/drawing/2014/main" id="{8A1CC913-BE57-49F5-9594-1E711C22B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8907" y="1983517"/>
            <a:ext cx="1572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>
                <a:latin typeface="+mn-lt"/>
                <a:ea typeface="Roboto Cn" pitchFamily="2" charset="0"/>
                <a:cs typeface="Arial" panose="020B0604020202020204" pitchFamily="34" charset="0"/>
              </a:rPr>
              <a:t>млн.рублей</a:t>
            </a:r>
            <a:endParaRPr lang="ru-RU" altLang="ru-RU" sz="2000" dirty="0">
              <a:latin typeface="+mn-lt"/>
              <a:ea typeface="Roboto Cn" pitchFamily="2" charset="0"/>
              <a:cs typeface="Arial" panose="020B0604020202020204" pitchFamily="34" charset="0"/>
            </a:endParaRPr>
          </a:p>
        </p:txBody>
      </p:sp>
      <p:pic>
        <p:nvPicPr>
          <p:cNvPr id="6150" name="Picture 6" descr="https://sun9-39.userapi.com/impg/CQu8lgZ02UZE3JqtrAN9FyrBMsmONvj9hkJSlQ/cuw6DRYOOOY.jpg?size=1280x851&amp;quality=96&amp;sign=b046bd03fa6253646c75c6bd3499f5e9&amp;type=album">
            <a:extLst>
              <a:ext uri="{FF2B5EF4-FFF2-40B4-BE49-F238E27FC236}">
                <a16:creationId xmlns:a16="http://schemas.microsoft.com/office/drawing/2014/main" id="{E20F76DD-FC48-4CBB-9595-F4EA82316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037" b="9052"/>
          <a:stretch/>
        </p:blipFill>
        <p:spPr bwMode="auto">
          <a:xfrm>
            <a:off x="178052" y="4642417"/>
            <a:ext cx="3049469" cy="18631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sun9-22.userapi.com/impg/HLwnkSj7cYVQ04dnfLO5JJiBNujSVcJT6agl1w/9qs9uuVTP0o.jpg?size=1280x853&amp;quality=95&amp;sign=4f51c80ac946b2fdbaa5fc56b97dc73e&amp;type=album">
            <a:extLst>
              <a:ext uri="{FF2B5EF4-FFF2-40B4-BE49-F238E27FC236}">
                <a16:creationId xmlns:a16="http://schemas.microsoft.com/office/drawing/2014/main" id="{67FA9945-1900-4D2F-8F66-CAD33324B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2"/>
          <a:stretch/>
        </p:blipFill>
        <p:spPr bwMode="auto">
          <a:xfrm>
            <a:off x="172440" y="2312164"/>
            <a:ext cx="3049469" cy="18082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5" descr="C:\Users\kapustin_ns\Downloads\iconmonstr-tree-19-240(1).png">
            <a:extLst>
              <a:ext uri="{FF2B5EF4-FFF2-40B4-BE49-F238E27FC236}">
                <a16:creationId xmlns:a16="http://schemas.microsoft.com/office/drawing/2014/main" id="{FCECE61E-BC40-48EB-B086-719FB7495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08" y="899575"/>
            <a:ext cx="1068003" cy="106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73348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80">
            <a:extLst>
              <a:ext uri="{FF2B5EF4-FFF2-40B4-BE49-F238E27FC236}">
                <a16:creationId xmlns:a16="http://schemas.microsoft.com/office/drawing/2014/main" id="{83D4D904-9A07-44D2-9796-AC02E0F9B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2" r="1"/>
          <a:stretch/>
        </p:blipFill>
        <p:spPr bwMode="auto">
          <a:xfrm>
            <a:off x="4582161" y="0"/>
            <a:ext cx="76098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777F7577-D390-41C0-A1CB-021B2F77D745}"/>
              </a:ext>
            </a:extLst>
          </p:cNvPr>
          <p:cNvSpPr/>
          <p:nvPr/>
        </p:nvSpPr>
        <p:spPr>
          <a:xfrm>
            <a:off x="1" y="1"/>
            <a:ext cx="12191999" cy="6873874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9460" name="Рисунок 28">
            <a:extLst>
              <a:ext uri="{FF2B5EF4-FFF2-40B4-BE49-F238E27FC236}">
                <a16:creationId xmlns:a16="http://schemas.microsoft.com/office/drawing/2014/main" id="{9BF7FDFE-57C0-45FE-BA7C-1E1FCA047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r="39274"/>
          <a:stretch/>
        </p:blipFill>
        <p:spPr bwMode="auto">
          <a:xfrm>
            <a:off x="-10192" y="1"/>
            <a:ext cx="6106192" cy="687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Скругленный прямоугольник 39">
            <a:extLst>
              <a:ext uri="{FF2B5EF4-FFF2-40B4-BE49-F238E27FC236}">
                <a16:creationId xmlns:a16="http://schemas.microsoft.com/office/drawing/2014/main" id="{0E3C2E94-8C35-4859-82ED-CAA66E8EE5D4}"/>
              </a:ext>
            </a:extLst>
          </p:cNvPr>
          <p:cNvSpPr/>
          <p:nvPr/>
        </p:nvSpPr>
        <p:spPr>
          <a:xfrm>
            <a:off x="11995150" y="3281363"/>
            <a:ext cx="215900" cy="359568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856382" y="6505575"/>
            <a:ext cx="45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white"/>
                </a:solidFill>
              </a:rPr>
              <a:t>19</a:t>
            </a:r>
          </a:p>
        </p:txBody>
      </p:sp>
      <p:sp>
        <p:nvSpPr>
          <p:cNvPr id="62" name="Rectangle 2">
            <a:extLst>
              <a:ext uri="{FF2B5EF4-FFF2-40B4-BE49-F238E27FC236}">
                <a16:creationId xmlns:a16="http://schemas.microsoft.com/office/drawing/2014/main" id="{12BE32A1-2B66-4D4F-B860-4BFDB74EA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770" y="-92181"/>
            <a:ext cx="9439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prstClr val="white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МУНИЦИПАЛЬНЫЙ </a:t>
            </a:r>
            <a:r>
              <a:rPr lang="ru-RU" altLang="ru-RU" sz="4000" b="1" dirty="0">
                <a:latin typeface="Calibri"/>
                <a:ea typeface="Roboto Cn" pitchFamily="2" charset="0"/>
                <a:cs typeface="Arial" panose="020B0604020202020204" pitchFamily="34" charset="0"/>
              </a:rPr>
              <a:t>ДОЛГ</a:t>
            </a:r>
          </a:p>
        </p:txBody>
      </p:sp>
      <p:sp>
        <p:nvSpPr>
          <p:cNvPr id="63" name="Rectangle 5">
            <a:extLst>
              <a:ext uri="{FF2B5EF4-FFF2-40B4-BE49-F238E27FC236}">
                <a16:creationId xmlns:a16="http://schemas.microsoft.com/office/drawing/2014/main" id="{01499650-D850-4A5D-9B98-74861AA74689}"/>
              </a:ext>
            </a:extLst>
          </p:cNvPr>
          <p:cNvSpPr/>
          <p:nvPr/>
        </p:nvSpPr>
        <p:spPr>
          <a:xfrm flipV="1">
            <a:off x="1719743" y="496077"/>
            <a:ext cx="4376256" cy="53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71">
            <a:extLst>
              <a:ext uri="{FF2B5EF4-FFF2-40B4-BE49-F238E27FC236}">
                <a16:creationId xmlns:a16="http://schemas.microsoft.com/office/drawing/2014/main" id="{B5852D00-40EF-426A-AEF0-1023184E7663}"/>
              </a:ext>
            </a:extLst>
          </p:cNvPr>
          <p:cNvSpPr/>
          <p:nvPr/>
        </p:nvSpPr>
        <p:spPr>
          <a:xfrm flipV="1">
            <a:off x="6096000" y="496075"/>
            <a:ext cx="1484501" cy="5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1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69">
            <a:extLst>
              <a:ext uri="{FF2B5EF4-FFF2-40B4-BE49-F238E27FC236}">
                <a16:creationId xmlns:a16="http://schemas.microsoft.com/office/drawing/2014/main" id="{A684C229-245C-48B1-A1B9-2C4D6756B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6178" y="2014062"/>
            <a:ext cx="15726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dirty="0">
                <a:solidFill>
                  <a:schemeClr val="bg1"/>
                </a:solidFill>
                <a:latin typeface="+mn-lt"/>
                <a:ea typeface="Roboto Cn" pitchFamily="2" charset="0"/>
                <a:cs typeface="Arial" panose="020B0604020202020204" pitchFamily="34" charset="0"/>
              </a:rPr>
              <a:t>млн.рублей</a:t>
            </a:r>
            <a:endParaRPr lang="ru-RU" altLang="ru-RU" dirty="0">
              <a:solidFill>
                <a:schemeClr val="bg1"/>
              </a:solidFill>
              <a:latin typeface="+mn-lt"/>
              <a:ea typeface="Roboto Cn" pitchFamily="2" charset="0"/>
              <a:cs typeface="Arial" panose="020B0604020202020204" pitchFamily="34" charset="0"/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5A0366E2-D547-41D7-A3F1-A510FD37334A}"/>
              </a:ext>
            </a:extLst>
          </p:cNvPr>
          <p:cNvGrpSpPr/>
          <p:nvPr/>
        </p:nvGrpSpPr>
        <p:grpSpPr>
          <a:xfrm>
            <a:off x="35996" y="2497876"/>
            <a:ext cx="2463567" cy="3601108"/>
            <a:chOff x="65390" y="836855"/>
            <a:chExt cx="2463567" cy="3601108"/>
          </a:xfrm>
        </p:grpSpPr>
        <p:sp>
          <p:nvSpPr>
            <p:cNvPr id="41" name="Скругленный прямоугольник 61">
              <a:extLst>
                <a:ext uri="{FF2B5EF4-FFF2-40B4-BE49-F238E27FC236}">
                  <a16:creationId xmlns:a16="http://schemas.microsoft.com/office/drawing/2014/main" id="{675C71B8-4600-466D-B721-2CC229067E8D}"/>
                </a:ext>
              </a:extLst>
            </p:cNvPr>
            <p:cNvSpPr/>
            <p:nvPr/>
          </p:nvSpPr>
          <p:spPr>
            <a:xfrm>
              <a:off x="808467" y="836855"/>
              <a:ext cx="1024806" cy="294955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sz="4000" dirty="0"/>
                <a:t>2 927,0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38BE5EE7-E6C0-4A03-ABE5-8733CCEC9B4B}"/>
                </a:ext>
              </a:extLst>
            </p:cNvPr>
            <p:cNvSpPr/>
            <p:nvPr/>
          </p:nvSpPr>
          <p:spPr>
            <a:xfrm>
              <a:off x="65390" y="3791632"/>
              <a:ext cx="24635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Предельный объем муниципального долга по БК РФ (собственные доходы) в 2023 году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4EEE018-B4E5-461D-93EF-4B9A6332B3B1}"/>
              </a:ext>
            </a:extLst>
          </p:cNvPr>
          <p:cNvGrpSpPr/>
          <p:nvPr/>
        </p:nvGrpSpPr>
        <p:grpSpPr>
          <a:xfrm>
            <a:off x="2342944" y="3695702"/>
            <a:ext cx="1981816" cy="2436511"/>
            <a:chOff x="2724676" y="2034681"/>
            <a:chExt cx="1981816" cy="2436511"/>
          </a:xfrm>
        </p:grpSpPr>
        <p:sp>
          <p:nvSpPr>
            <p:cNvPr id="44" name="Скругленный прямоугольник 61">
              <a:extLst>
                <a:ext uri="{FF2B5EF4-FFF2-40B4-BE49-F238E27FC236}">
                  <a16:creationId xmlns:a16="http://schemas.microsoft.com/office/drawing/2014/main" id="{DBEB914C-3A91-480F-9905-737633EF0FBA}"/>
                </a:ext>
              </a:extLst>
            </p:cNvPr>
            <p:cNvSpPr/>
            <p:nvPr/>
          </p:nvSpPr>
          <p:spPr>
            <a:xfrm>
              <a:off x="3210492" y="2034681"/>
              <a:ext cx="1024806" cy="175173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sz="4000" dirty="0"/>
                <a:t>1 253,5</a:t>
              </a: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E9B86C6B-F265-4B82-BE90-4A7A27FC7724}"/>
                </a:ext>
              </a:extLst>
            </p:cNvPr>
            <p:cNvSpPr/>
            <p:nvPr/>
          </p:nvSpPr>
          <p:spPr>
            <a:xfrm>
              <a:off x="2724676" y="3824861"/>
              <a:ext cx="19818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Фактический объем долга на начало года 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(на 01.01.2023)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14C88B54-F945-4E71-A2C6-DAE3B0A08704}"/>
              </a:ext>
            </a:extLst>
          </p:cNvPr>
          <p:cNvGrpSpPr/>
          <p:nvPr/>
        </p:nvGrpSpPr>
        <p:grpSpPr>
          <a:xfrm>
            <a:off x="4165369" y="4026716"/>
            <a:ext cx="1981816" cy="2105497"/>
            <a:chOff x="4706492" y="2365695"/>
            <a:chExt cx="1981816" cy="2105497"/>
          </a:xfrm>
        </p:grpSpPr>
        <p:sp>
          <p:nvSpPr>
            <p:cNvPr id="47" name="Скругленный прямоугольник 61">
              <a:extLst>
                <a:ext uri="{FF2B5EF4-FFF2-40B4-BE49-F238E27FC236}">
                  <a16:creationId xmlns:a16="http://schemas.microsoft.com/office/drawing/2014/main" id="{9A353785-336F-4415-A9D8-D7724EF9FFE8}"/>
                </a:ext>
              </a:extLst>
            </p:cNvPr>
            <p:cNvSpPr/>
            <p:nvPr/>
          </p:nvSpPr>
          <p:spPr>
            <a:xfrm>
              <a:off x="5146895" y="2365695"/>
              <a:ext cx="1024806" cy="142071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sz="3200" dirty="0"/>
                <a:t>1 223,5</a:t>
              </a: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CA0A8A1D-F8AF-4896-8C91-2F82D1A7AED0}"/>
                </a:ext>
              </a:extLst>
            </p:cNvPr>
            <p:cNvSpPr/>
            <p:nvPr/>
          </p:nvSpPr>
          <p:spPr>
            <a:xfrm>
              <a:off x="4706492" y="3824861"/>
              <a:ext cx="19818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Фактический объем долга на конец года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(на 01.01.2024)</a:t>
              </a:r>
            </a:p>
          </p:txBody>
        </p:sp>
      </p:grpSp>
      <p:sp>
        <p:nvSpPr>
          <p:cNvPr id="49" name="TextBox 69">
            <a:extLst>
              <a:ext uri="{FF2B5EF4-FFF2-40B4-BE49-F238E27FC236}">
                <a16:creationId xmlns:a16="http://schemas.microsoft.com/office/drawing/2014/main" id="{FC337E97-EC41-4206-B18A-8ECE6E761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670" y="1294930"/>
            <a:ext cx="55683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schemeClr val="bg1"/>
                </a:solidFill>
                <a:latin typeface="+mn-lt"/>
                <a:ea typeface="Roboto Cn" pitchFamily="2" charset="0"/>
                <a:cs typeface="Arial" panose="020B0604020202020204" pitchFamily="34" charset="0"/>
              </a:rPr>
              <a:t>Объем муниципального долга</a:t>
            </a:r>
          </a:p>
        </p:txBody>
      </p:sp>
      <p:sp>
        <p:nvSpPr>
          <p:cNvPr id="50" name="TextBox 69">
            <a:extLst>
              <a:ext uri="{FF2B5EF4-FFF2-40B4-BE49-F238E27FC236}">
                <a16:creationId xmlns:a16="http://schemas.microsoft.com/office/drawing/2014/main" id="{218CF992-593E-41C4-9E04-B504D62F1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2536" y="2014062"/>
            <a:ext cx="15726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dirty="0">
                <a:latin typeface="+mn-lt"/>
                <a:ea typeface="Roboto Cn" pitchFamily="2" charset="0"/>
                <a:cs typeface="Arial" panose="020B0604020202020204" pitchFamily="34" charset="0"/>
              </a:rPr>
              <a:t>млн.рублей</a:t>
            </a:r>
            <a:endParaRPr lang="ru-RU" altLang="ru-RU" dirty="0">
              <a:latin typeface="+mn-lt"/>
              <a:ea typeface="Roboto Cn" pitchFamily="2" charset="0"/>
              <a:cs typeface="Arial" panose="020B0604020202020204" pitchFamily="34" charset="0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4CA4FC1-24BF-45F3-B04F-32D27F035CF7}"/>
              </a:ext>
            </a:extLst>
          </p:cNvPr>
          <p:cNvGrpSpPr/>
          <p:nvPr/>
        </p:nvGrpSpPr>
        <p:grpSpPr>
          <a:xfrm>
            <a:off x="5935146" y="2541363"/>
            <a:ext cx="2463567" cy="3601108"/>
            <a:chOff x="65390" y="836855"/>
            <a:chExt cx="2463567" cy="3601108"/>
          </a:xfrm>
        </p:grpSpPr>
        <p:sp>
          <p:nvSpPr>
            <p:cNvPr id="52" name="Скругленный прямоугольник 61">
              <a:extLst>
                <a:ext uri="{FF2B5EF4-FFF2-40B4-BE49-F238E27FC236}">
                  <a16:creationId xmlns:a16="http://schemas.microsoft.com/office/drawing/2014/main" id="{BBF79E28-6B09-4AB0-921C-1EE370828BE4}"/>
                </a:ext>
              </a:extLst>
            </p:cNvPr>
            <p:cNvSpPr/>
            <p:nvPr/>
          </p:nvSpPr>
          <p:spPr>
            <a:xfrm>
              <a:off x="808467" y="836855"/>
              <a:ext cx="1024806" cy="294955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sz="4000" dirty="0"/>
                <a:t>1 080,4</a:t>
              </a: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424D9570-1146-41B9-B1EE-FD29BF053DE1}"/>
                </a:ext>
              </a:extLst>
            </p:cNvPr>
            <p:cNvSpPr/>
            <p:nvPr/>
          </p:nvSpPr>
          <p:spPr>
            <a:xfrm>
              <a:off x="65390" y="3791632"/>
              <a:ext cx="24635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/>
                <a:t>Предельный объем расходов на обслуживание муниципального долга по БК РФ в 2023 году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369BBE40-F539-4F4B-BFDD-6D757C4BC3C8}"/>
              </a:ext>
            </a:extLst>
          </p:cNvPr>
          <p:cNvGrpSpPr/>
          <p:nvPr/>
        </p:nvGrpSpPr>
        <p:grpSpPr>
          <a:xfrm>
            <a:off x="8242094" y="4180042"/>
            <a:ext cx="1981816" cy="1626326"/>
            <a:chOff x="2724676" y="2475534"/>
            <a:chExt cx="1981816" cy="1626326"/>
          </a:xfrm>
        </p:grpSpPr>
        <p:sp>
          <p:nvSpPr>
            <p:cNvPr id="55" name="Скругленный прямоугольник 61">
              <a:extLst>
                <a:ext uri="{FF2B5EF4-FFF2-40B4-BE49-F238E27FC236}">
                  <a16:creationId xmlns:a16="http://schemas.microsoft.com/office/drawing/2014/main" id="{912E3B9B-7B56-4B75-AB72-F140473DC2B3}"/>
                </a:ext>
              </a:extLst>
            </p:cNvPr>
            <p:cNvSpPr/>
            <p:nvPr/>
          </p:nvSpPr>
          <p:spPr>
            <a:xfrm>
              <a:off x="3210492" y="2475534"/>
              <a:ext cx="1024806" cy="131088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sz="4000" dirty="0"/>
                <a:t>7,8</a:t>
              </a:r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16B31A94-8D6C-4199-BE8B-95FA8E4828BC}"/>
                </a:ext>
              </a:extLst>
            </p:cNvPr>
            <p:cNvSpPr/>
            <p:nvPr/>
          </p:nvSpPr>
          <p:spPr>
            <a:xfrm>
              <a:off x="2724676" y="3824861"/>
              <a:ext cx="198181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/>
                <a:t>Исполнение за 2022 год</a:t>
              </a: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DD2BC71C-4267-4CC7-9299-669670C5BE96}"/>
              </a:ext>
            </a:extLst>
          </p:cNvPr>
          <p:cNvGrpSpPr/>
          <p:nvPr/>
        </p:nvGrpSpPr>
        <p:grpSpPr>
          <a:xfrm>
            <a:off x="10064519" y="4764947"/>
            <a:ext cx="1981816" cy="1041421"/>
            <a:chOff x="4706492" y="3060439"/>
            <a:chExt cx="1981816" cy="1041421"/>
          </a:xfrm>
        </p:grpSpPr>
        <p:sp>
          <p:nvSpPr>
            <p:cNvPr id="58" name="Скругленный прямоугольник 61">
              <a:extLst>
                <a:ext uri="{FF2B5EF4-FFF2-40B4-BE49-F238E27FC236}">
                  <a16:creationId xmlns:a16="http://schemas.microsoft.com/office/drawing/2014/main" id="{842E3CE6-DED4-4A1A-B881-B792ECA91461}"/>
                </a:ext>
              </a:extLst>
            </p:cNvPr>
            <p:cNvSpPr/>
            <p:nvPr/>
          </p:nvSpPr>
          <p:spPr>
            <a:xfrm>
              <a:off x="5146895" y="3060439"/>
              <a:ext cx="1024806" cy="72597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sz="3200" dirty="0"/>
                <a:t>1,6</a:t>
              </a:r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8AAF3C74-0EB1-48A3-ACBA-B7D2B7AE74CC}"/>
                </a:ext>
              </a:extLst>
            </p:cNvPr>
            <p:cNvSpPr/>
            <p:nvPr/>
          </p:nvSpPr>
          <p:spPr>
            <a:xfrm>
              <a:off x="4706492" y="3824861"/>
              <a:ext cx="198181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/>
                <a:t>Исполнение за 2023 год</a:t>
              </a:r>
            </a:p>
          </p:txBody>
        </p:sp>
      </p:grpSp>
      <p:sp>
        <p:nvSpPr>
          <p:cNvPr id="72" name="TextBox 69">
            <a:extLst>
              <a:ext uri="{FF2B5EF4-FFF2-40B4-BE49-F238E27FC236}">
                <a16:creationId xmlns:a16="http://schemas.microsoft.com/office/drawing/2014/main" id="{F1A155F8-6A35-4026-8EBF-F84646D02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820" y="1036413"/>
            <a:ext cx="556834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dirty="0">
                <a:latin typeface="+mn-lt"/>
                <a:ea typeface="Roboto Cn" pitchFamily="2" charset="0"/>
                <a:cs typeface="Arial" panose="020B0604020202020204" pitchFamily="34" charset="0"/>
              </a:rPr>
              <a:t>Расходы на обслуживание муниципального долга</a:t>
            </a: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CF4223D1-E325-4ED4-9E0A-0B9E5F486AC3}"/>
              </a:ext>
            </a:extLst>
          </p:cNvPr>
          <p:cNvSpPr/>
          <p:nvPr/>
        </p:nvSpPr>
        <p:spPr>
          <a:xfrm>
            <a:off x="9812074" y="4221040"/>
            <a:ext cx="548395" cy="543907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C9B97072-A721-484F-8A21-14CF252366A4}"/>
              </a:ext>
            </a:extLst>
          </p:cNvPr>
          <p:cNvSpPr/>
          <p:nvPr/>
        </p:nvSpPr>
        <p:spPr>
          <a:xfrm>
            <a:off x="9905343" y="4077402"/>
            <a:ext cx="1981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Снижение на </a:t>
            </a:r>
          </a:p>
          <a:p>
            <a:pPr algn="ctr"/>
            <a:r>
              <a:rPr lang="ru-RU" sz="1600" b="1" dirty="0"/>
              <a:t>6,2 </a:t>
            </a:r>
            <a:r>
              <a:rPr lang="ru-RU" sz="1200" dirty="0"/>
              <a:t>млн.рублей</a:t>
            </a:r>
          </a:p>
        </p:txBody>
      </p:sp>
      <p:sp>
        <p:nvSpPr>
          <p:cNvPr id="92" name="Стрелка: вниз 91">
            <a:extLst>
              <a:ext uri="{FF2B5EF4-FFF2-40B4-BE49-F238E27FC236}">
                <a16:creationId xmlns:a16="http://schemas.microsoft.com/office/drawing/2014/main" id="{F1708034-A2B9-456F-9AA3-EDD6E0CC7319}"/>
              </a:ext>
            </a:extLst>
          </p:cNvPr>
          <p:cNvSpPr/>
          <p:nvPr/>
        </p:nvSpPr>
        <p:spPr>
          <a:xfrm>
            <a:off x="3953868" y="3767775"/>
            <a:ext cx="548395" cy="412267"/>
          </a:xfrm>
          <a:prstGeom prst="downArrow">
            <a:avLst>
              <a:gd name="adj1" fmla="val 50000"/>
              <a:gd name="adj2" fmla="val 3575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7937FC12-4FA5-455B-8763-B8A38E4F4F02}"/>
              </a:ext>
            </a:extLst>
          </p:cNvPr>
          <p:cNvSpPr/>
          <p:nvPr/>
        </p:nvSpPr>
        <p:spPr>
          <a:xfrm>
            <a:off x="4041707" y="3573540"/>
            <a:ext cx="1981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Погашение на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30,0 </a:t>
            </a:r>
            <a:r>
              <a:rPr lang="ru-RU" sz="1200" dirty="0">
                <a:solidFill>
                  <a:schemeClr val="bg1"/>
                </a:solidFill>
              </a:rPr>
              <a:t>млн.рублей</a:t>
            </a:r>
          </a:p>
        </p:txBody>
      </p:sp>
    </p:spTree>
    <p:extLst>
      <p:ext uri="{BB962C8B-B14F-4D97-AF65-F5344CB8AC3E}">
        <p14:creationId xmlns:p14="http://schemas.microsoft.com/office/powerpoint/2010/main" val="357840135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80">
            <a:extLst>
              <a:ext uri="{FF2B5EF4-FFF2-40B4-BE49-F238E27FC236}">
                <a16:creationId xmlns:a16="http://schemas.microsoft.com/office/drawing/2014/main" id="{83D4D904-9A07-44D2-9796-AC02E0F9B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2" r="1"/>
          <a:stretch/>
        </p:blipFill>
        <p:spPr bwMode="auto">
          <a:xfrm>
            <a:off x="4582161" y="0"/>
            <a:ext cx="76098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777F7577-D390-41C0-A1CB-021B2F77D745}"/>
              </a:ext>
            </a:extLst>
          </p:cNvPr>
          <p:cNvSpPr/>
          <p:nvPr/>
        </p:nvSpPr>
        <p:spPr>
          <a:xfrm>
            <a:off x="1" y="1"/>
            <a:ext cx="12191999" cy="6873874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9460" name="Рисунок 28">
            <a:extLst>
              <a:ext uri="{FF2B5EF4-FFF2-40B4-BE49-F238E27FC236}">
                <a16:creationId xmlns:a16="http://schemas.microsoft.com/office/drawing/2014/main" id="{9BF7FDFE-57C0-45FE-BA7C-1E1FCA047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" r="54042"/>
          <a:stretch/>
        </p:blipFill>
        <p:spPr bwMode="auto">
          <a:xfrm>
            <a:off x="-10192" y="1"/>
            <a:ext cx="4602070" cy="687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Скругленный прямоугольник 39">
            <a:extLst>
              <a:ext uri="{FF2B5EF4-FFF2-40B4-BE49-F238E27FC236}">
                <a16:creationId xmlns:a16="http://schemas.microsoft.com/office/drawing/2014/main" id="{0E3C2E94-8C35-4859-82ED-CAA66E8EE5D4}"/>
              </a:ext>
            </a:extLst>
          </p:cNvPr>
          <p:cNvSpPr/>
          <p:nvPr/>
        </p:nvSpPr>
        <p:spPr>
          <a:xfrm>
            <a:off x="11995150" y="3281363"/>
            <a:ext cx="215900" cy="359568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957050" y="6505575"/>
            <a:ext cx="20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62" name="Rectangle 2">
            <a:extLst>
              <a:ext uri="{FF2B5EF4-FFF2-40B4-BE49-F238E27FC236}">
                <a16:creationId xmlns:a16="http://schemas.microsoft.com/office/drawing/2014/main" id="{12BE32A1-2B66-4D4F-B860-4BFDB74EA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4362" y="-92181"/>
            <a:ext cx="9439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prstClr val="white"/>
                </a:solidFill>
                <a:latin typeface="Calibri"/>
                <a:ea typeface="Roboto Cn" pitchFamily="2" charset="0"/>
                <a:cs typeface="Arial" panose="020B0604020202020204" pitchFamily="34" charset="0"/>
              </a:rPr>
              <a:t>ИСПОЛНЕНИЕ </a:t>
            </a:r>
            <a:r>
              <a:rPr lang="ru-RU" altLang="ru-RU" sz="4000" b="1" dirty="0">
                <a:latin typeface="Calibri"/>
                <a:ea typeface="Roboto Cn" pitchFamily="2" charset="0"/>
                <a:cs typeface="Arial" panose="020B0604020202020204" pitchFamily="34" charset="0"/>
              </a:rPr>
              <a:t>ГОРОДСКОГО БЮДЖЕТА</a:t>
            </a:r>
          </a:p>
        </p:txBody>
      </p:sp>
      <p:sp>
        <p:nvSpPr>
          <p:cNvPr id="63" name="Rectangle 5">
            <a:extLst>
              <a:ext uri="{FF2B5EF4-FFF2-40B4-BE49-F238E27FC236}">
                <a16:creationId xmlns:a16="http://schemas.microsoft.com/office/drawing/2014/main" id="{01499650-D850-4A5D-9B98-74861AA74689}"/>
              </a:ext>
            </a:extLst>
          </p:cNvPr>
          <p:cNvSpPr/>
          <p:nvPr/>
        </p:nvSpPr>
        <p:spPr>
          <a:xfrm flipV="1">
            <a:off x="1102512" y="496078"/>
            <a:ext cx="3508989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71">
            <a:extLst>
              <a:ext uri="{FF2B5EF4-FFF2-40B4-BE49-F238E27FC236}">
                <a16:creationId xmlns:a16="http://schemas.microsoft.com/office/drawing/2014/main" id="{B5852D00-40EF-426A-AEF0-1023184E7663}"/>
              </a:ext>
            </a:extLst>
          </p:cNvPr>
          <p:cNvSpPr/>
          <p:nvPr/>
        </p:nvSpPr>
        <p:spPr>
          <a:xfrm flipV="1">
            <a:off x="4591624" y="496076"/>
            <a:ext cx="5417080" cy="529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1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Пятиугольник 58"/>
          <p:cNvSpPr/>
          <p:nvPr/>
        </p:nvSpPr>
        <p:spPr>
          <a:xfrm>
            <a:off x="188843" y="819829"/>
            <a:ext cx="4392841" cy="843118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 algn="ctr">
              <a:lnSpc>
                <a:spcPct val="115000"/>
              </a:lnSpc>
            </a:pP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 чем основано исполнение </a:t>
            </a:r>
          </a:p>
          <a:p>
            <a:pPr lvl="1" algn="ctr">
              <a:lnSpc>
                <a:spcPct val="115000"/>
              </a:lnSpc>
            </a:pP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городского бюджета</a:t>
            </a:r>
            <a:endParaRPr lang="ru-RU" sz="1050" b="1" dirty="0">
              <a:solidFill>
                <a:schemeClr val="tx1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pic>
        <p:nvPicPr>
          <p:cNvPr id="60" name="Picture 4" descr="C:\Users\kapustin_ns\Downloads\iconmonstr-note-11-240.png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0" y="941151"/>
            <a:ext cx="572177" cy="57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Скругленный прямоугольник 60"/>
          <p:cNvSpPr/>
          <p:nvPr/>
        </p:nvSpPr>
        <p:spPr>
          <a:xfrm>
            <a:off x="4637092" y="781732"/>
            <a:ext cx="6681147" cy="93654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Решение городской Думы г. Дзержинска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от 15 декабря 2022 года №410 «О городском бюджете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на 2023 год и плановый период 2024 и 2025 годов»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BA226E7E-A013-4755-8D26-9911A9567F5F}"/>
              </a:ext>
            </a:extLst>
          </p:cNvPr>
          <p:cNvSpPr/>
          <p:nvPr/>
        </p:nvSpPr>
        <p:spPr>
          <a:xfrm>
            <a:off x="188843" y="2050201"/>
            <a:ext cx="4164497" cy="700532"/>
          </a:xfrm>
          <a:prstGeom prst="rect">
            <a:avLst/>
          </a:prstGeom>
          <a:solidFill>
            <a:srgbClr val="BE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Первоначальные параметры </a:t>
            </a:r>
          </a:p>
          <a:p>
            <a:pPr algn="ctr">
              <a:defRPr/>
            </a:pPr>
            <a:r>
              <a:rPr lang="ru-RU" sz="2000" dirty="0"/>
              <a:t>городского бюджета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88843" y="3337501"/>
            <a:ext cx="4164497" cy="936548"/>
          </a:xfrm>
          <a:prstGeom prst="roundRect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ДОХОДЫ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4067" y="2852791"/>
            <a:ext cx="4507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7</a:t>
            </a:r>
            <a:r>
              <a:rPr lang="ru-RU" dirty="0">
                <a:solidFill>
                  <a:schemeClr val="bg1"/>
                </a:solidFill>
              </a:rPr>
              <a:t> млрд. </a:t>
            </a:r>
            <a:r>
              <a:rPr lang="ru-RU" sz="2400" b="1" dirty="0">
                <a:solidFill>
                  <a:schemeClr val="bg1"/>
                </a:solidFill>
              </a:rPr>
              <a:t>542,5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млн. рублей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88842" y="5548971"/>
            <a:ext cx="4164497" cy="936548"/>
          </a:xfrm>
          <a:prstGeom prst="roundRect">
            <a:avLst/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РАСХОДЫ</a:t>
            </a:r>
          </a:p>
        </p:txBody>
      </p:sp>
      <p:sp>
        <p:nvSpPr>
          <p:cNvPr id="68" name="Равно 67"/>
          <p:cNvSpPr/>
          <p:nvPr/>
        </p:nvSpPr>
        <p:spPr>
          <a:xfrm rot="5400000">
            <a:off x="1774945" y="4506358"/>
            <a:ext cx="1031795" cy="504056"/>
          </a:xfrm>
          <a:prstGeom prst="mathEqual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4189" y="5113948"/>
            <a:ext cx="4507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7</a:t>
            </a:r>
            <a:r>
              <a:rPr lang="ru-RU" dirty="0">
                <a:solidFill>
                  <a:schemeClr val="bg1"/>
                </a:solidFill>
              </a:rPr>
              <a:t> млрд. </a:t>
            </a:r>
            <a:r>
              <a:rPr lang="ru-RU" sz="2400" b="1" dirty="0">
                <a:solidFill>
                  <a:schemeClr val="bg1"/>
                </a:solidFill>
              </a:rPr>
              <a:t>542,5</a:t>
            </a:r>
            <a:r>
              <a:rPr lang="ru-RU" dirty="0">
                <a:solidFill>
                  <a:schemeClr val="bg1"/>
                </a:solidFill>
              </a:rPr>
              <a:t> млн. рублей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BA226E7E-A013-4755-8D26-9911A9567F5F}"/>
              </a:ext>
            </a:extLst>
          </p:cNvPr>
          <p:cNvSpPr/>
          <p:nvPr/>
        </p:nvSpPr>
        <p:spPr>
          <a:xfrm>
            <a:off x="4771003" y="2050201"/>
            <a:ext cx="7224147" cy="700532"/>
          </a:xfrm>
          <a:prstGeom prst="rect">
            <a:avLst/>
          </a:prstGeom>
          <a:solidFill>
            <a:srgbClr val="BE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13 изменений в решение о городском бюджете на 2023 год: 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5334885" y="3298354"/>
            <a:ext cx="6552315" cy="546265"/>
            <a:chOff x="5334885" y="3328172"/>
            <a:chExt cx="6552315" cy="546265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5334885" y="3328172"/>
              <a:ext cx="2115490" cy="546265"/>
            </a:xfrm>
            <a:prstGeom prst="roundRect">
              <a:avLst/>
            </a:prstGeom>
            <a:solidFill>
              <a:srgbClr val="FFC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Доходы</a:t>
              </a:r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8088591" y="3328172"/>
              <a:ext cx="3798609" cy="546265"/>
            </a:xfrm>
            <a:prstGeom prst="roundRect">
              <a:avLst/>
            </a:prstGeom>
            <a:solidFill>
              <a:srgbClr val="FFC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+ </a:t>
              </a:r>
              <a:r>
                <a:rPr lang="ru-RU" sz="24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2</a:t>
              </a:r>
              <a:r>
                <a:rPr lang="ru-RU" sz="20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 </a:t>
              </a:r>
              <a:r>
                <a:rPr lang="ru-RU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млрд. </a:t>
              </a:r>
              <a:r>
                <a:rPr lang="ru-RU" sz="24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197,7 </a:t>
              </a:r>
              <a:r>
                <a:rPr lang="ru-RU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млн. рублей</a:t>
              </a:r>
            </a:p>
          </p:txBody>
        </p:sp>
        <p:cxnSp>
          <p:nvCxnSpPr>
            <p:cNvPr id="14" name="Прямая соединительная линия 13"/>
            <p:cNvCxnSpPr>
              <a:stCxn id="76" idx="3"/>
              <a:endCxn id="77" idx="1"/>
            </p:cNvCxnSpPr>
            <p:nvPr/>
          </p:nvCxnSpPr>
          <p:spPr>
            <a:xfrm>
              <a:off x="7450375" y="3601305"/>
              <a:ext cx="6382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Группа 77"/>
          <p:cNvGrpSpPr/>
          <p:nvPr/>
        </p:nvGrpSpPr>
        <p:grpSpPr>
          <a:xfrm>
            <a:off x="5658735" y="3941112"/>
            <a:ext cx="6228465" cy="546265"/>
            <a:chOff x="5334885" y="3328172"/>
            <a:chExt cx="6228465" cy="546265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5334885" y="3328172"/>
              <a:ext cx="2429856" cy="54626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План по налоговым и неналоговым доходам</a:t>
              </a:r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8488953" y="3328172"/>
              <a:ext cx="3074397" cy="54626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+ </a:t>
              </a:r>
              <a:r>
                <a:rPr lang="ru-RU" sz="20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778,4 </a:t>
              </a:r>
              <a:r>
                <a:rPr lang="ru-RU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млн. рублей</a:t>
              </a:r>
            </a:p>
          </p:txBody>
        </p:sp>
        <p:cxnSp>
          <p:nvCxnSpPr>
            <p:cNvPr id="81" name="Прямая соединительная линия 80"/>
            <p:cNvCxnSpPr>
              <a:stCxn id="79" idx="3"/>
              <a:endCxn id="80" idx="1"/>
            </p:cNvCxnSpPr>
            <p:nvPr/>
          </p:nvCxnSpPr>
          <p:spPr>
            <a:xfrm>
              <a:off x="7764741" y="3601305"/>
              <a:ext cx="7242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Группа 81"/>
          <p:cNvGrpSpPr/>
          <p:nvPr/>
        </p:nvGrpSpPr>
        <p:grpSpPr>
          <a:xfrm>
            <a:off x="5658735" y="4612217"/>
            <a:ext cx="6228465" cy="546265"/>
            <a:chOff x="5334885" y="3328172"/>
            <a:chExt cx="6228465" cy="546265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5334885" y="3328172"/>
              <a:ext cx="2429856" cy="54626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План по безвозмездным поступлениям </a:t>
              </a:r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8488953" y="3328172"/>
              <a:ext cx="3074397" cy="54626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+ </a:t>
              </a:r>
              <a:r>
                <a:rPr lang="ru-RU" sz="20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1</a:t>
              </a:r>
              <a:r>
                <a:rPr lang="ru-RU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 </a:t>
              </a:r>
              <a:r>
                <a:rPr lang="ru-RU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млрд. </a:t>
              </a:r>
              <a:r>
                <a:rPr lang="ru-RU" sz="20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419,3 </a:t>
              </a:r>
              <a:r>
                <a:rPr lang="ru-RU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млн. рублей</a:t>
              </a:r>
            </a:p>
          </p:txBody>
        </p:sp>
        <p:cxnSp>
          <p:nvCxnSpPr>
            <p:cNvPr id="85" name="Прямая соединительная линия 84"/>
            <p:cNvCxnSpPr>
              <a:stCxn id="83" idx="3"/>
              <a:endCxn id="84" idx="1"/>
            </p:cNvCxnSpPr>
            <p:nvPr/>
          </p:nvCxnSpPr>
          <p:spPr>
            <a:xfrm>
              <a:off x="7764741" y="3601305"/>
              <a:ext cx="7242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Соединительная линия уступом 20"/>
          <p:cNvCxnSpPr>
            <a:stCxn id="76" idx="1"/>
            <a:endCxn id="79" idx="1"/>
          </p:cNvCxnSpPr>
          <p:nvPr/>
        </p:nvCxnSpPr>
        <p:spPr>
          <a:xfrm rot="10800000" flipH="1" flipV="1">
            <a:off x="5334885" y="3571487"/>
            <a:ext cx="323850" cy="642758"/>
          </a:xfrm>
          <a:prstGeom prst="bentConnector3">
            <a:avLst>
              <a:gd name="adj1" fmla="val -70588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>
            <a:stCxn id="76" idx="1"/>
            <a:endCxn id="83" idx="1"/>
          </p:cNvCxnSpPr>
          <p:nvPr/>
        </p:nvCxnSpPr>
        <p:spPr>
          <a:xfrm rot="10800000" flipH="1" flipV="1">
            <a:off x="5334885" y="3571486"/>
            <a:ext cx="323850" cy="1313863"/>
          </a:xfrm>
          <a:prstGeom prst="bentConnector3">
            <a:avLst>
              <a:gd name="adj1" fmla="val -70588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Группа 86"/>
          <p:cNvGrpSpPr/>
          <p:nvPr/>
        </p:nvGrpSpPr>
        <p:grpSpPr>
          <a:xfrm>
            <a:off x="5328424" y="5744112"/>
            <a:ext cx="6552315" cy="546265"/>
            <a:chOff x="5334885" y="3328172"/>
            <a:chExt cx="6552315" cy="546265"/>
          </a:xfrm>
          <a:solidFill>
            <a:srgbClr val="92D050"/>
          </a:solidFill>
        </p:grpSpPr>
        <p:sp>
          <p:nvSpPr>
            <p:cNvPr id="88" name="Скругленный прямоугольник 87"/>
            <p:cNvSpPr/>
            <p:nvPr/>
          </p:nvSpPr>
          <p:spPr>
            <a:xfrm>
              <a:off x="5334885" y="3328172"/>
              <a:ext cx="2115490" cy="546265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Расходы</a:t>
              </a:r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8088591" y="3328172"/>
              <a:ext cx="3798609" cy="546265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+ </a:t>
              </a:r>
              <a:r>
                <a:rPr lang="ru-RU" sz="24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2</a:t>
              </a:r>
              <a:r>
                <a:rPr lang="ru-RU" sz="20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 </a:t>
              </a:r>
              <a:r>
                <a:rPr lang="ru-RU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млрд. </a:t>
              </a:r>
              <a:r>
                <a:rPr lang="ru-RU" sz="2400" b="1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469,3 </a:t>
              </a:r>
              <a:r>
                <a:rPr lang="ru-RU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млн. рублей</a:t>
              </a:r>
            </a:p>
          </p:txBody>
        </p:sp>
        <p:cxnSp>
          <p:nvCxnSpPr>
            <p:cNvPr id="90" name="Прямая соединительная линия 89"/>
            <p:cNvCxnSpPr>
              <a:stCxn id="88" idx="3"/>
              <a:endCxn id="89" idx="1"/>
            </p:cNvCxnSpPr>
            <p:nvPr/>
          </p:nvCxnSpPr>
          <p:spPr>
            <a:xfrm>
              <a:off x="7450375" y="3601305"/>
              <a:ext cx="638216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457977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-3171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sz="1800" b="1" dirty="0">
              <a:solidFill>
                <a:schemeClr val="bg1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45" name="Скругленный прямоугольник 39">
            <a:extLst>
              <a:ext uri="{FF2B5EF4-FFF2-40B4-BE49-F238E27FC236}">
                <a16:creationId xmlns:a16="http://schemas.microsoft.com/office/drawing/2014/main" id="{B9857171-C7ED-426D-96BD-11D62231EA86}"/>
              </a:ext>
            </a:extLst>
          </p:cNvPr>
          <p:cNvSpPr/>
          <p:nvPr/>
        </p:nvSpPr>
        <p:spPr>
          <a:xfrm>
            <a:off x="11995150" y="3281363"/>
            <a:ext cx="215900" cy="359568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22" name="TextBox 69">
            <a:extLst>
              <a:ext uri="{FF2B5EF4-FFF2-40B4-BE49-F238E27FC236}">
                <a16:creationId xmlns:a16="http://schemas.microsoft.com/office/drawing/2014/main" id="{BD5834AE-FB92-47B6-B5AC-9EF248425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43" y="85792"/>
            <a:ext cx="116046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НАГРАДЫ АДМИНИСТРАЦИИ ГОРОДА </a:t>
            </a:r>
          </a:p>
          <a:p>
            <a:pPr algn="ctr"/>
            <a:r>
              <a:rPr lang="ru-RU" altLang="ru-RU" sz="28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В СФЕРЕ ФИНАНСОВ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804839" y="6505575"/>
            <a:ext cx="51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20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annabal.tmweb.ru/images/News/75846-trophy-cup-icon-free-download-image.png">
            <a:extLst>
              <a:ext uri="{FF2B5EF4-FFF2-40B4-BE49-F238E27FC236}">
                <a16:creationId xmlns:a16="http://schemas.microsoft.com/office/drawing/2014/main" id="{F03D079F-B00D-444F-B658-127F5D373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2" r="19145"/>
          <a:stretch/>
        </p:blipFill>
        <p:spPr bwMode="auto">
          <a:xfrm>
            <a:off x="358438" y="23034"/>
            <a:ext cx="1143701" cy="154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4B1D95B-B839-42FA-8B18-C8F1BA0092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-1148" t="37904" r="1148" b="3956"/>
          <a:stretch/>
        </p:blipFill>
        <p:spPr>
          <a:xfrm flipV="1">
            <a:off x="-30952" y="5266658"/>
            <a:ext cx="3681815" cy="4888210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58C76C82-9527-4349-BD6D-1E100DB9139A}"/>
              </a:ext>
            </a:extLst>
          </p:cNvPr>
          <p:cNvGrpSpPr/>
          <p:nvPr/>
        </p:nvGrpSpPr>
        <p:grpSpPr>
          <a:xfrm>
            <a:off x="132455" y="4662015"/>
            <a:ext cx="11896333" cy="728976"/>
            <a:chOff x="153664" y="1362736"/>
            <a:chExt cx="6903170" cy="1229304"/>
          </a:xfrm>
        </p:grpSpPr>
        <p:sp>
          <p:nvSpPr>
            <p:cNvPr id="28" name="Скругленный прямоугольник 26">
              <a:extLst>
                <a:ext uri="{FF2B5EF4-FFF2-40B4-BE49-F238E27FC236}">
                  <a16:creationId xmlns:a16="http://schemas.microsoft.com/office/drawing/2014/main" id="{4EF35E42-AD4E-46A3-8976-601423EDCD7C}"/>
                </a:ext>
              </a:extLst>
            </p:cNvPr>
            <p:cNvSpPr/>
            <p:nvPr/>
          </p:nvSpPr>
          <p:spPr>
            <a:xfrm>
              <a:off x="153664" y="1362736"/>
              <a:ext cx="5246986" cy="1229304"/>
            </a:xfrm>
            <a:prstGeom prst="roundRect">
              <a:avLst/>
            </a:prstGeom>
            <a:solidFill>
              <a:srgbClr val="D6DBFE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360000" algn="just">
                <a:tabLst>
                  <a:tab pos="6224986" algn="l"/>
                </a:tabLst>
              </a:pPr>
              <a:r>
                <a:rPr lang="ru-RU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Региональный этап Всероссийского конкурса </a:t>
              </a:r>
              <a:r>
                <a:rPr lang="ru-RU" sz="1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«Лучшая муниципальная практика»</a:t>
              </a:r>
              <a:r>
                <a:rPr lang="ru-RU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в номинации «Муниципальная экономическая политика и управление муниципальными финансами», проводимый Министерством экономического развития и инвестиций Нижегородской области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116FAB1-F963-4478-B3F8-B0DA2337BDA7}"/>
                </a:ext>
              </a:extLst>
            </p:cNvPr>
            <p:cNvSpPr txBox="1"/>
            <p:nvPr/>
          </p:nvSpPr>
          <p:spPr>
            <a:xfrm>
              <a:off x="5472658" y="1539897"/>
              <a:ext cx="1584176" cy="7785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2 </a:t>
              </a:r>
              <a:r>
                <a:rPr lang="ru-RU" sz="2400" b="1" dirty="0">
                  <a:solidFill>
                    <a:srgbClr val="002060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место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5D8DCAB8-89E0-4B6F-B72C-7FA4689BF03D}"/>
              </a:ext>
            </a:extLst>
          </p:cNvPr>
          <p:cNvGrpSpPr/>
          <p:nvPr/>
        </p:nvGrpSpPr>
        <p:grpSpPr>
          <a:xfrm>
            <a:off x="132455" y="1749602"/>
            <a:ext cx="11856492" cy="693543"/>
            <a:chOff x="155575" y="2929744"/>
            <a:chExt cx="6880051" cy="1403547"/>
          </a:xfrm>
        </p:grpSpPr>
        <p:sp>
          <p:nvSpPr>
            <p:cNvPr id="40" name="Скругленный прямоугольник 31">
              <a:extLst>
                <a:ext uri="{FF2B5EF4-FFF2-40B4-BE49-F238E27FC236}">
                  <a16:creationId xmlns:a16="http://schemas.microsoft.com/office/drawing/2014/main" id="{69402A88-FB74-4049-BA73-ABACB5E7E1E8}"/>
                </a:ext>
              </a:extLst>
            </p:cNvPr>
            <p:cNvSpPr/>
            <p:nvPr/>
          </p:nvSpPr>
          <p:spPr>
            <a:xfrm>
              <a:off x="155575" y="2929744"/>
              <a:ext cx="5246986" cy="1403547"/>
            </a:xfrm>
            <a:prstGeom prst="roundRect">
              <a:avLst/>
            </a:prstGeom>
            <a:solidFill>
              <a:srgbClr val="D6DBFE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360000" algn="just">
                <a:tabLst>
                  <a:tab pos="6224986" algn="l"/>
                </a:tabLst>
              </a:pPr>
              <a:r>
                <a:rPr lang="ru-RU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XV</a:t>
              </a: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ru-RU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Всероссийский конкурс </a:t>
              </a:r>
              <a:r>
                <a:rPr lang="ru-RU" sz="1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«Лучшее муниципальное образование России в сфере управления общественными финансами» </a:t>
              </a:r>
              <a:r>
                <a:rPr lang="ru-RU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 номинации </a:t>
              </a:r>
              <a:r>
                <a:rPr lang="ru-RU" sz="1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«За эффективное применение цифровых технологий и развитие системы управления муниципальными финансами»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E3375D6-0F06-4541-A25D-17F42E988DA9}"/>
                </a:ext>
              </a:extLst>
            </p:cNvPr>
            <p:cNvSpPr txBox="1"/>
            <p:nvPr/>
          </p:nvSpPr>
          <p:spPr>
            <a:xfrm>
              <a:off x="5451450" y="3262804"/>
              <a:ext cx="1584176" cy="7474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b="1" dirty="0">
                  <a:solidFill>
                    <a:srgbClr val="002060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Победитель</a:t>
              </a:r>
              <a:endParaRPr lang="ru-RU" sz="1200" dirty="0">
                <a:solidFill>
                  <a:srgbClr val="00206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91F34CE-D0CB-4916-9992-5785E647F6A5}"/>
              </a:ext>
            </a:extLst>
          </p:cNvPr>
          <p:cNvGrpSpPr/>
          <p:nvPr/>
        </p:nvGrpSpPr>
        <p:grpSpPr>
          <a:xfrm>
            <a:off x="132455" y="5862429"/>
            <a:ext cx="11896333" cy="665797"/>
            <a:chOff x="153664" y="1564670"/>
            <a:chExt cx="6903170" cy="1027370"/>
          </a:xfrm>
        </p:grpSpPr>
        <p:sp>
          <p:nvSpPr>
            <p:cNvPr id="43" name="Скругленный прямоугольник 26">
              <a:extLst>
                <a:ext uri="{FF2B5EF4-FFF2-40B4-BE49-F238E27FC236}">
                  <a16:creationId xmlns:a16="http://schemas.microsoft.com/office/drawing/2014/main" id="{5677D314-E62C-4EE7-90F3-14DF92CBF9D1}"/>
                </a:ext>
              </a:extLst>
            </p:cNvPr>
            <p:cNvSpPr/>
            <p:nvPr/>
          </p:nvSpPr>
          <p:spPr>
            <a:xfrm>
              <a:off x="153664" y="1564670"/>
              <a:ext cx="5246986" cy="1027370"/>
            </a:xfrm>
            <a:prstGeom prst="roundRect">
              <a:avLst/>
            </a:prstGeom>
            <a:solidFill>
              <a:srgbClr val="D6DBFE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360000" algn="just">
                <a:tabLst>
                  <a:tab pos="6224986" algn="l"/>
                </a:tabLst>
              </a:pPr>
              <a:r>
                <a:rPr lang="ru-RU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Областной конкурс творческих проектов по представлению бюджета для граждан, в номинации </a:t>
              </a:r>
              <a:r>
                <a:rPr lang="ru-RU" sz="1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«Лучший видеоролик о бюджете», </a:t>
              </a:r>
              <a:r>
                <a:rPr lang="ru-RU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проводимый Министерством финансов Нижегородской области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726FD67-8326-4A9C-8CFB-F55B10522ED5}"/>
                </a:ext>
              </a:extLst>
            </p:cNvPr>
            <p:cNvSpPr txBox="1"/>
            <p:nvPr/>
          </p:nvSpPr>
          <p:spPr>
            <a:xfrm>
              <a:off x="5472658" y="1828252"/>
              <a:ext cx="1584176" cy="712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2060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3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 </a:t>
              </a:r>
              <a:r>
                <a:rPr lang="ru-RU" sz="2400" b="1" dirty="0">
                  <a:solidFill>
                    <a:srgbClr val="002060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место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44C1A14-DAC8-4E37-BC2D-4693FA0888F1}"/>
              </a:ext>
            </a:extLst>
          </p:cNvPr>
          <p:cNvGrpSpPr/>
          <p:nvPr/>
        </p:nvGrpSpPr>
        <p:grpSpPr>
          <a:xfrm>
            <a:off x="132455" y="2815864"/>
            <a:ext cx="11904696" cy="1407294"/>
            <a:chOff x="132455" y="2815864"/>
            <a:chExt cx="11904696" cy="1407294"/>
          </a:xfrm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B5812C77-6616-466C-A6CC-D3D845B72AC5}"/>
                </a:ext>
              </a:extLst>
            </p:cNvPr>
            <p:cNvGrpSpPr/>
            <p:nvPr/>
          </p:nvGrpSpPr>
          <p:grpSpPr>
            <a:xfrm>
              <a:off x="132455" y="2815864"/>
              <a:ext cx="11896333" cy="1403292"/>
              <a:chOff x="155575" y="5824756"/>
              <a:chExt cx="6903170" cy="2461084"/>
            </a:xfrm>
          </p:grpSpPr>
          <p:sp>
            <p:nvSpPr>
              <p:cNvPr id="37" name="Скругленный прямоугольник 35">
                <a:extLst>
                  <a:ext uri="{FF2B5EF4-FFF2-40B4-BE49-F238E27FC236}">
                    <a16:creationId xmlns:a16="http://schemas.microsoft.com/office/drawing/2014/main" id="{9D43CC73-5AE1-42B2-BF03-50300132E21D}"/>
                  </a:ext>
                </a:extLst>
              </p:cNvPr>
              <p:cNvSpPr/>
              <p:nvPr/>
            </p:nvSpPr>
            <p:spPr>
              <a:xfrm>
                <a:off x="155575" y="5824756"/>
                <a:ext cx="5246986" cy="2461084"/>
              </a:xfrm>
              <a:prstGeom prst="roundRect">
                <a:avLst/>
              </a:prstGeom>
              <a:solidFill>
                <a:srgbClr val="D6DBF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360000" algn="just">
                  <a:tabLst>
                    <a:tab pos="6224986" algn="l"/>
                  </a:tabLst>
                </a:pPr>
                <a:r>
                  <a:rPr lang="ru-RU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Всероссийский конкурс </a:t>
                </a:r>
                <a:r>
                  <a:rPr lang="ru-RU" sz="1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проектов по представлению бюджета для граждан</a:t>
                </a:r>
                <a:r>
                  <a:rPr lang="ru-RU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проводимого Финансовым университетом при Правительстве РФ с Министерством финансов России:</a:t>
                </a:r>
              </a:p>
              <a:p>
                <a:pPr marL="285750" indent="-285750" algn="just">
                  <a:buFontTx/>
                  <a:buChar char="-"/>
                  <a:tabLst>
                    <a:tab pos="6224986" algn="l"/>
                  </a:tabLst>
                </a:pPr>
                <a:r>
                  <a:rPr lang="ru-RU" sz="1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в номинации </a:t>
                </a:r>
                <a:r>
                  <a:rPr lang="ru-RU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«Бюджет для граждан от СМИ»</a:t>
                </a:r>
                <a:r>
                  <a:rPr lang="ru-RU" sz="1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с видеороликом «Репортаж: бюджет глазами исторических фигур»</a:t>
                </a:r>
              </a:p>
              <a:p>
                <a:pPr marL="285750" indent="-285750" algn="just">
                  <a:buFontTx/>
                  <a:buChar char="-"/>
                  <a:tabLst>
                    <a:tab pos="6224986" algn="l"/>
                  </a:tabLst>
                </a:pPr>
                <a:r>
                  <a:rPr lang="ru-RU" sz="1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в номинации </a:t>
                </a:r>
                <a:r>
                  <a:rPr lang="ru-RU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«Бюджет образования для граждан» </a:t>
                </a:r>
                <a:r>
                  <a:rPr lang="ru-RU" sz="1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с презентацией «Роль бюджета г.Дзержинска в развитии муниципальной системы образования»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56FEB21-EDB4-4A36-B9F1-64C213240DBB}"/>
                  </a:ext>
                </a:extLst>
              </p:cNvPr>
              <p:cNvSpPr txBox="1"/>
              <p:nvPr/>
            </p:nvSpPr>
            <p:spPr>
              <a:xfrm>
                <a:off x="5474569" y="6604068"/>
                <a:ext cx="1584176" cy="809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mbria" pitchFamily="18" charset="0"/>
                    <a:cs typeface="Calibri" panose="020F0502020204030204" pitchFamily="34" charset="0"/>
                  </a:rPr>
                  <a:t>1</a:t>
                </a:r>
                <a:r>
                  <a:rPr lang="en-US" sz="2400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mbria" pitchFamily="18" charset="0"/>
                    <a:cs typeface="Calibri" panose="020F0502020204030204" pitchFamily="34" charset="0"/>
                  </a:rPr>
                  <a:t> </a:t>
                </a:r>
                <a:r>
                  <a:rPr lang="ru-RU" sz="2400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mbria" pitchFamily="18" charset="0"/>
                    <a:cs typeface="Calibri" panose="020F0502020204030204" pitchFamily="34" charset="0"/>
                  </a:rPr>
                  <a:t>место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479BA65-2D2A-4B61-8BF1-C1AD86711D71}"/>
                </a:ext>
              </a:extLst>
            </p:cNvPr>
            <p:cNvSpPr txBox="1"/>
            <p:nvPr/>
          </p:nvSpPr>
          <p:spPr>
            <a:xfrm>
              <a:off x="9307117" y="3761493"/>
              <a:ext cx="273003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2060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3</a:t>
              </a:r>
              <a:r>
                <a:rPr lang="en-US" sz="2400" b="1" dirty="0">
                  <a:solidFill>
                    <a:srgbClr val="002060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 </a:t>
              </a:r>
              <a:r>
                <a:rPr lang="ru-RU" sz="2400" b="1" dirty="0">
                  <a:solidFill>
                    <a:srgbClr val="002060"/>
                  </a:solidFill>
                  <a:latin typeface="Calibri" panose="020F0502020204030204" pitchFamily="34" charset="0"/>
                  <a:ea typeface="Cambria" pitchFamily="18" charset="0"/>
                  <a:cs typeface="Calibri" panose="020F0502020204030204" pitchFamily="34" charset="0"/>
                </a:rPr>
                <a:t>место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99139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0"/>
            <a:ext cx="12191999" cy="6871607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sz="1800" b="1" dirty="0">
              <a:solidFill>
                <a:schemeClr val="bg1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0CECF6C-1A28-4579-B50D-3ADC405300F6}"/>
              </a:ext>
            </a:extLst>
          </p:cNvPr>
          <p:cNvSpPr/>
          <p:nvPr/>
        </p:nvSpPr>
        <p:spPr>
          <a:xfrm>
            <a:off x="5691116" y="5226759"/>
            <a:ext cx="6420845" cy="46097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8" name="Рисунок 77" descr="https://upload.wikimedia.org/wikipedia/commons/thumb/2/2a/Coat_of_Arms_of_Dzerzhinsk.svg/797px-Coat_of_Arms_of_Dzerzhinsk.sv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57" y="231401"/>
            <a:ext cx="991096" cy="15121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Группа 4"/>
          <p:cNvGrpSpPr/>
          <p:nvPr/>
        </p:nvGrpSpPr>
        <p:grpSpPr>
          <a:xfrm>
            <a:off x="1382063" y="766026"/>
            <a:ext cx="7729043" cy="379657"/>
            <a:chOff x="1777734" y="932308"/>
            <a:chExt cx="7729043" cy="379657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1777734" y="950387"/>
              <a:ext cx="7117788" cy="36157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2" name="Text 132"/>
            <p:cNvSpPr txBox="1"/>
            <p:nvPr/>
          </p:nvSpPr>
          <p:spPr>
            <a:xfrm>
              <a:off x="1832398" y="932308"/>
              <a:ext cx="7674379" cy="335106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r>
                <a:rPr lang="ru-RU" sz="2400" b="1" dirty="0">
                  <a:solidFill>
                    <a:schemeClr val="bg1"/>
                  </a:solidFill>
                  <a:ea typeface="Cambria" pitchFamily="18" charset="0"/>
                  <a:cs typeface="Times New Roman" panose="02020603050405020304" pitchFamily="18" charset="0"/>
                </a:rPr>
                <a:t>Администрация городского округа город Дзержинск</a:t>
              </a:r>
              <a:endParaRPr lang="ru-RU" sz="2400" b="1" dirty="0">
                <a:solidFill>
                  <a:schemeClr val="bg1"/>
                </a:solidFill>
                <a:ea typeface="Cambria" pitchFamily="18" charset="0"/>
              </a:endParaRPr>
            </a:p>
          </p:txBody>
        </p:sp>
      </p:grpSp>
      <p:sp>
        <p:nvSpPr>
          <p:cNvPr id="85" name="Равнобедренный треугольник 84">
            <a:extLst>
              <a:ext uri="{FF2B5EF4-FFF2-40B4-BE49-F238E27FC236}">
                <a16:creationId xmlns:a16="http://schemas.microsoft.com/office/drawing/2014/main" id="{3A606818-E3AC-48C3-B93C-D28EADCA3820}"/>
              </a:ext>
            </a:extLst>
          </p:cNvPr>
          <p:cNvSpPr/>
          <p:nvPr/>
        </p:nvSpPr>
        <p:spPr>
          <a:xfrm rot="10800000">
            <a:off x="10018643" y="368"/>
            <a:ext cx="2173356" cy="1974973"/>
          </a:xfrm>
          <a:prstGeom prst="triangle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0" y="2835047"/>
            <a:ext cx="4032498" cy="4032161"/>
            <a:chOff x="0" y="3915127"/>
            <a:chExt cx="2952328" cy="2952081"/>
          </a:xfrm>
        </p:grpSpPr>
        <p:sp>
          <p:nvSpPr>
            <p:cNvPr id="87" name="Равнобедренный треугольник 86">
              <a:extLst>
                <a:ext uri="{FF2B5EF4-FFF2-40B4-BE49-F238E27FC236}">
                  <a16:creationId xmlns:a16="http://schemas.microsoft.com/office/drawing/2014/main" id="{72A69120-A2ED-40CB-92AB-ADBCE7588318}"/>
                </a:ext>
              </a:extLst>
            </p:cNvPr>
            <p:cNvSpPr/>
            <p:nvPr/>
          </p:nvSpPr>
          <p:spPr>
            <a:xfrm>
              <a:off x="0" y="3915127"/>
              <a:ext cx="2952328" cy="2952081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6" name="Rectangle 13">
              <a:extLst>
                <a:ext uri="{FF2B5EF4-FFF2-40B4-BE49-F238E27FC236}">
                  <a16:creationId xmlns:a16="http://schemas.microsoft.com/office/drawing/2014/main" id="{19F36107-3499-4176-8D08-287C729D26FB}"/>
                </a:ext>
              </a:extLst>
            </p:cNvPr>
            <p:cNvSpPr/>
            <p:nvPr/>
          </p:nvSpPr>
          <p:spPr>
            <a:xfrm>
              <a:off x="0" y="4049688"/>
              <a:ext cx="2808313" cy="2808312"/>
            </a:xfrm>
            <a:prstGeom prst="rtTriangl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8889" r="-388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2875BB"/>
                </a:highlight>
              </a:endParaRPr>
            </a:p>
          </p:txBody>
        </p:sp>
      </p:grpSp>
      <p:sp>
        <p:nvSpPr>
          <p:cNvPr id="89" name="Text 132"/>
          <p:cNvSpPr txBox="1"/>
          <p:nvPr/>
        </p:nvSpPr>
        <p:spPr>
          <a:xfrm>
            <a:off x="1677406" y="2124148"/>
            <a:ext cx="9086551" cy="23718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/>
            <a:r>
              <a:rPr lang="ru-RU" sz="7200" b="1" dirty="0">
                <a:solidFill>
                  <a:srgbClr val="002060"/>
                </a:solidFill>
                <a:ea typeface="Cambria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7200" b="1" dirty="0">
              <a:solidFill>
                <a:srgbClr val="002060"/>
              </a:solidFill>
              <a:ea typeface="Cambria" pitchFamily="18" charset="0"/>
            </a:endParaRPr>
          </a:p>
        </p:txBody>
      </p:sp>
      <p:sp>
        <p:nvSpPr>
          <p:cNvPr id="23" name="Text 132">
            <a:extLst>
              <a:ext uri="{FF2B5EF4-FFF2-40B4-BE49-F238E27FC236}">
                <a16:creationId xmlns:a16="http://schemas.microsoft.com/office/drawing/2014/main" id="{4B12920F-F2AF-4C38-9F9C-35FBBF354553}"/>
              </a:ext>
            </a:extLst>
          </p:cNvPr>
          <p:cNvSpPr txBox="1"/>
          <p:nvPr/>
        </p:nvSpPr>
        <p:spPr>
          <a:xfrm>
            <a:off x="3876716" y="5179137"/>
            <a:ext cx="8177524" cy="164562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r"/>
            <a:r>
              <a:rPr lang="ru-RU" sz="3600" b="1" dirty="0">
                <a:solidFill>
                  <a:schemeClr val="bg1"/>
                </a:solidFill>
                <a:ea typeface="Cambria" pitchFamily="18" charset="0"/>
                <a:cs typeface="Times New Roman" panose="02020603050405020304" pitchFamily="18" charset="0"/>
              </a:rPr>
              <a:t>Кулигина Ольга Александровна</a:t>
            </a:r>
            <a:endParaRPr lang="ru-RU" sz="3600" b="1" dirty="0">
              <a:solidFill>
                <a:srgbClr val="002060"/>
              </a:solidFill>
              <a:ea typeface="Cambria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err="1">
                <a:ea typeface="Cambria" pitchFamily="18" charset="0"/>
                <a:cs typeface="Times New Roman" panose="02020603050405020304" pitchFamily="18" charset="0"/>
              </a:rPr>
              <a:t>И.о</a:t>
            </a:r>
            <a:r>
              <a:rPr lang="ru-RU" sz="2000" b="1" dirty="0">
                <a:ea typeface="Cambria" pitchFamily="18" charset="0"/>
                <a:cs typeface="Times New Roman" panose="02020603050405020304" pitchFamily="18" charset="0"/>
              </a:rPr>
              <a:t>. заместителя главы администрации городского округа, </a:t>
            </a:r>
          </a:p>
          <a:p>
            <a:pPr algn="r"/>
            <a:r>
              <a:rPr lang="ru-RU" sz="2000" b="1" dirty="0">
                <a:ea typeface="Cambria" pitchFamily="18" charset="0"/>
                <a:cs typeface="Times New Roman" panose="02020603050405020304" pitchFamily="18" charset="0"/>
              </a:rPr>
              <a:t>директора департамента финансов администрации г.Дзержинска,</a:t>
            </a:r>
          </a:p>
          <a:p>
            <a:pPr algn="r"/>
            <a:r>
              <a:rPr lang="ru-RU" b="1" i="1" dirty="0">
                <a:solidFill>
                  <a:srgbClr val="002060"/>
                </a:solidFill>
                <a:ea typeface="Cambria" pitchFamily="18" charset="0"/>
                <a:cs typeface="Times New Roman" panose="02020603050405020304" pitchFamily="18" charset="0"/>
              </a:rPr>
              <a:t>Телефон: 8 (8313) 39-78-97, электронная почта: </a:t>
            </a:r>
            <a:r>
              <a:rPr lang="en-US" b="1" i="1" dirty="0">
                <a:solidFill>
                  <a:srgbClr val="002060"/>
                </a:solidFill>
                <a:ea typeface="Cambria" pitchFamily="18" charset="0"/>
                <a:cs typeface="Times New Roman" panose="02020603050405020304" pitchFamily="18" charset="0"/>
              </a:rPr>
              <a:t>admin-fino@fino.dzr.nnov.ru</a:t>
            </a:r>
            <a:endParaRPr lang="ru-RU" b="1" i="1" dirty="0">
              <a:solidFill>
                <a:srgbClr val="002060"/>
              </a:solidFill>
              <a:ea typeface="Cambria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5114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sz="1800" b="1" dirty="0">
              <a:solidFill>
                <a:schemeClr val="bg1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22" name="TextBox 69">
            <a:extLst>
              <a:ext uri="{FF2B5EF4-FFF2-40B4-BE49-F238E27FC236}">
                <a16:creationId xmlns:a16="http://schemas.microsoft.com/office/drawing/2014/main" id="{BD5834AE-FB92-47B6-B5AC-9EF248425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85792"/>
            <a:ext cx="11287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40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ИСПОЛНЕНИЕ ОСНОВНЫХ ПАРАМЕТРОВ</a:t>
            </a:r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1965439" y="6505575"/>
            <a:ext cx="20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0" name="Объект 3">
            <a:extLst>
              <a:ext uri="{FF2B5EF4-FFF2-40B4-BE49-F238E27FC236}">
                <a16:creationId xmlns:a16="http://schemas.microsoft.com/office/drawing/2014/main" id="{D7F19601-0855-0A92-65F6-9BFA04091C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078777"/>
              </p:ext>
            </p:extLst>
          </p:nvPr>
        </p:nvGraphicFramePr>
        <p:xfrm>
          <a:off x="327993" y="995779"/>
          <a:ext cx="11519450" cy="35948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3890">
                  <a:extLst>
                    <a:ext uri="{9D8B030D-6E8A-4147-A177-3AD203B41FA5}">
                      <a16:colId xmlns:a16="http://schemas.microsoft.com/office/drawing/2014/main" val="2604796076"/>
                    </a:ext>
                  </a:extLst>
                </a:gridCol>
                <a:gridCol w="2303890">
                  <a:extLst>
                    <a:ext uri="{9D8B030D-6E8A-4147-A177-3AD203B41FA5}">
                      <a16:colId xmlns:a16="http://schemas.microsoft.com/office/drawing/2014/main" val="349174500"/>
                    </a:ext>
                  </a:extLst>
                </a:gridCol>
                <a:gridCol w="2303890">
                  <a:extLst>
                    <a:ext uri="{9D8B030D-6E8A-4147-A177-3AD203B41FA5}">
                      <a16:colId xmlns:a16="http://schemas.microsoft.com/office/drawing/2014/main" val="886548619"/>
                    </a:ext>
                  </a:extLst>
                </a:gridCol>
                <a:gridCol w="2303890">
                  <a:extLst>
                    <a:ext uri="{9D8B030D-6E8A-4147-A177-3AD203B41FA5}">
                      <a16:colId xmlns:a16="http://schemas.microsoft.com/office/drawing/2014/main" val="1764832484"/>
                    </a:ext>
                  </a:extLst>
                </a:gridCol>
                <a:gridCol w="2303890">
                  <a:extLst>
                    <a:ext uri="{9D8B030D-6E8A-4147-A177-3AD203B41FA5}">
                      <a16:colId xmlns:a16="http://schemas.microsoft.com/office/drawing/2014/main" val="3738240690"/>
                    </a:ext>
                  </a:extLst>
                </a:gridCol>
              </a:tblGrid>
              <a:tr h="964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Наименование </a:t>
                      </a:r>
                      <a:endParaRPr lang="en-US" sz="19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параметра</a:t>
                      </a:r>
                    </a:p>
                  </a:txBody>
                  <a:tcPr marL="12698" marR="12698" marT="95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Уточненный </a:t>
                      </a:r>
                      <a:endParaRPr lang="en-US" sz="19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план на 01.01.2024 </a:t>
                      </a:r>
                    </a:p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(млн. руб.)</a:t>
                      </a:r>
                    </a:p>
                  </a:txBody>
                  <a:tcPr marL="12698" marR="12698" marT="95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И</a:t>
                      </a:r>
                      <a:r>
                        <a:rPr lang="ru-RU" sz="19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сполнен</a:t>
                      </a:r>
                      <a:r>
                        <a:rPr lang="en-US" sz="19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ие</a:t>
                      </a:r>
                      <a:r>
                        <a:rPr lang="ru-RU" sz="19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</a:t>
                      </a:r>
                      <a:endParaRPr lang="en-US" sz="19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9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на 01.01.202</a:t>
                      </a:r>
                      <a:r>
                        <a:rPr lang="ru-RU" sz="19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</a:t>
                      </a:r>
                    </a:p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(млн. руб.)</a:t>
                      </a:r>
                    </a:p>
                  </a:txBody>
                  <a:tcPr marL="12698" marR="12698" marT="95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%</a:t>
                      </a:r>
                      <a:r>
                        <a:rPr lang="ru-RU" sz="1900" b="1" i="0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к уточненному плану</a:t>
                      </a:r>
                    </a:p>
                    <a:p>
                      <a:pPr algn="ctr" fontAlgn="ctr"/>
                      <a:r>
                        <a:rPr lang="ru-RU" sz="1900" b="1" i="0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(гр.3 : гр.</a:t>
                      </a:r>
                      <a:r>
                        <a:rPr lang="en-US" sz="1900" b="1" i="0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r>
                        <a:rPr lang="ru-RU" sz="1900" b="1" i="0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)</a:t>
                      </a:r>
                      <a:endParaRPr lang="ru-RU" sz="19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2698" marR="12698" marT="95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1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Исполнение  </a:t>
                      </a:r>
                    </a:p>
                    <a:p>
                      <a:pPr algn="ctr" fontAlgn="ctr"/>
                      <a:r>
                        <a:rPr lang="en-US" sz="1900" b="1" i="1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на 01.01.202</a:t>
                      </a:r>
                      <a:r>
                        <a:rPr lang="ru-RU" sz="1900" b="1" i="1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 </a:t>
                      </a:r>
                    </a:p>
                    <a:p>
                      <a:pPr algn="ctr" fontAlgn="ctr"/>
                      <a:r>
                        <a:rPr lang="ru-RU" sz="1900" b="1" i="1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(млн. руб.)</a:t>
                      </a:r>
                      <a:endParaRPr lang="ru-RU" sz="19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2698" marR="12698" marT="95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949703"/>
                  </a:ext>
                </a:extLst>
              </a:tr>
              <a:tr h="2669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322274"/>
                  </a:ext>
                </a:extLst>
              </a:tr>
              <a:tr h="66799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</a:rPr>
                        <a:t>Доходы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9 853,7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10 032,6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101,8%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8 636,0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355094"/>
                  </a:ext>
                </a:extLst>
              </a:tr>
              <a:tr h="76078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</a:rPr>
                        <a:t>Расходы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10 125,3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9 916,2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97,9%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8 422,5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537342"/>
                  </a:ext>
                </a:extLst>
              </a:tr>
              <a:tr h="86592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</a:rPr>
                        <a:t>Дефицит (-) /</a:t>
                      </a:r>
                    </a:p>
                    <a:p>
                      <a:pPr algn="ctr"/>
                      <a:r>
                        <a:rPr lang="ru-RU" sz="2400" dirty="0">
                          <a:latin typeface="+mn-lt"/>
                        </a:rPr>
                        <a:t>профицит (+)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- 271,6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+ 116,4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+ 213,5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239359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262558" y="5052156"/>
            <a:ext cx="5544616" cy="1576262"/>
            <a:chOff x="262558" y="5167471"/>
            <a:chExt cx="5544616" cy="157626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62558" y="5172689"/>
              <a:ext cx="5544616" cy="15694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550590" y="5167471"/>
              <a:ext cx="4993223" cy="1576262"/>
              <a:chOff x="550590" y="5152768"/>
              <a:chExt cx="4993223" cy="1576262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550590" y="5486668"/>
                <a:ext cx="1464831" cy="787442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Доходы</a:t>
                </a:r>
              </a:p>
              <a:p>
                <a:pPr algn="ctr"/>
                <a:r>
                  <a:rPr lang="ru-RU" sz="2400" b="1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2023</a:t>
                </a:r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4078982" y="5486668"/>
                <a:ext cx="1464831" cy="787442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Доходы</a:t>
                </a:r>
              </a:p>
              <a:p>
                <a:pPr algn="ctr"/>
                <a:r>
                  <a:rPr lang="ru-RU" sz="24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2022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672172" y="5157986"/>
                <a:ext cx="108012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00" b="1" dirty="0">
                    <a:cs typeface="Times New Roman" panose="02020603050405020304" pitchFamily="18" charset="0"/>
                  </a:rPr>
                  <a:t>&gt;</a:t>
                </a:r>
                <a:endParaRPr lang="ru-RU" sz="8800" b="1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683928" y="6267365"/>
                <a:ext cx="34563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cs typeface="Times New Roman" panose="02020603050405020304" pitchFamily="18" charset="0"/>
                  </a:rPr>
                  <a:t>На</a:t>
                </a:r>
                <a:r>
                  <a:rPr lang="ru-RU" sz="2000" b="1" dirty="0"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cs typeface="Times New Roman" panose="02020603050405020304" pitchFamily="18" charset="0"/>
                  </a:rPr>
                  <a:t>1 396,6 </a:t>
                </a:r>
                <a:r>
                  <a:rPr lang="ru-RU" sz="2000" dirty="0">
                    <a:cs typeface="Times New Roman" panose="02020603050405020304" pitchFamily="18" charset="0"/>
                  </a:rPr>
                  <a:t>млн.рублей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345770" y="5152768"/>
                <a:ext cx="12574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На</a:t>
                </a:r>
                <a:r>
                  <a:rPr lang="ru-RU" b="1" dirty="0"/>
                  <a:t> </a:t>
                </a:r>
                <a:r>
                  <a:rPr lang="ru-RU" sz="2400" b="1" dirty="0"/>
                  <a:t>16,2</a:t>
                </a:r>
                <a:r>
                  <a:rPr lang="ru-RU" b="1" dirty="0"/>
                  <a:t> %</a:t>
                </a:r>
              </a:p>
            </p:txBody>
          </p:sp>
        </p:grpSp>
      </p:grpSp>
      <p:grpSp>
        <p:nvGrpSpPr>
          <p:cNvPr id="25" name="Группа 24"/>
          <p:cNvGrpSpPr/>
          <p:nvPr/>
        </p:nvGrpSpPr>
        <p:grpSpPr>
          <a:xfrm>
            <a:off x="6368169" y="5054178"/>
            <a:ext cx="5345496" cy="1575863"/>
            <a:chOff x="6599262" y="5151596"/>
            <a:chExt cx="5345496" cy="1575863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6599262" y="5157986"/>
              <a:ext cx="5345496" cy="15694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6815286" y="5441372"/>
              <a:ext cx="1464831" cy="83273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Расходы</a:t>
              </a:r>
            </a:p>
            <a:p>
              <a:pPr algn="ctr"/>
              <a:r>
                <a:rPr lang="ru-RU" sz="24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2023</a:t>
              </a: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10199662" y="5441372"/>
              <a:ext cx="1464831" cy="83273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Расходы</a:t>
              </a:r>
            </a:p>
            <a:p>
              <a:pPr algn="ctr"/>
              <a:r>
                <a:rPr lang="ru-RU" sz="24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2022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903518" y="5151596"/>
              <a:ext cx="108012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cs typeface="Times New Roman" panose="02020603050405020304" pitchFamily="18" charset="0"/>
                </a:rPr>
                <a:t>&gt;</a:t>
              </a:r>
              <a:endParaRPr lang="ru-RU" sz="8800" b="1" dirty="0"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882831" y="6261636"/>
              <a:ext cx="345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cs typeface="Times New Roman" panose="02020603050405020304" pitchFamily="18" charset="0"/>
                </a:rPr>
                <a:t>На</a:t>
              </a:r>
              <a:r>
                <a:rPr lang="ru-RU" sz="2000" b="1" dirty="0">
                  <a:cs typeface="Times New Roman" panose="02020603050405020304" pitchFamily="18" charset="0"/>
                </a:rPr>
                <a:t> </a:t>
              </a:r>
              <a:r>
                <a:rPr lang="ru-RU" sz="2400" b="1" dirty="0">
                  <a:cs typeface="Times New Roman" panose="02020603050405020304" pitchFamily="18" charset="0"/>
                </a:rPr>
                <a:t>1 493,7 </a:t>
              </a:r>
              <a:r>
                <a:rPr lang="ru-RU" sz="2000" dirty="0">
                  <a:cs typeface="Times New Roman" panose="02020603050405020304" pitchFamily="18" charset="0"/>
                </a:rPr>
                <a:t>млн.рублей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602913" y="5180946"/>
              <a:ext cx="1315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На</a:t>
              </a:r>
              <a:r>
                <a:rPr lang="ru-RU" b="1" dirty="0"/>
                <a:t> </a:t>
              </a:r>
              <a:r>
                <a:rPr lang="ru-RU" sz="2400" b="1" dirty="0"/>
                <a:t>17,7</a:t>
              </a:r>
              <a:r>
                <a:rPr lang="ru-RU" b="1" dirty="0"/>
                <a:t>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032926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sz="1800" b="1" dirty="0">
              <a:solidFill>
                <a:schemeClr val="bg1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22" name="TextBox 69">
            <a:extLst>
              <a:ext uri="{FF2B5EF4-FFF2-40B4-BE49-F238E27FC236}">
                <a16:creationId xmlns:a16="http://schemas.microsoft.com/office/drawing/2014/main" id="{BD5834AE-FB92-47B6-B5AC-9EF248425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85792"/>
            <a:ext cx="11287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40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ДОХОДЫ ГОРОДСКОГО БЮДЖЕТА</a:t>
            </a:r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1965439" y="6505575"/>
            <a:ext cx="20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A226E7E-A013-4755-8D26-9911A9567F5F}"/>
              </a:ext>
            </a:extLst>
          </p:cNvPr>
          <p:cNvSpPr/>
          <p:nvPr/>
        </p:nvSpPr>
        <p:spPr>
          <a:xfrm>
            <a:off x="262557" y="900403"/>
            <a:ext cx="11702881" cy="898580"/>
          </a:xfrm>
          <a:prstGeom prst="rect">
            <a:avLst/>
          </a:prstGeom>
          <a:solidFill>
            <a:srgbClr val="BE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Исполнение городского бюджета за 2023 год по доходам составило </a:t>
            </a:r>
          </a:p>
          <a:p>
            <a:pPr algn="ctr">
              <a:defRPr/>
            </a:pPr>
            <a:r>
              <a:rPr lang="ru-RU" sz="3200" b="1" dirty="0"/>
              <a:t>10 </a:t>
            </a:r>
            <a:r>
              <a:rPr lang="ru-RU" sz="2400" dirty="0"/>
              <a:t>млрд. </a:t>
            </a:r>
            <a:r>
              <a:rPr lang="ru-RU" sz="3200" b="1" dirty="0"/>
              <a:t>032,6</a:t>
            </a:r>
            <a:r>
              <a:rPr lang="ru-RU" sz="2400" dirty="0"/>
              <a:t> млн. рублей </a:t>
            </a:r>
            <a:r>
              <a:rPr lang="ru-RU" sz="2000" i="1" dirty="0"/>
              <a:t>(101,8 % от уточненного плана) </a:t>
            </a:r>
          </a:p>
        </p:txBody>
      </p: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1185338119"/>
              </p:ext>
            </p:extLst>
          </p:nvPr>
        </p:nvGraphicFramePr>
        <p:xfrm>
          <a:off x="1" y="1798982"/>
          <a:ext cx="12191999" cy="4516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2262278"/>
            <a:ext cx="3363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5 </a:t>
            </a:r>
            <a:r>
              <a:rPr lang="ru-RU" dirty="0"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млрд. </a:t>
            </a:r>
            <a:r>
              <a:rPr lang="ru-RU" sz="2400" b="1" dirty="0"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798,6</a:t>
            </a:r>
            <a:r>
              <a:rPr lang="ru-RU" dirty="0"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млн.рублей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418737" y="4700892"/>
            <a:ext cx="3363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785,9</a:t>
            </a:r>
            <a:r>
              <a:rPr lang="ru-RU" dirty="0"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млн.рублей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095999" y="2262278"/>
            <a:ext cx="3363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3 </a:t>
            </a:r>
            <a:r>
              <a:rPr lang="ru-RU" dirty="0"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млрд. </a:t>
            </a:r>
            <a:r>
              <a:rPr lang="ru-RU" sz="2400" b="1" dirty="0"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448,1</a:t>
            </a:r>
            <a:r>
              <a:rPr lang="ru-RU" dirty="0"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млн.рублей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6095999" y="5209794"/>
            <a:ext cx="5544616" cy="1591272"/>
            <a:chOff x="6311230" y="5195690"/>
            <a:chExt cx="5544616" cy="1591272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6311230" y="5267698"/>
              <a:ext cx="5544616" cy="149746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6554006" y="5574067"/>
              <a:ext cx="1944216" cy="78744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5000"/>
                </a:lnSpc>
              </a:pPr>
              <a:r>
                <a:rPr lang="ru-RU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Налоговые и неналоговые доходы </a:t>
              </a:r>
              <a:r>
                <a:rPr lang="ru-RU" sz="24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2023</a:t>
              </a: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9794366" y="5574067"/>
              <a:ext cx="1791521" cy="78744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5000"/>
                </a:lnSpc>
              </a:pPr>
              <a:r>
                <a:rPr lang="ru-RU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Налоговые и неналоговые доходы </a:t>
              </a:r>
              <a:r>
                <a:rPr lang="ru-RU" sz="24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2022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714246" y="5195690"/>
              <a:ext cx="108012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cs typeface="Times New Roman" panose="02020603050405020304" pitchFamily="18" charset="0"/>
                </a:rPr>
                <a:t>&gt;</a:t>
              </a:r>
              <a:endParaRPr lang="ru-RU" sz="8800" b="1" dirty="0"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858859" y="6325297"/>
              <a:ext cx="26288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cs typeface="Times New Roman" panose="02020603050405020304" pitchFamily="18" charset="0"/>
                </a:rPr>
                <a:t>На</a:t>
              </a:r>
              <a:r>
                <a:rPr lang="ru-RU" sz="2000" b="1" dirty="0">
                  <a:cs typeface="Times New Roman" panose="02020603050405020304" pitchFamily="18" charset="0"/>
                </a:rPr>
                <a:t> </a:t>
              </a:r>
              <a:r>
                <a:rPr lang="ru-RU" sz="2400" b="1" dirty="0">
                  <a:cs typeface="Times New Roman" panose="02020603050405020304" pitchFamily="18" charset="0"/>
                </a:rPr>
                <a:t>863,8</a:t>
              </a:r>
              <a:r>
                <a:rPr lang="ru-RU" sz="2000" b="1" dirty="0">
                  <a:cs typeface="Times New Roman" panose="02020603050405020304" pitchFamily="18" charset="0"/>
                </a:rPr>
                <a:t> </a:t>
              </a:r>
              <a:r>
                <a:rPr lang="ru-RU" sz="2000" dirty="0">
                  <a:cs typeface="Times New Roman" panose="02020603050405020304" pitchFamily="18" charset="0"/>
                </a:rPr>
                <a:t>млн. рублей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478344" y="5247820"/>
              <a:ext cx="13679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На</a:t>
              </a:r>
              <a:r>
                <a:rPr lang="ru-RU" b="1" dirty="0"/>
                <a:t> </a:t>
              </a:r>
              <a:r>
                <a:rPr lang="ru-RU" sz="2400" b="1" dirty="0"/>
                <a:t>25,6</a:t>
              </a:r>
              <a:r>
                <a:rPr lang="ru-RU" b="1" dirty="0"/>
                <a:t> %</a:t>
              </a:r>
            </a:p>
          </p:txBody>
        </p:sp>
      </p:grpSp>
      <p:sp>
        <p:nvSpPr>
          <p:cNvPr id="46" name="Скругленный прямоугольник 45"/>
          <p:cNvSpPr/>
          <p:nvPr/>
        </p:nvSpPr>
        <p:spPr>
          <a:xfrm>
            <a:off x="227433" y="5486400"/>
            <a:ext cx="4377225" cy="12576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Налоговые и неналоговые доходы исполнены на </a:t>
            </a:r>
            <a:r>
              <a:rPr lang="ru-RU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106,4%</a:t>
            </a:r>
            <a:r>
              <a:rPr 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к уточненному годовому плану</a:t>
            </a:r>
          </a:p>
          <a:p>
            <a:pPr algn="ctr"/>
            <a:r>
              <a:rPr lang="ru-RU" i="1" dirty="0">
                <a:solidFill>
                  <a:prstClr val="black"/>
                </a:solidFill>
                <a:cs typeface="Times New Roman" panose="02020603050405020304" pitchFamily="18" charset="0"/>
              </a:rPr>
              <a:t> (сверх плана </a:t>
            </a:r>
            <a:r>
              <a:rPr lang="ru-RU" sz="20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255,3</a:t>
            </a:r>
            <a:r>
              <a:rPr lang="ru-RU" i="1" dirty="0">
                <a:solidFill>
                  <a:srgbClr val="002060"/>
                </a:solidFill>
                <a:cs typeface="Times New Roman" panose="02020603050405020304" pitchFamily="18" charset="0"/>
              </a:rPr>
              <a:t> млн.рублей</a:t>
            </a:r>
            <a:r>
              <a:rPr lang="ru-RU" i="1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685577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sz="1800" b="1" dirty="0">
              <a:solidFill>
                <a:schemeClr val="bg1"/>
              </a:solidFill>
              <a:ea typeface="Roboto" pitchFamily="2" charset="0"/>
              <a:cs typeface="Roboto" pitchFamily="2" charset="0"/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197D74FE-8892-42FC-9082-4087F299DBB6}"/>
              </a:ext>
            </a:extLst>
          </p:cNvPr>
          <p:cNvCxnSpPr>
            <a:cxnSpLocks/>
          </p:cNvCxnSpPr>
          <p:nvPr/>
        </p:nvCxnSpPr>
        <p:spPr>
          <a:xfrm>
            <a:off x="0" y="3895613"/>
            <a:ext cx="12192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1965439" y="6505575"/>
            <a:ext cx="20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6BE4F2-0635-445F-996A-6EF8B1E40F3F}"/>
              </a:ext>
            </a:extLst>
          </p:cNvPr>
          <p:cNvSpPr/>
          <p:nvPr/>
        </p:nvSpPr>
        <p:spPr>
          <a:xfrm>
            <a:off x="-731383" y="4041250"/>
            <a:ext cx="3246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2023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год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327987E-6699-4174-926D-3686E8F680FC}"/>
              </a:ext>
            </a:extLst>
          </p:cNvPr>
          <p:cNvGrpSpPr/>
          <p:nvPr/>
        </p:nvGrpSpPr>
        <p:grpSpPr>
          <a:xfrm>
            <a:off x="385965" y="4523755"/>
            <a:ext cx="7706285" cy="1987839"/>
            <a:chOff x="6733068" y="2034588"/>
            <a:chExt cx="5049130" cy="1987839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241A84C6-6E23-4A49-8D17-5F925D156247}"/>
                </a:ext>
              </a:extLst>
            </p:cNvPr>
            <p:cNvSpPr/>
            <p:nvPr/>
          </p:nvSpPr>
          <p:spPr>
            <a:xfrm>
              <a:off x="6733069" y="2503803"/>
              <a:ext cx="4919239" cy="1518624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7BA195DE-91B1-435E-BF2D-43DD3994FCC7}"/>
                </a:ext>
              </a:extLst>
            </p:cNvPr>
            <p:cNvSpPr/>
            <p:nvPr/>
          </p:nvSpPr>
          <p:spPr>
            <a:xfrm>
              <a:off x="8808440" y="2972664"/>
              <a:ext cx="1211824" cy="57336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/>
                <a:t>785,9</a:t>
              </a:r>
            </a:p>
            <a:p>
              <a:pPr algn="ctr"/>
              <a:r>
                <a:rPr lang="ru-RU" sz="1200" dirty="0"/>
                <a:t>млн.рублей</a:t>
              </a:r>
            </a:p>
          </p:txBody>
        </p:sp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498F2613-59DE-4919-809E-ACE903026901}"/>
                </a:ext>
              </a:extLst>
            </p:cNvPr>
            <p:cNvSpPr/>
            <p:nvPr/>
          </p:nvSpPr>
          <p:spPr>
            <a:xfrm>
              <a:off x="10020264" y="2972664"/>
              <a:ext cx="1632044" cy="573362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/>
                <a:t>810,2</a:t>
              </a:r>
            </a:p>
            <a:p>
              <a:pPr algn="ctr"/>
              <a:r>
                <a:rPr lang="ru-RU" sz="1200" dirty="0"/>
                <a:t>млн.рублей</a:t>
              </a:r>
              <a:endParaRPr lang="ru-RU" dirty="0"/>
            </a:p>
          </p:txBody>
        </p:sp>
        <p:sp>
          <p:nvSpPr>
            <p:cNvPr id="27" name="Блок-схема: альтернативный процесс 26">
              <a:extLst>
                <a:ext uri="{FF2B5EF4-FFF2-40B4-BE49-F238E27FC236}">
                  <a16:creationId xmlns:a16="http://schemas.microsoft.com/office/drawing/2014/main" id="{732EF0F2-71BD-452D-AB34-02401CE17FCD}"/>
                </a:ext>
              </a:extLst>
            </p:cNvPr>
            <p:cNvSpPr/>
            <p:nvPr/>
          </p:nvSpPr>
          <p:spPr>
            <a:xfrm>
              <a:off x="6733069" y="2034588"/>
              <a:ext cx="4919237" cy="800219"/>
            </a:xfrm>
            <a:prstGeom prst="flowChartAlternateProcess">
              <a:avLst/>
            </a:prstGeom>
            <a:solidFill>
              <a:srgbClr val="BE0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dirty="0"/>
            </a:p>
          </p:txBody>
        </p:sp>
        <p:sp>
          <p:nvSpPr>
            <p:cNvPr id="31" name="Знак ''плюс'' 30">
              <a:extLst>
                <a:ext uri="{FF2B5EF4-FFF2-40B4-BE49-F238E27FC236}">
                  <a16:creationId xmlns:a16="http://schemas.microsoft.com/office/drawing/2014/main" id="{93B501A6-F92A-49E0-AA8B-4F39328B8B71}"/>
                </a:ext>
              </a:extLst>
            </p:cNvPr>
            <p:cNvSpPr/>
            <p:nvPr/>
          </p:nvSpPr>
          <p:spPr>
            <a:xfrm>
              <a:off x="9861756" y="3027915"/>
              <a:ext cx="309972" cy="428896"/>
            </a:xfrm>
            <a:prstGeom prst="mathPlus">
              <a:avLst>
                <a:gd name="adj1" fmla="val 1152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DFAD4CF2-B0F1-4A5F-8598-FB3649833330}"/>
                </a:ext>
              </a:extLst>
            </p:cNvPr>
            <p:cNvSpPr/>
            <p:nvPr/>
          </p:nvSpPr>
          <p:spPr>
            <a:xfrm>
              <a:off x="6863400" y="3487285"/>
              <a:ext cx="186115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/>
                <a:t>Налоговые </a:t>
              </a:r>
            </a:p>
            <a:p>
              <a:pPr algn="ctr"/>
              <a:r>
                <a:rPr lang="ru-RU" sz="1400" dirty="0"/>
                <a:t>доходы</a:t>
              </a:r>
              <a:endParaRPr lang="ru-RU" sz="1050" dirty="0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4D49E0C1-E8B1-4C35-9710-33349B670AAD}"/>
                </a:ext>
              </a:extLst>
            </p:cNvPr>
            <p:cNvSpPr/>
            <p:nvPr/>
          </p:nvSpPr>
          <p:spPr>
            <a:xfrm>
              <a:off x="8485994" y="3480450"/>
              <a:ext cx="186115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/>
                <a:t>Неналоговые </a:t>
              </a:r>
            </a:p>
            <a:p>
              <a:pPr algn="ctr"/>
              <a:r>
                <a:rPr lang="ru-RU" sz="1400" dirty="0"/>
                <a:t>доходы</a:t>
              </a:r>
              <a:endParaRPr lang="ru-RU" sz="1050" dirty="0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BAD5B369-0AA8-4F02-9897-6E592B396355}"/>
                </a:ext>
              </a:extLst>
            </p:cNvPr>
            <p:cNvSpPr/>
            <p:nvPr/>
          </p:nvSpPr>
          <p:spPr>
            <a:xfrm>
              <a:off x="9921047" y="3499207"/>
              <a:ext cx="186115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/>
                <a:t>Финансовая помощь </a:t>
              </a:r>
            </a:p>
            <a:p>
              <a:pPr algn="ctr"/>
              <a:r>
                <a:rPr lang="ru-RU" sz="1400" dirty="0"/>
                <a:t>(дотации)</a:t>
              </a:r>
              <a:endParaRPr lang="ru-RU" sz="1050" dirty="0"/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61B1F00A-EDAA-42CE-8FCB-8CDA7209C096}"/>
                </a:ext>
              </a:extLst>
            </p:cNvPr>
            <p:cNvSpPr/>
            <p:nvPr/>
          </p:nvSpPr>
          <p:spPr>
            <a:xfrm>
              <a:off x="6733068" y="2972664"/>
              <a:ext cx="2075371" cy="57336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/>
                <a:t>3 448,1 </a:t>
              </a:r>
            </a:p>
            <a:p>
              <a:pPr algn="ctr"/>
              <a:r>
                <a:rPr lang="ru-RU" sz="1200" dirty="0"/>
                <a:t>млн.рублей</a:t>
              </a:r>
              <a:endParaRPr lang="ru-RU" dirty="0"/>
            </a:p>
          </p:txBody>
        </p:sp>
        <p:sp>
          <p:nvSpPr>
            <p:cNvPr id="7" name="Знак ''плюс'' 6">
              <a:extLst>
                <a:ext uri="{FF2B5EF4-FFF2-40B4-BE49-F238E27FC236}">
                  <a16:creationId xmlns:a16="http://schemas.microsoft.com/office/drawing/2014/main" id="{2CAF999A-33CF-4A26-9BF5-7B57DEFCD65B}"/>
                </a:ext>
              </a:extLst>
            </p:cNvPr>
            <p:cNvSpPr/>
            <p:nvPr/>
          </p:nvSpPr>
          <p:spPr>
            <a:xfrm>
              <a:off x="8646319" y="3027915"/>
              <a:ext cx="309972" cy="428896"/>
            </a:xfrm>
            <a:prstGeom prst="mathPlus">
              <a:avLst>
                <a:gd name="adj1" fmla="val 1152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0B66F56-316A-403B-B60E-A8DDF00B5150}"/>
              </a:ext>
            </a:extLst>
          </p:cNvPr>
          <p:cNvCxnSpPr>
            <a:cxnSpLocks/>
          </p:cNvCxnSpPr>
          <p:nvPr/>
        </p:nvCxnSpPr>
        <p:spPr>
          <a:xfrm>
            <a:off x="8232451" y="0"/>
            <a:ext cx="0" cy="686321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C49583C-EE26-4B58-9494-37C5DD0615ED}"/>
              </a:ext>
            </a:extLst>
          </p:cNvPr>
          <p:cNvSpPr/>
          <p:nvPr/>
        </p:nvSpPr>
        <p:spPr>
          <a:xfrm>
            <a:off x="-647016" y="1093803"/>
            <a:ext cx="3246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2022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год</a:t>
            </a:r>
          </a:p>
        </p:txBody>
      </p:sp>
      <p:sp>
        <p:nvSpPr>
          <p:cNvPr id="62" name="TextBox 69">
            <a:extLst>
              <a:ext uri="{FF2B5EF4-FFF2-40B4-BE49-F238E27FC236}">
                <a16:creationId xmlns:a16="http://schemas.microsoft.com/office/drawing/2014/main" id="{D556706E-59D6-4BD6-8D47-F0B5F02EF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653" y="1576779"/>
            <a:ext cx="3568303" cy="783193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+mn-lt"/>
                <a:ea typeface="Roboto Cn" pitchFamily="2" charset="0"/>
                <a:cs typeface="Arial" panose="020B0604020202020204" pitchFamily="34" charset="0"/>
              </a:rPr>
              <a:t>Доходы бюджета на душу населения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A3834C07-738B-4B71-B742-C3D47393864B}"/>
              </a:ext>
            </a:extLst>
          </p:cNvPr>
          <p:cNvSpPr/>
          <p:nvPr/>
        </p:nvSpPr>
        <p:spPr>
          <a:xfrm>
            <a:off x="8151119" y="4759687"/>
            <a:ext cx="434100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</a:rPr>
              <a:t>22,3</a:t>
            </a:r>
          </a:p>
          <a:p>
            <a:pPr algn="ctr"/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тыс.рублей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на человека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D4EB96B5-C500-4057-B879-4BB98A813687}"/>
              </a:ext>
            </a:extLst>
          </p:cNvPr>
          <p:cNvSpPr/>
          <p:nvPr/>
        </p:nvSpPr>
        <p:spPr>
          <a:xfrm>
            <a:off x="8151119" y="2579867"/>
            <a:ext cx="434100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</a:rPr>
              <a:t>17,1</a:t>
            </a:r>
          </a:p>
          <a:p>
            <a:pPr algn="ctr"/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тыс.рублей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на человека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7FC0DDCC-C0BD-4034-9E62-3F30901FBF9F}"/>
              </a:ext>
            </a:extLst>
          </p:cNvPr>
          <p:cNvCxnSpPr>
            <a:cxnSpLocks/>
          </p:cNvCxnSpPr>
          <p:nvPr/>
        </p:nvCxnSpPr>
        <p:spPr>
          <a:xfrm>
            <a:off x="6224815" y="1726250"/>
            <a:ext cx="0" cy="3606939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FC47A9A-4B53-494E-A6BC-0AA7F6CA172B}"/>
              </a:ext>
            </a:extLst>
          </p:cNvPr>
          <p:cNvSpPr/>
          <p:nvPr/>
        </p:nvSpPr>
        <p:spPr>
          <a:xfrm>
            <a:off x="347814" y="4541516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Собственные доходы с финансовой помощью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5 </a:t>
            </a:r>
            <a:r>
              <a:rPr lang="ru-RU" dirty="0">
                <a:solidFill>
                  <a:schemeClr val="bg1"/>
                </a:solidFill>
              </a:rPr>
              <a:t>млрд. </a:t>
            </a:r>
            <a:r>
              <a:rPr lang="ru-RU" sz="2800" dirty="0">
                <a:solidFill>
                  <a:schemeClr val="bg1"/>
                </a:solidFill>
              </a:rPr>
              <a:t>044,2 </a:t>
            </a:r>
            <a:r>
              <a:rPr lang="ru-RU" dirty="0">
                <a:solidFill>
                  <a:schemeClr val="bg1"/>
                </a:solidFill>
              </a:rPr>
              <a:t>млн.рублей</a:t>
            </a: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66806601-B924-441F-A639-1D55B4C3253B}"/>
              </a:ext>
            </a:extLst>
          </p:cNvPr>
          <p:cNvSpPr/>
          <p:nvPr/>
        </p:nvSpPr>
        <p:spPr>
          <a:xfrm>
            <a:off x="6257330" y="4539343"/>
            <a:ext cx="1593663" cy="747139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91B21509-0AA0-42C7-BE8C-34863F6B288F}"/>
              </a:ext>
            </a:extLst>
          </p:cNvPr>
          <p:cNvSpPr/>
          <p:nvPr/>
        </p:nvSpPr>
        <p:spPr>
          <a:xfrm>
            <a:off x="5507373" y="4510256"/>
            <a:ext cx="294587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+ 1 018,2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млн.рублей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D7B3822-1423-4910-9458-A55C62F064DA}"/>
              </a:ext>
            </a:extLst>
          </p:cNvPr>
          <p:cNvGrpSpPr/>
          <p:nvPr/>
        </p:nvGrpSpPr>
        <p:grpSpPr>
          <a:xfrm>
            <a:off x="392391" y="1598360"/>
            <a:ext cx="5940039" cy="1987839"/>
            <a:chOff x="6732246" y="2034588"/>
            <a:chExt cx="5049952" cy="1987839"/>
          </a:xfrm>
        </p:grpSpPr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AF95733C-32A3-4A34-BF3A-FEF9173B2CF0}"/>
                </a:ext>
              </a:extLst>
            </p:cNvPr>
            <p:cNvSpPr/>
            <p:nvPr/>
          </p:nvSpPr>
          <p:spPr>
            <a:xfrm>
              <a:off x="6733069" y="2503803"/>
              <a:ext cx="4919239" cy="1518624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89A6D83E-7979-4F6F-A8DA-9C4D66BDD2DD}"/>
                </a:ext>
              </a:extLst>
            </p:cNvPr>
            <p:cNvSpPr/>
            <p:nvPr/>
          </p:nvSpPr>
          <p:spPr>
            <a:xfrm>
              <a:off x="9018165" y="2972664"/>
              <a:ext cx="1001276" cy="57336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/>
                <a:t>406,6</a:t>
              </a:r>
            </a:p>
            <a:p>
              <a:pPr algn="ctr"/>
              <a:r>
                <a:rPr lang="ru-RU" sz="1200" dirty="0"/>
                <a:t>млн.рублей</a:t>
              </a:r>
            </a:p>
          </p:txBody>
        </p:sp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376E6957-C898-4B83-A243-7792913136AB}"/>
                </a:ext>
              </a:extLst>
            </p:cNvPr>
            <p:cNvSpPr/>
            <p:nvPr/>
          </p:nvSpPr>
          <p:spPr>
            <a:xfrm>
              <a:off x="10020264" y="2972664"/>
              <a:ext cx="1640434" cy="573362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/>
                <a:t>655,9</a:t>
              </a:r>
            </a:p>
            <a:p>
              <a:pPr algn="ctr"/>
              <a:r>
                <a:rPr lang="ru-RU" sz="1200" dirty="0"/>
                <a:t>млн.рублей</a:t>
              </a:r>
              <a:endParaRPr lang="ru-RU" dirty="0"/>
            </a:p>
          </p:txBody>
        </p:sp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59CD6012-06EC-4312-81A7-C11A38A3A314}"/>
                </a:ext>
              </a:extLst>
            </p:cNvPr>
            <p:cNvSpPr/>
            <p:nvPr/>
          </p:nvSpPr>
          <p:spPr>
            <a:xfrm>
              <a:off x="6732246" y="2972664"/>
              <a:ext cx="2277529" cy="57336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/>
                <a:t>2 963,5</a:t>
              </a:r>
            </a:p>
            <a:p>
              <a:pPr algn="ctr"/>
              <a:r>
                <a:rPr lang="ru-RU" sz="1200" dirty="0"/>
                <a:t>млн.рублей</a:t>
              </a:r>
              <a:endParaRPr lang="ru-RU" dirty="0"/>
            </a:p>
          </p:txBody>
        </p:sp>
        <p:sp>
          <p:nvSpPr>
            <p:cNvPr id="54" name="Блок-схема: альтернативный процесс 53">
              <a:extLst>
                <a:ext uri="{FF2B5EF4-FFF2-40B4-BE49-F238E27FC236}">
                  <a16:creationId xmlns:a16="http://schemas.microsoft.com/office/drawing/2014/main" id="{59CC01A1-84D4-4B0F-86D0-E270B560913D}"/>
                </a:ext>
              </a:extLst>
            </p:cNvPr>
            <p:cNvSpPr/>
            <p:nvPr/>
          </p:nvSpPr>
          <p:spPr>
            <a:xfrm>
              <a:off x="6733069" y="2034588"/>
              <a:ext cx="4956659" cy="800219"/>
            </a:xfrm>
            <a:prstGeom prst="flowChartAlternateProcess">
              <a:avLst/>
            </a:prstGeom>
            <a:solidFill>
              <a:srgbClr val="BE0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dirty="0"/>
                <a:t>Собственные доходы с финансовой помощью </a:t>
              </a:r>
            </a:p>
            <a:p>
              <a:pPr algn="ctr"/>
              <a:r>
                <a:rPr lang="ru-RU" sz="2800" dirty="0"/>
                <a:t>4 </a:t>
              </a:r>
              <a:r>
                <a:rPr lang="ru-RU" dirty="0"/>
                <a:t>млрд. </a:t>
              </a:r>
              <a:r>
                <a:rPr lang="ru-RU" sz="2800" dirty="0"/>
                <a:t>026,0 </a:t>
              </a:r>
              <a:r>
                <a:rPr lang="ru-RU" dirty="0"/>
                <a:t>млн.рублей</a:t>
              </a:r>
            </a:p>
          </p:txBody>
        </p:sp>
        <p:sp>
          <p:nvSpPr>
            <p:cNvPr id="55" name="Знак ''плюс'' 54">
              <a:extLst>
                <a:ext uri="{FF2B5EF4-FFF2-40B4-BE49-F238E27FC236}">
                  <a16:creationId xmlns:a16="http://schemas.microsoft.com/office/drawing/2014/main" id="{2DE6E8ED-EBD3-484D-8F35-2BE9A83E1179}"/>
                </a:ext>
              </a:extLst>
            </p:cNvPr>
            <p:cNvSpPr/>
            <p:nvPr/>
          </p:nvSpPr>
          <p:spPr>
            <a:xfrm>
              <a:off x="8791662" y="3027915"/>
              <a:ext cx="419449" cy="428896"/>
            </a:xfrm>
            <a:prstGeom prst="mathPlus">
              <a:avLst>
                <a:gd name="adj1" fmla="val 1152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Знак ''плюс'' 55">
              <a:extLst>
                <a:ext uri="{FF2B5EF4-FFF2-40B4-BE49-F238E27FC236}">
                  <a16:creationId xmlns:a16="http://schemas.microsoft.com/office/drawing/2014/main" id="{FCF20DE3-45EB-4485-8511-A683CA35BA64}"/>
                </a:ext>
              </a:extLst>
            </p:cNvPr>
            <p:cNvSpPr/>
            <p:nvPr/>
          </p:nvSpPr>
          <p:spPr>
            <a:xfrm>
              <a:off x="9811363" y="3027915"/>
              <a:ext cx="419449" cy="428896"/>
            </a:xfrm>
            <a:prstGeom prst="mathPlus">
              <a:avLst>
                <a:gd name="adj1" fmla="val 1152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7A4DEC1E-BDE1-4A69-A8E5-E5FD69FCFF33}"/>
                </a:ext>
              </a:extLst>
            </p:cNvPr>
            <p:cNvSpPr/>
            <p:nvPr/>
          </p:nvSpPr>
          <p:spPr>
            <a:xfrm>
              <a:off x="6972457" y="3487285"/>
              <a:ext cx="186115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/>
                <a:t>Налоговые </a:t>
              </a:r>
            </a:p>
            <a:p>
              <a:pPr algn="ctr"/>
              <a:r>
                <a:rPr lang="ru-RU" sz="1400" dirty="0"/>
                <a:t>доходы</a:t>
              </a:r>
              <a:endParaRPr lang="ru-RU" sz="1050" dirty="0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696BD280-4286-43FA-A120-2A6BCB99952C}"/>
                </a:ext>
              </a:extLst>
            </p:cNvPr>
            <p:cNvSpPr/>
            <p:nvPr/>
          </p:nvSpPr>
          <p:spPr>
            <a:xfrm>
              <a:off x="8578273" y="3480450"/>
              <a:ext cx="186115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/>
                <a:t>Неналоговые </a:t>
              </a:r>
            </a:p>
            <a:p>
              <a:pPr algn="ctr"/>
              <a:r>
                <a:rPr lang="ru-RU" sz="1400" dirty="0"/>
                <a:t>доходы</a:t>
              </a:r>
              <a:endParaRPr lang="ru-RU" sz="1050" dirty="0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D3092C69-1BB4-4436-B296-68E2EB3DC911}"/>
                </a:ext>
              </a:extLst>
            </p:cNvPr>
            <p:cNvSpPr/>
            <p:nvPr/>
          </p:nvSpPr>
          <p:spPr>
            <a:xfrm>
              <a:off x="9921047" y="3474040"/>
              <a:ext cx="186115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/>
                <a:t>Финансовая помощь (дотации)</a:t>
              </a:r>
              <a:endParaRPr lang="ru-RU" sz="1050" dirty="0"/>
            </a:p>
          </p:txBody>
        </p:sp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3DDE6EA2-A9BC-4EA2-A024-054C32CF47F1}"/>
              </a:ext>
            </a:extLst>
          </p:cNvPr>
          <p:cNvSpPr/>
          <p:nvPr/>
        </p:nvSpPr>
        <p:spPr>
          <a:xfrm>
            <a:off x="5406071" y="3972119"/>
            <a:ext cx="3148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Рост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22" name="TextBox 69">
            <a:extLst>
              <a:ext uri="{FF2B5EF4-FFF2-40B4-BE49-F238E27FC236}">
                <a16:creationId xmlns:a16="http://schemas.microsoft.com/office/drawing/2014/main" id="{BD5834AE-FB92-47B6-B5AC-9EF248425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54" y="85792"/>
            <a:ext cx="11287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40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СОБСТВЕННЫЕ ДОХОДЫ ГОРОДСКОГО БЮДЖЕТА</a:t>
            </a:r>
          </a:p>
        </p:txBody>
      </p: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68EB54CF-25B9-40ED-8198-196E711269AA}"/>
              </a:ext>
            </a:extLst>
          </p:cNvPr>
          <p:cNvGrpSpPr/>
          <p:nvPr/>
        </p:nvGrpSpPr>
        <p:grpSpPr>
          <a:xfrm>
            <a:off x="8372652" y="2357089"/>
            <a:ext cx="744460" cy="1247371"/>
            <a:chOff x="155573" y="1877974"/>
            <a:chExt cx="689253" cy="1093825"/>
          </a:xfrm>
        </p:grpSpPr>
        <p:pic>
          <p:nvPicPr>
            <p:cNvPr id="73" name="Picture 2" descr="Логотип рубля (62 фото) » Рисунки для срисовки и не только">
              <a:extLst>
                <a:ext uri="{FF2B5EF4-FFF2-40B4-BE49-F238E27FC236}">
                  <a16:creationId xmlns:a16="http://schemas.microsoft.com/office/drawing/2014/main" id="{2229FAAD-5731-428E-AA34-587CDAB7F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2282548"/>
              <a:ext cx="689251" cy="689251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Логотип рубля (62 фото) » Рисунки для срисовки и не только">
              <a:extLst>
                <a:ext uri="{FF2B5EF4-FFF2-40B4-BE49-F238E27FC236}">
                  <a16:creationId xmlns:a16="http://schemas.microsoft.com/office/drawing/2014/main" id="{FC6E5684-459A-469D-8B29-E7719BF6E2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2222600"/>
              <a:ext cx="689251" cy="689251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Логотип рубля (62 фото) » Рисунки для срисовки и не только">
              <a:extLst>
                <a:ext uri="{FF2B5EF4-FFF2-40B4-BE49-F238E27FC236}">
                  <a16:creationId xmlns:a16="http://schemas.microsoft.com/office/drawing/2014/main" id="{45B01E98-F52D-46D7-A44B-BF62969E2B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2170337"/>
              <a:ext cx="689251" cy="689251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" descr="Логотип рубля (62 фото) » Рисунки для срисовки и не только">
              <a:extLst>
                <a:ext uri="{FF2B5EF4-FFF2-40B4-BE49-F238E27FC236}">
                  <a16:creationId xmlns:a16="http://schemas.microsoft.com/office/drawing/2014/main" id="{70DE19A5-CA4D-46E0-8260-B56EA0215C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4" y="2110389"/>
              <a:ext cx="689251" cy="689251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" descr="Логотип рубля (62 фото) » Рисунки для срисовки и не только">
              <a:extLst>
                <a:ext uri="{FF2B5EF4-FFF2-40B4-BE49-F238E27FC236}">
                  <a16:creationId xmlns:a16="http://schemas.microsoft.com/office/drawing/2014/main" id="{4AC44BDF-683E-4878-8451-D8A5AA5163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3" y="2057794"/>
              <a:ext cx="689251" cy="689251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" descr="Логотип рубля (62 фото) » Рисунки для срисовки и не только">
              <a:extLst>
                <a:ext uri="{FF2B5EF4-FFF2-40B4-BE49-F238E27FC236}">
                  <a16:creationId xmlns:a16="http://schemas.microsoft.com/office/drawing/2014/main" id="{42153CDE-1B4F-4599-ACC7-54D0317DC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3" y="1997846"/>
              <a:ext cx="689251" cy="689251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Логотип рубля (62 фото) » Рисунки для срисовки и не только">
              <a:extLst>
                <a:ext uri="{FF2B5EF4-FFF2-40B4-BE49-F238E27FC236}">
                  <a16:creationId xmlns:a16="http://schemas.microsoft.com/office/drawing/2014/main" id="{F558D0A9-04FD-4499-BC01-99B7C29474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3" y="1937922"/>
              <a:ext cx="689251" cy="689251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Логотип рубля (62 фото) » Рисунки для срисовки и не только">
              <a:extLst>
                <a:ext uri="{FF2B5EF4-FFF2-40B4-BE49-F238E27FC236}">
                  <a16:creationId xmlns:a16="http://schemas.microsoft.com/office/drawing/2014/main" id="{55EEF264-89F1-450B-815E-93CE4CC014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3" y="1877974"/>
              <a:ext cx="689251" cy="689251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258AA01F-1B7B-4645-8081-6D8B80AFA223}"/>
              </a:ext>
            </a:extLst>
          </p:cNvPr>
          <p:cNvGrpSpPr/>
          <p:nvPr/>
        </p:nvGrpSpPr>
        <p:grpSpPr>
          <a:xfrm>
            <a:off x="8366324" y="4500228"/>
            <a:ext cx="744460" cy="1247371"/>
            <a:chOff x="155573" y="1877974"/>
            <a:chExt cx="689253" cy="1093825"/>
          </a:xfrm>
        </p:grpSpPr>
        <p:pic>
          <p:nvPicPr>
            <p:cNvPr id="82" name="Picture 2" descr="Логотип рубля (62 фото) » Рисунки для срисовки и не только">
              <a:extLst>
                <a:ext uri="{FF2B5EF4-FFF2-40B4-BE49-F238E27FC236}">
                  <a16:creationId xmlns:a16="http://schemas.microsoft.com/office/drawing/2014/main" id="{5C92BEBF-854A-44B7-8731-62D03C47BC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2282548"/>
              <a:ext cx="689251" cy="689251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" descr="Логотип рубля (62 фото) » Рисунки для срисовки и не только">
              <a:extLst>
                <a:ext uri="{FF2B5EF4-FFF2-40B4-BE49-F238E27FC236}">
                  <a16:creationId xmlns:a16="http://schemas.microsoft.com/office/drawing/2014/main" id="{0A0FB403-954A-464E-8D3C-D813146F1F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2222600"/>
              <a:ext cx="689251" cy="689251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2" descr="Логотип рубля (62 фото) » Рисунки для срисовки и не только">
              <a:extLst>
                <a:ext uri="{FF2B5EF4-FFF2-40B4-BE49-F238E27FC236}">
                  <a16:creationId xmlns:a16="http://schemas.microsoft.com/office/drawing/2014/main" id="{72815FD7-D70A-466A-A6F2-53688E8765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2170337"/>
              <a:ext cx="689251" cy="689251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" descr="Логотип рубля (62 фото) » Рисунки для срисовки и не только">
              <a:extLst>
                <a:ext uri="{FF2B5EF4-FFF2-40B4-BE49-F238E27FC236}">
                  <a16:creationId xmlns:a16="http://schemas.microsoft.com/office/drawing/2014/main" id="{88F268B8-1F8C-47B1-8BF8-3B51F677A5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4" y="2110389"/>
              <a:ext cx="689251" cy="689251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" descr="Логотип рубля (62 фото) » Рисунки для срисовки и не только">
              <a:extLst>
                <a:ext uri="{FF2B5EF4-FFF2-40B4-BE49-F238E27FC236}">
                  <a16:creationId xmlns:a16="http://schemas.microsoft.com/office/drawing/2014/main" id="{46742313-BA6C-473C-BB0B-5CE47F9183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3" y="2057794"/>
              <a:ext cx="689251" cy="689251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 descr="Логотип рубля (62 фото) » Рисунки для срисовки и не только">
              <a:extLst>
                <a:ext uri="{FF2B5EF4-FFF2-40B4-BE49-F238E27FC236}">
                  <a16:creationId xmlns:a16="http://schemas.microsoft.com/office/drawing/2014/main" id="{804A8ED2-074B-42DB-B98F-40DACE417E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3" y="1997846"/>
              <a:ext cx="689251" cy="689251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" descr="Логотип рубля (62 фото) » Рисунки для срисовки и не только">
              <a:extLst>
                <a:ext uri="{FF2B5EF4-FFF2-40B4-BE49-F238E27FC236}">
                  <a16:creationId xmlns:a16="http://schemas.microsoft.com/office/drawing/2014/main" id="{BC45E570-A386-461C-9E56-C113DD6174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3" y="1937922"/>
              <a:ext cx="689251" cy="689251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" descr="Логотип рубля (62 фото) » Рисунки для срисовки и не только">
              <a:extLst>
                <a:ext uri="{FF2B5EF4-FFF2-40B4-BE49-F238E27FC236}">
                  <a16:creationId xmlns:a16="http://schemas.microsoft.com/office/drawing/2014/main" id="{944CABE6-9D60-476D-8F06-CFCF41E70A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3" y="1877974"/>
              <a:ext cx="689251" cy="689251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0" name="Рисунок 89" descr="Пользователи">
            <a:extLst>
              <a:ext uri="{FF2B5EF4-FFF2-40B4-BE49-F238E27FC236}">
                <a16:creationId xmlns:a16="http://schemas.microsoft.com/office/drawing/2014/main" id="{048FFDC5-DABF-4643-9F18-98D80139A1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89908" y="5129087"/>
            <a:ext cx="490550" cy="490550"/>
          </a:xfrm>
          <a:prstGeom prst="rect">
            <a:avLst/>
          </a:prstGeom>
        </p:spPr>
      </p:pic>
      <p:pic>
        <p:nvPicPr>
          <p:cNvPr id="91" name="Рисунок 90" descr="Пользователи">
            <a:extLst>
              <a:ext uri="{FF2B5EF4-FFF2-40B4-BE49-F238E27FC236}">
                <a16:creationId xmlns:a16="http://schemas.microsoft.com/office/drawing/2014/main" id="{D7F9C86C-74E0-44EF-B5D3-DE32B7E111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86500" y="2897798"/>
            <a:ext cx="490550" cy="4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7089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54BEF13-DC81-49CC-B00A-2307ADFA9F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552958"/>
              </p:ext>
            </p:extLst>
          </p:nvPr>
        </p:nvGraphicFramePr>
        <p:xfrm>
          <a:off x="0" y="605761"/>
          <a:ext cx="12190413" cy="625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sz="1800" b="1" dirty="0">
              <a:solidFill>
                <a:schemeClr val="bg1"/>
              </a:solidFill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22" name="TextBox 69">
            <a:extLst>
              <a:ext uri="{FF2B5EF4-FFF2-40B4-BE49-F238E27FC236}">
                <a16:creationId xmlns:a16="http://schemas.microsoft.com/office/drawing/2014/main" id="{BD5834AE-FB92-47B6-B5AC-9EF248425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6" y="85792"/>
            <a:ext cx="11604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СТРУКТУРА НАЛОГОВЫХ И НЕНАЛОГОВЫХ ДОХОДОВ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A226E7E-A013-4755-8D26-9911A9567F5F}"/>
              </a:ext>
            </a:extLst>
          </p:cNvPr>
          <p:cNvSpPr/>
          <p:nvPr/>
        </p:nvSpPr>
        <p:spPr>
          <a:xfrm>
            <a:off x="262557" y="820891"/>
            <a:ext cx="11702881" cy="898580"/>
          </a:xfrm>
          <a:prstGeom prst="rect">
            <a:avLst/>
          </a:prstGeom>
          <a:solidFill>
            <a:srgbClr val="BE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Исполнение налоговых и неналоговых доходов за 2023 год </a:t>
            </a:r>
          </a:p>
          <a:p>
            <a:pPr algn="ctr">
              <a:defRPr/>
            </a:pPr>
            <a:r>
              <a:rPr lang="ru-RU" sz="2400" dirty="0"/>
              <a:t>составило </a:t>
            </a:r>
            <a:r>
              <a:rPr lang="ru-RU" sz="3200" b="1" dirty="0"/>
              <a:t>4 </a:t>
            </a:r>
            <a:r>
              <a:rPr lang="ru-RU" sz="2400" dirty="0"/>
              <a:t>млрд. </a:t>
            </a:r>
            <a:r>
              <a:rPr lang="ru-RU" sz="3200" b="1" dirty="0"/>
              <a:t>234,0</a:t>
            </a:r>
            <a:r>
              <a:rPr lang="ru-RU" sz="2400" dirty="0"/>
              <a:t> млн. рублей</a:t>
            </a:r>
            <a:endParaRPr lang="ru-RU" sz="2000" i="1" dirty="0"/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1965439" y="6505575"/>
            <a:ext cx="20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+mn-lt"/>
              </a:rPr>
              <a:t>6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B90470-E663-46A8-A81B-C3F829D4C0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87" y="1739003"/>
            <a:ext cx="12000559" cy="513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3845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A2F13D4B-BE88-4694-97C2-DDEBF8E018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6080381"/>
              </p:ext>
            </p:extLst>
          </p:nvPr>
        </p:nvGraphicFramePr>
        <p:xfrm>
          <a:off x="152400" y="758161"/>
          <a:ext cx="12190413" cy="625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sz="1800" b="1" dirty="0">
              <a:solidFill>
                <a:schemeClr val="bg1"/>
              </a:solidFill>
              <a:ea typeface="Roboto" pitchFamily="2" charset="0"/>
              <a:cs typeface="Roboto" pitchFamily="2" charset="0"/>
            </a:endParaRP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217107"/>
              </p:ext>
            </p:extLst>
          </p:nvPr>
        </p:nvGraphicFramePr>
        <p:xfrm>
          <a:off x="0" y="605761"/>
          <a:ext cx="12190413" cy="625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22" name="TextBox 69">
            <a:extLst>
              <a:ext uri="{FF2B5EF4-FFF2-40B4-BE49-F238E27FC236}">
                <a16:creationId xmlns:a16="http://schemas.microsoft.com/office/drawing/2014/main" id="{BD5834AE-FB92-47B6-B5AC-9EF248425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6" y="85792"/>
            <a:ext cx="11604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РАСХОДЫ ГОРОДСКОГО БЮДЖЕТА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A226E7E-A013-4755-8D26-9911A9567F5F}"/>
              </a:ext>
            </a:extLst>
          </p:cNvPr>
          <p:cNvSpPr/>
          <p:nvPr/>
        </p:nvSpPr>
        <p:spPr>
          <a:xfrm>
            <a:off x="262557" y="820891"/>
            <a:ext cx="11702881" cy="898580"/>
          </a:xfrm>
          <a:prstGeom prst="rect">
            <a:avLst/>
          </a:prstGeom>
          <a:solidFill>
            <a:srgbClr val="BE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Исполнение городского бюджета за 2023 год по расходам составило </a:t>
            </a:r>
          </a:p>
          <a:p>
            <a:pPr algn="ctr">
              <a:defRPr/>
            </a:pPr>
            <a:r>
              <a:rPr lang="ru-RU" sz="3200" b="1" dirty="0"/>
              <a:t>9 </a:t>
            </a:r>
            <a:r>
              <a:rPr lang="ru-RU" sz="2400" dirty="0"/>
              <a:t>млрд. </a:t>
            </a:r>
            <a:r>
              <a:rPr lang="ru-RU" sz="3200" b="1" dirty="0"/>
              <a:t>916,2</a:t>
            </a:r>
            <a:r>
              <a:rPr lang="ru-RU" sz="2400" dirty="0"/>
              <a:t> млн. рублей </a:t>
            </a:r>
            <a:r>
              <a:rPr lang="ru-RU" sz="2000" i="1" dirty="0"/>
              <a:t>(97,9% от уточненного плана) </a:t>
            </a:r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1965439" y="6505575"/>
            <a:ext cx="20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C03B79-C88F-4904-97A1-7D2E4D0EEA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86" y="1724153"/>
            <a:ext cx="11984039" cy="511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6358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sz="1800" b="1" dirty="0">
              <a:solidFill>
                <a:schemeClr val="bg1"/>
              </a:solidFill>
              <a:ea typeface="Roboto" pitchFamily="2" charset="0"/>
              <a:cs typeface="Roboto" pitchFamily="2" charset="0"/>
            </a:endParaRP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/>
          </p:nvPr>
        </p:nvGraphicFramePr>
        <p:xfrm>
          <a:off x="0" y="605761"/>
          <a:ext cx="12190413" cy="625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22" name="TextBox 69">
            <a:extLst>
              <a:ext uri="{FF2B5EF4-FFF2-40B4-BE49-F238E27FC236}">
                <a16:creationId xmlns:a16="http://schemas.microsoft.com/office/drawing/2014/main" id="{BD5834AE-FB92-47B6-B5AC-9EF248425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6" y="85792"/>
            <a:ext cx="11604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ИСПОЛНЕНИЕ МУНИЦИПАЛЬНЫХ ПРОГРАММ</a:t>
            </a:r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1965439" y="6505575"/>
            <a:ext cx="20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Объект 3">
            <a:extLst>
              <a:ext uri="{FF2B5EF4-FFF2-40B4-BE49-F238E27FC236}">
                <a16:creationId xmlns:a16="http://schemas.microsoft.com/office/drawing/2014/main" id="{200AC72C-C41B-4BCF-AE55-863DE5DF73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482751"/>
              </p:ext>
            </p:extLst>
          </p:nvPr>
        </p:nvGraphicFramePr>
        <p:xfrm>
          <a:off x="116733" y="877394"/>
          <a:ext cx="11804063" cy="58948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33871">
                  <a:extLst>
                    <a:ext uri="{9D8B030D-6E8A-4147-A177-3AD203B41FA5}">
                      <a16:colId xmlns:a16="http://schemas.microsoft.com/office/drawing/2014/main" val="2604796076"/>
                    </a:ext>
                  </a:extLst>
                </a:gridCol>
                <a:gridCol w="1799617">
                  <a:extLst>
                    <a:ext uri="{9D8B030D-6E8A-4147-A177-3AD203B41FA5}">
                      <a16:colId xmlns:a16="http://schemas.microsoft.com/office/drawing/2014/main" val="349174500"/>
                    </a:ext>
                  </a:extLst>
                </a:gridCol>
                <a:gridCol w="2393005">
                  <a:extLst>
                    <a:ext uri="{9D8B030D-6E8A-4147-A177-3AD203B41FA5}">
                      <a16:colId xmlns:a16="http://schemas.microsoft.com/office/drawing/2014/main" val="886548619"/>
                    </a:ext>
                  </a:extLst>
                </a:gridCol>
                <a:gridCol w="1677570">
                  <a:extLst>
                    <a:ext uri="{9D8B030D-6E8A-4147-A177-3AD203B41FA5}">
                      <a16:colId xmlns:a16="http://schemas.microsoft.com/office/drawing/2014/main" val="1764832484"/>
                    </a:ext>
                  </a:extLst>
                </a:gridCol>
              </a:tblGrid>
              <a:tr h="11465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Наименование муниципальной программы</a:t>
                      </a:r>
                    </a:p>
                  </a:txBody>
                  <a:tcPr marL="7971" marR="7971" marT="797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Уточненный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план на 01.01.202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</a:t>
                      </a:r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(млн. руб.)</a:t>
                      </a:r>
                    </a:p>
                  </a:txBody>
                  <a:tcPr marL="12698" marR="12698" marT="95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И</a:t>
                      </a:r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сполнен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ие</a:t>
                      </a:r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на 01.01.2024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(млн. руб.)</a:t>
                      </a:r>
                    </a:p>
                  </a:txBody>
                  <a:tcPr marL="12698" marR="12698" marT="95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Доля в общем объеме расходов, %</a:t>
                      </a:r>
                    </a:p>
                  </a:txBody>
                  <a:tcPr marL="7971" marR="7971" marT="797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949703"/>
                  </a:ext>
                </a:extLst>
              </a:tr>
              <a:tr h="4554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Программные расходы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9 591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9 391,1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355094"/>
                  </a:ext>
                </a:extLst>
              </a:tr>
              <a:tr h="45545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«Развитие общего и дополнительного образования городского округа город Дзержинск»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2 335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2 321,8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537342"/>
                  </a:ext>
                </a:extLst>
              </a:tr>
              <a:tr h="48269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«Развитие дорожной сети, транспортного обслуживания населения и благоустройство территории городского округа город Дзержинск»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1 324,7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1 323,1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239359"/>
                  </a:ext>
                </a:extLst>
              </a:tr>
              <a:tr h="47923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«Развитие предпринимательства на территории городского округа город Дзержинск»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130981"/>
                  </a:ext>
                </a:extLst>
              </a:tr>
              <a:tr h="47923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«Обеспечение безопасности жизнедеятельности населения городского округа город Дзержинск»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882891"/>
                  </a:ext>
                </a:extLst>
              </a:tr>
              <a:tr h="47923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«Обеспечение населения городского округа город Дзержинск качественными услугами в сфере городского хозяйства»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190,4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7673"/>
                  </a:ext>
                </a:extLst>
              </a:tr>
              <a:tr h="47923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«Повышение эффективности деятельности органов местного самоуправления городского округа город Дзержинск»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35360"/>
                  </a:ext>
                </a:extLst>
              </a:tr>
              <a:tr h="47923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«Охрана окружающей среды и развитие лесного хозяйства городского округа город Дзержинск»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24510"/>
                  </a:ext>
                </a:extLst>
              </a:tr>
              <a:tr h="47923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«Обеспечение жителей городского округа город Дзержинск доступным и комфортным жильем»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836831"/>
                  </a:ext>
                </a:extLst>
              </a:tr>
              <a:tr h="47923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«Управление муниципальным имуществом, использование и охрана земель городского округа город Дзержинск»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508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45504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4">
            <a:extLst>
              <a:ext uri="{FF2B5EF4-FFF2-40B4-BE49-F238E27FC236}">
                <a16:creationId xmlns:a16="http://schemas.microsoft.com/office/drawing/2014/main" id="{B15ACC2A-5F67-45D6-8575-61C8A377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122B76-5C22-4DF2-AE2B-EF84DA1A8F2C}"/>
              </a:ext>
            </a:extLst>
          </p:cNvPr>
          <p:cNvSpPr/>
          <p:nvPr/>
        </p:nvSpPr>
        <p:spPr>
          <a:xfrm>
            <a:off x="0" y="5218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altLang="ru-RU" sz="1800" b="1" dirty="0">
              <a:solidFill>
                <a:schemeClr val="bg1"/>
              </a:solidFill>
              <a:ea typeface="Roboto" pitchFamily="2" charset="0"/>
              <a:cs typeface="Roboto" pitchFamily="2" charset="0"/>
            </a:endParaRP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/>
          </p:nvPr>
        </p:nvGraphicFramePr>
        <p:xfrm>
          <a:off x="0" y="605761"/>
          <a:ext cx="12190413" cy="625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5AB5AFD-16CA-41B7-B7CB-0E7CF8E49519}"/>
              </a:ext>
            </a:extLst>
          </p:cNvPr>
          <p:cNvSpPr/>
          <p:nvPr/>
        </p:nvSpPr>
        <p:spPr>
          <a:xfrm>
            <a:off x="4405876" y="718717"/>
            <a:ext cx="338024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22" name="TextBox 69">
            <a:extLst>
              <a:ext uri="{FF2B5EF4-FFF2-40B4-BE49-F238E27FC236}">
                <a16:creationId xmlns:a16="http://schemas.microsoft.com/office/drawing/2014/main" id="{BD5834AE-FB92-47B6-B5AC-9EF248425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6" y="85792"/>
            <a:ext cx="11604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latin typeface="+mn-lt"/>
                <a:ea typeface="Roboto Cn" pitchFamily="2" charset="0"/>
                <a:cs typeface="Arial" panose="020B0604020202020204" pitchFamily="34" charset="0"/>
              </a:rPr>
              <a:t>ИСПОЛНЕНИЕ МУНИЦИПАЛЬНЫХ ПРОГРАММ</a:t>
            </a:r>
          </a:p>
        </p:txBody>
      </p:sp>
      <p:sp>
        <p:nvSpPr>
          <p:cNvPr id="24" name="Скругленный прямоугольник 61">
            <a:extLst>
              <a:ext uri="{FF2B5EF4-FFF2-40B4-BE49-F238E27FC236}">
                <a16:creationId xmlns:a16="http://schemas.microsoft.com/office/drawing/2014/main" id="{2C934179-BA9E-444F-9449-A66B92DAB8FB}"/>
              </a:ext>
            </a:extLst>
          </p:cNvPr>
          <p:cNvSpPr/>
          <p:nvPr/>
        </p:nvSpPr>
        <p:spPr>
          <a:xfrm>
            <a:off x="12000558" y="3267530"/>
            <a:ext cx="215900" cy="35956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1965439" y="6505575"/>
            <a:ext cx="20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9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785CA-6D42-4452-BD2F-73058A19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1" r="26847" b="9393"/>
          <a:stretch/>
        </p:blipFill>
        <p:spPr bwMode="auto">
          <a:xfrm>
            <a:off x="11547060" y="-33135"/>
            <a:ext cx="616226" cy="8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Объект 3">
            <a:extLst>
              <a:ext uri="{FF2B5EF4-FFF2-40B4-BE49-F238E27FC236}">
                <a16:creationId xmlns:a16="http://schemas.microsoft.com/office/drawing/2014/main" id="{200AC72C-C41B-4BCF-AE55-863DE5DF73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084744"/>
              </p:ext>
            </p:extLst>
          </p:nvPr>
        </p:nvGraphicFramePr>
        <p:xfrm>
          <a:off x="116733" y="877395"/>
          <a:ext cx="11804063" cy="59107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33871">
                  <a:extLst>
                    <a:ext uri="{9D8B030D-6E8A-4147-A177-3AD203B41FA5}">
                      <a16:colId xmlns:a16="http://schemas.microsoft.com/office/drawing/2014/main" val="2604796076"/>
                    </a:ext>
                  </a:extLst>
                </a:gridCol>
                <a:gridCol w="1799617">
                  <a:extLst>
                    <a:ext uri="{9D8B030D-6E8A-4147-A177-3AD203B41FA5}">
                      <a16:colId xmlns:a16="http://schemas.microsoft.com/office/drawing/2014/main" val="349174500"/>
                    </a:ext>
                  </a:extLst>
                </a:gridCol>
                <a:gridCol w="2393005">
                  <a:extLst>
                    <a:ext uri="{9D8B030D-6E8A-4147-A177-3AD203B41FA5}">
                      <a16:colId xmlns:a16="http://schemas.microsoft.com/office/drawing/2014/main" val="886548619"/>
                    </a:ext>
                  </a:extLst>
                </a:gridCol>
                <a:gridCol w="1677570">
                  <a:extLst>
                    <a:ext uri="{9D8B030D-6E8A-4147-A177-3AD203B41FA5}">
                      <a16:colId xmlns:a16="http://schemas.microsoft.com/office/drawing/2014/main" val="1764832484"/>
                    </a:ext>
                  </a:extLst>
                </a:gridCol>
              </a:tblGrid>
              <a:tr h="10468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Наименование муниципальной программы</a:t>
                      </a:r>
                    </a:p>
                  </a:txBody>
                  <a:tcPr marL="7971" marR="7971" marT="797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Уточненный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план на 01.01.2024 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(млн. руб.)</a:t>
                      </a:r>
                    </a:p>
                  </a:txBody>
                  <a:tcPr marL="12698" marR="12698" marT="95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И</a:t>
                      </a:r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сполнен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ие</a:t>
                      </a:r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на 01.01.202</a:t>
                      </a:r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(млн. руб.)</a:t>
                      </a:r>
                    </a:p>
                  </a:txBody>
                  <a:tcPr marL="12698" marR="12698" marT="95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Доля в общем объеме расходов, %</a:t>
                      </a:r>
                    </a:p>
                  </a:txBody>
                  <a:tcPr marL="7971" marR="7971" marT="797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949703"/>
                  </a:ext>
                </a:extLst>
              </a:tr>
              <a:tr h="41121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«Развитие муниципальной системы дошкольного образования в городском округе город Дзержинск»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1 758,8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1 747,3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537342"/>
                  </a:ext>
                </a:extLst>
              </a:tr>
              <a:tr h="409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«Развитие культуры в городском округе город Дзержинск»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658,8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239359"/>
                  </a:ext>
                </a:extLst>
              </a:tr>
              <a:tr h="406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«Развитие физической культуры, спорта и молодежной политики в городском округе город Дзержинск»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679,6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679,3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130981"/>
                  </a:ext>
                </a:extLst>
              </a:tr>
              <a:tr h="41025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«Развитие информационного общества городского округа город Дзержинск»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882891"/>
                  </a:ext>
                </a:extLst>
              </a:tr>
              <a:tr h="612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«Профилактика терроризма и экстремизма, минимизация и ликвидация последствий терроризма и экстремизма на территории городского округа город Дзержинск»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7673"/>
                  </a:ext>
                </a:extLst>
              </a:tr>
              <a:tr h="435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«Формирование современной городской среды на территории городского округа город Дзержинск»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515,9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515,9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35360"/>
                  </a:ext>
                </a:extLst>
              </a:tr>
              <a:tr h="50657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«Развитие градостроительной деятельности и строительства на территории городского округа город Дзержинск»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793,7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641,4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532938"/>
                  </a:ext>
                </a:extLst>
              </a:tr>
              <a:tr h="50657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«Повышение эффективности бюджетных расходов в городском округе город Дзержинск»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908335"/>
                  </a:ext>
                </a:extLst>
              </a:tr>
              <a:tr h="5065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Непрограммные расходы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449805"/>
                  </a:ext>
                </a:extLst>
              </a:tr>
              <a:tr h="506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7009" marR="7009" marT="700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10 125,3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9 916,2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422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27958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ridge Main Color">
      <a:dk1>
        <a:srgbClr val="333639"/>
      </a:dk1>
      <a:lt1>
        <a:sysClr val="window" lastClr="FFFFFF"/>
      </a:lt1>
      <a:dk2>
        <a:srgbClr val="353A42"/>
      </a:dk2>
      <a:lt2>
        <a:srgbClr val="ECF0F1"/>
      </a:lt2>
      <a:accent1>
        <a:srgbClr val="D70444"/>
      </a:accent1>
      <a:accent2>
        <a:srgbClr val="FFD014"/>
      </a:accent2>
      <a:accent3>
        <a:srgbClr val="99B433"/>
      </a:accent3>
      <a:accent4>
        <a:srgbClr val="F8960D"/>
      </a:accent4>
      <a:accent5>
        <a:srgbClr val="00A19C"/>
      </a:accent5>
      <a:accent6>
        <a:srgbClr val="AAB2BD"/>
      </a:accent6>
      <a:hlink>
        <a:srgbClr val="F8960D"/>
      </a:hlink>
      <a:folHlink>
        <a:srgbClr val="D70444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10716</TotalTime>
  <Words>2336</Words>
  <Application>Microsoft Office PowerPoint</Application>
  <PresentationFormat>Широкоэкранный</PresentationFormat>
  <Paragraphs>523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Roboto Condensed Light</vt:lpstr>
      <vt:lpstr>Wingdings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Ksenia</dc:creator>
  <cp:lastModifiedBy>Маненков Евгений Вячеславович</cp:lastModifiedBy>
  <cp:revision>860</cp:revision>
  <cp:lastPrinted>2024-04-24T14:08:14Z</cp:lastPrinted>
  <dcterms:created xsi:type="dcterms:W3CDTF">2020-06-24T08:00:02Z</dcterms:created>
  <dcterms:modified xsi:type="dcterms:W3CDTF">2024-04-26T07:17:45Z</dcterms:modified>
</cp:coreProperties>
</file>