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9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1" r:id="rId1"/>
    <p:sldMasterId id="2147483685" r:id="rId2"/>
    <p:sldMasterId id="2147483726" r:id="rId3"/>
    <p:sldMasterId id="2147483743" r:id="rId4"/>
    <p:sldMasterId id="2147483760" r:id="rId5"/>
    <p:sldMasterId id="2147483777" r:id="rId6"/>
    <p:sldMasterId id="2147483794" r:id="rId7"/>
    <p:sldMasterId id="2147483811" r:id="rId8"/>
    <p:sldMasterId id="2147483828" r:id="rId9"/>
    <p:sldMasterId id="2147483845" r:id="rId10"/>
  </p:sldMasterIdLst>
  <p:notesMasterIdLst>
    <p:notesMasterId r:id="rId38"/>
  </p:notesMasterIdLst>
  <p:handoutMasterIdLst>
    <p:handoutMasterId r:id="rId39"/>
  </p:handoutMasterIdLst>
  <p:sldIdLst>
    <p:sldId id="301" r:id="rId11"/>
    <p:sldId id="272" r:id="rId12"/>
    <p:sldId id="278" r:id="rId13"/>
    <p:sldId id="286" r:id="rId14"/>
    <p:sldId id="304" r:id="rId15"/>
    <p:sldId id="287" r:id="rId16"/>
    <p:sldId id="288" r:id="rId17"/>
    <p:sldId id="289" r:id="rId18"/>
    <p:sldId id="290" r:id="rId19"/>
    <p:sldId id="306" r:id="rId20"/>
    <p:sldId id="318" r:id="rId21"/>
    <p:sldId id="319" r:id="rId22"/>
    <p:sldId id="320" r:id="rId23"/>
    <p:sldId id="321" r:id="rId24"/>
    <p:sldId id="322" r:id="rId25"/>
    <p:sldId id="323" r:id="rId26"/>
    <p:sldId id="311" r:id="rId27"/>
    <p:sldId id="324" r:id="rId28"/>
    <p:sldId id="325" r:id="rId29"/>
    <p:sldId id="326" r:id="rId30"/>
    <p:sldId id="308" r:id="rId31"/>
    <p:sldId id="327" r:id="rId32"/>
    <p:sldId id="312" r:id="rId33"/>
    <p:sldId id="317" r:id="rId34"/>
    <p:sldId id="299" r:id="rId35"/>
    <p:sldId id="305" r:id="rId36"/>
    <p:sldId id="276" r:id="rId3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7" userDrawn="1">
          <p15:clr>
            <a:srgbClr val="A4A3A4"/>
          </p15:clr>
        </p15:guide>
        <p15:guide id="2" pos="3108" userDrawn="1">
          <p15:clr>
            <a:srgbClr val="A4A3A4"/>
          </p15:clr>
        </p15:guide>
        <p15:guide id="3" orient="horz" pos="2122" userDrawn="1">
          <p15:clr>
            <a:srgbClr val="A4A3A4"/>
          </p15:clr>
        </p15:guide>
        <p15:guide id="4" pos="3109" userDrawn="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145">
          <p15:clr>
            <a:srgbClr val="A4A3A4"/>
          </p15:clr>
        </p15:guide>
        <p15:guide id="7" pos="3132">
          <p15:clr>
            <a:srgbClr val="A4A3A4"/>
          </p15:clr>
        </p15:guide>
        <p15:guide id="8" pos="3133">
          <p15:clr>
            <a:srgbClr val="A4A3A4"/>
          </p15:clr>
        </p15:guide>
        <p15:guide id="9" orient="horz" pos="2134">
          <p15:clr>
            <a:srgbClr val="A4A3A4"/>
          </p15:clr>
        </p15:guide>
        <p15:guide id="10" orient="horz" pos="2119">
          <p15:clr>
            <a:srgbClr val="A4A3A4"/>
          </p15:clr>
        </p15:guide>
        <p15:guide id="11" orient="horz" pos="2156">
          <p15:clr>
            <a:srgbClr val="A4A3A4"/>
          </p15:clr>
        </p15:guide>
        <p15:guide id="12" orient="horz" pos="2141">
          <p15:clr>
            <a:srgbClr val="A4A3A4"/>
          </p15:clr>
        </p15:guide>
        <p15:guide id="13" pos="3104">
          <p15:clr>
            <a:srgbClr val="A4A3A4"/>
          </p15:clr>
        </p15:guide>
        <p15:guide id="14" pos="3105">
          <p15:clr>
            <a:srgbClr val="A4A3A4"/>
          </p15:clr>
        </p15:guide>
        <p15:guide id="15" pos="3128">
          <p15:clr>
            <a:srgbClr val="A4A3A4"/>
          </p15:clr>
        </p15:guide>
        <p15:guide id="16" pos="3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5CF"/>
    <a:srgbClr val="FFFFFF"/>
    <a:srgbClr val="D9D9D9"/>
    <a:srgbClr val="F58535"/>
    <a:srgbClr val="25649F"/>
    <a:srgbClr val="E0834A"/>
    <a:srgbClr val="7ACCFF"/>
    <a:srgbClr val="FE6901"/>
    <a:srgbClr val="57D3FF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269" autoAdjust="0"/>
  </p:normalViewPr>
  <p:slideViewPr>
    <p:cSldViewPr snapToGrid="0">
      <p:cViewPr varScale="1">
        <p:scale>
          <a:sx n="108" d="100"/>
          <a:sy n="108" d="100"/>
        </p:scale>
        <p:origin x="5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358" y="-102"/>
      </p:cViewPr>
      <p:guideLst>
        <p:guide orient="horz" pos="2137"/>
        <p:guide pos="3108"/>
        <p:guide orient="horz" pos="2122"/>
        <p:guide pos="3109"/>
        <p:guide orient="horz" pos="2160"/>
        <p:guide orient="horz" pos="2145"/>
        <p:guide pos="3132"/>
        <p:guide pos="3133"/>
        <p:guide orient="horz" pos="2134"/>
        <p:guide orient="horz" pos="2119"/>
        <p:guide orient="horz" pos="2156"/>
        <p:guide orient="horz" pos="2141"/>
        <p:guide pos="3104"/>
        <p:guide pos="3105"/>
        <p:guide pos="3128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11361885774432"/>
          <c:y val="8.0780051398066072E-2"/>
          <c:w val="0.29381695323301776"/>
          <c:h val="0.736593753354260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45D4-49F1-8D49-15BB85C3950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5D4-49F1-8D49-15BB85C39506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45D4-49F1-8D49-15BB85C39506}"/>
              </c:ext>
            </c:extLst>
          </c:dPt>
          <c:dLbls>
            <c:dLbl>
              <c:idx val="1"/>
              <c:layout>
                <c:manualLayout>
                  <c:x val="1.1458334273157339E-2"/>
                  <c:y val="7.834318757662011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D4-49F1-8D49-15BB85C39506}"/>
                </c:ext>
              </c:extLst>
            </c:dLbl>
            <c:dLbl>
              <c:idx val="2"/>
              <c:layout>
                <c:manualLayout>
                  <c:x val="1.5625001281578191E-2"/>
                  <c:y val="-0.24507498247173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072921347844599E-2"/>
                      <c:h val="9.7093323803292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5D4-49F1-8D49-15BB85C39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4149752099.96</c:v>
                </c:pt>
                <c:pt idx="1">
                  <c:v>565884737.12</c:v>
                </c:pt>
                <c:pt idx="2">
                  <c:v>6432946828.4799995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4-49F1-8D49-15BB85C395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201793733742922"/>
          <c:y val="0.27485607266628798"/>
          <c:w val="0.27974641402119532"/>
          <c:h val="0.4331230884570669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7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BF-4600-BC48-B24201FE71A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BF-4600-BC48-B24201FE71A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BF-4600-BC48-B24201FE71A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BF-4600-BC48-B24201FE71A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BF-4600-BC48-B24201FE71A2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EBF-4600-BC48-B24201FE71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EBF-4600-BC48-B24201FE71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EBF-4600-BC48-B24201FE71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EBF-4600-BC48-B24201FE71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EBF-4600-BC48-B24201FE71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EEBF-4600-BC48-B24201FE71A2}"/>
              </c:ext>
            </c:extLst>
          </c:dPt>
          <c:dLbls>
            <c:dLbl>
              <c:idx val="0"/>
              <c:layout>
                <c:manualLayout>
                  <c:x val="-3.3858573946592301E-2"/>
                  <c:y val="-8.3261017613694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481BAAA-E6F3-4099-84E8-48491F235EBB}" type="CATEGORYNAME">
                      <a:rPr lang="ru-RU" sz="1600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sz="1600" baseline="0" dirty="0"/>
                      <a:t> </a:t>
                    </a:r>
                  </a:p>
                  <a:p>
                    <a:pPr>
                      <a:defRPr sz="1600"/>
                    </a:pPr>
                    <a:r>
                      <a:rPr lang="ru-RU" sz="1600" baseline="0" dirty="0"/>
                      <a:t>- </a:t>
                    </a:r>
                    <a:fld id="{923682D8-B030-437A-89BA-99C5D0435EA6}" type="VALUE">
                      <a:rPr lang="ru-RU" sz="1600" b="1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sz="1600" baseline="0" dirty="0"/>
                      <a:t> млн.рублей (</a:t>
                    </a:r>
                    <a:fld id="{C391FE72-C1C5-4C18-A93A-830FE9935246}" type="PERCENTAGE">
                      <a:rPr lang="ru-RU" sz="1600" b="1" baseline="0" smtClean="0"/>
                      <a:pPr>
                        <a:defRPr sz="1600"/>
                      </a:pPr>
                      <a:t>[ПРОЦЕНТ]</a:t>
                    </a:fld>
                    <a:r>
                      <a:rPr lang="ru-RU" sz="1600" b="0" baseline="0" dirty="0"/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F07F0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1144"/>
                        <a:gd name="adj2" fmla="val 99399"/>
                        <a:gd name="adj3" fmla="val 120259"/>
                        <a:gd name="adj4" fmla="val 12538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13762314697623"/>
                      <c:h val="0.17233879350995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BF-4600-BC48-B24201FE71A2}"/>
                </c:ext>
              </c:extLst>
            </c:dLbl>
            <c:dLbl>
              <c:idx val="1"/>
              <c:layout>
                <c:manualLayout>
                  <c:x val="1.2501586287519545E-2"/>
                  <c:y val="5.48303462823643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6EA7C5D-CBF8-4AF6-8F2A-B3060A047141}" type="CATEGORYNAME">
                      <a:rPr lang="ru-RU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- </a:t>
                    </a:r>
                    <a:fld id="{1FEE7657-9716-4121-8074-F68886D44230}" type="VALU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2"/>
                        </a:solidFill>
                      </a:rPr>
                      <a:t>(</a:t>
                    </a:r>
                    <a:fld id="{29C63124-6304-43B9-8E46-72792F220B50}" type="PERCENTA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2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4579"/>
                        <a:gd name="adj2" fmla="val -11857"/>
                        <a:gd name="adj3" fmla="val 48159"/>
                        <a:gd name="adj4" fmla="val 1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5177787659860251"/>
                      <c:h val="8.0058338678060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BF-4600-BC48-B24201FE71A2}"/>
                </c:ext>
              </c:extLst>
            </c:dLbl>
            <c:dLbl>
              <c:idx val="2"/>
              <c:layout>
                <c:manualLayout>
                  <c:x val="0.13022528440997036"/>
                  <c:y val="7.107647845071505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67788FD-BCD1-4D2E-BCB6-2E890A3CBE3A}" type="CATEGORYNAME">
                      <a:rPr lang="ru-RU" smtClean="0">
                        <a:solidFill>
                          <a:schemeClr val="accent3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3"/>
                        </a:solidFill>
                      </a:rPr>
                      <a:t> - </a:t>
                    </a:r>
                    <a:fld id="{B4B76789-86BC-4019-955E-EF26F4C244B3}" type="VALUE">
                      <a:rPr lang="ru-RU" sz="1800" b="1" baseline="0" smtClean="0">
                        <a:solidFill>
                          <a:schemeClr val="accent3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3"/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(</a:t>
                    </a:r>
                    <a:fld id="{0E6C4546-7F3E-4B84-AFA0-A20683EFBF98}" type="PERCENTAGE">
                      <a:rPr lang="ru-RU" sz="1800" b="1" baseline="0" smtClean="0">
                        <a:solidFill>
                          <a:schemeClr val="accent3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3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1B587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62872"/>
                        <a:gd name="adj2" fmla="val -224"/>
                        <a:gd name="adj3" fmla="val 147276"/>
                        <a:gd name="adj4" fmla="val -56020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559804905707459"/>
                      <c:h val="9.91341781600290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BF-4600-BC48-B24201FE71A2}"/>
                </c:ext>
              </c:extLst>
            </c:dLbl>
            <c:dLbl>
              <c:idx val="3"/>
              <c:layout>
                <c:manualLayout>
                  <c:x val="6.8758950168464353E-2"/>
                  <c:y val="-5.27996697062454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DCE7137-285D-4E89-8EF9-80EC853A86FA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F3E7B29E-CDF7-47B2-B4BF-96AFA3F46A05}" type="VALU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(</a:t>
                    </a:r>
                    <a:fld id="{A06883FA-F94E-4FE8-BBCF-8826DF208C2E}" type="PERCENTAG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E8542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075"/>
                        <a:gd name="adj2" fmla="val -58"/>
                        <a:gd name="adj3" fmla="val 119238"/>
                        <a:gd name="adj4" fmla="val -36465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BF-4600-BC48-B24201FE71A2}"/>
                </c:ext>
              </c:extLst>
            </c:dLbl>
            <c:dLbl>
              <c:idx val="4"/>
              <c:layout>
                <c:manualLayout>
                  <c:x val="6.8391366231808401E-2"/>
                  <c:y val="-9.44301785130929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D9974FA-2AEC-48F9-9A90-10BB8EAAFB48}" type="CATEGORYNAME">
                      <a:rPr lang="ru-RU" smtClean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5"/>
                        </a:solidFill>
                      </a:rPr>
                      <a:t> -</a:t>
                    </a:r>
                    <a:r>
                      <a:rPr lang="ru-RU" baseline="0" dirty="0">
                        <a:solidFill>
                          <a:schemeClr val="accent5"/>
                        </a:solidFill>
                      </a:rPr>
                      <a:t> </a:t>
                    </a:r>
                    <a:fld id="{DD829496-7A50-409B-9062-008361155E00}" type="VALU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5"/>
                        </a:solidFill>
                      </a:rPr>
                      <a:t> млн.рублей (</a:t>
                    </a:r>
                    <a:fld id="{11AB9CCD-003C-425C-9A2A-3815735989D3}" type="PERCENTA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5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6048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7156"/>
                        <a:gd name="adj2" fmla="val -921"/>
                        <a:gd name="adj3" fmla="val 100782"/>
                        <a:gd name="adj4" fmla="val -39632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800313574281692"/>
                      <c:h val="8.69496389970493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BF-4600-BC48-B24201FE71A2}"/>
                </c:ext>
              </c:extLst>
            </c:dLbl>
            <c:dLbl>
              <c:idx val="5"/>
              <c:layout>
                <c:manualLayout>
                  <c:x val="7.7180609057297581E-2"/>
                  <c:y val="-3.6553617488939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57AE7A09-8817-4BFF-9CD4-306421D4DA08}" type="CATEGORYNAME">
                      <a:rPr lang="ru-RU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-</a:t>
                    </a:r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fld id="{B890B839-A0F2-4351-A720-325A3C2EE6E1}" type="VALUE">
                      <a:rPr lang="ru-RU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B6999775-1316-43E7-910A-01955C16599E}" type="PERCENTAGE">
                      <a:rPr lang="ru-RU" sz="1400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C19859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228"/>
                        <a:gd name="adj2" fmla="val 393"/>
                        <a:gd name="adj3" fmla="val 45963"/>
                        <a:gd name="adj4" fmla="val -39459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470332957546224"/>
                      <c:h val="0.107778964784283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EBF-4600-BC48-B24201FE71A2}"/>
                </c:ext>
              </c:extLst>
            </c:dLbl>
            <c:dLbl>
              <c:idx val="6"/>
              <c:layout>
                <c:manualLayout>
                  <c:x val="9.5396234729701115E-2"/>
                  <c:y val="3.350740274714971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A1C356E-D6FB-4BF9-85D9-76D1F0ED9690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 </a:t>
                    </a:r>
                    <a:fld id="{EC779D1C-3804-4C30-85B4-23A8BA9B9603}" type="VALUE">
                      <a:rPr lang="ru-RU" sz="14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22E458E4-ABB4-4B71-81D2-0F8C6F638CC3}" type="PERCENTAGE">
                      <a:rPr lang="ru-RU" sz="14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228"/>
                        <a:gd name="adj2" fmla="val -1366"/>
                        <a:gd name="adj3" fmla="val -2692"/>
                        <a:gd name="adj4" fmla="val -5416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060133565614221"/>
                      <c:h val="0.128364120081991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EBF-4600-BC48-B24201FE71A2}"/>
                </c:ext>
              </c:extLst>
            </c:dLbl>
            <c:dLbl>
              <c:idx val="7"/>
              <c:layout>
                <c:manualLayout>
                  <c:x val="0.10592307249967658"/>
                  <c:y val="0.16042976564589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D6ED9BA-86FF-4626-90E6-6F1C4B0D521C}" type="CATEGORYNAME">
                      <a:rPr lang="ru-RU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- </a:t>
                    </a:r>
                    <a:fld id="{F8C56841-FAD0-4996-A3CC-4C1345BCA715}" type="VALUE">
                      <a:rPr lang="ru-RU" b="1" baseline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E7A1F90C-885E-470D-9B6E-C8BC7B1432CA}" type="PERCENTAGE">
                      <a:rPr lang="ru-RU" sz="1400" b="1" baseline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14"/>
                        <a:gd name="adj2" fmla="val 445"/>
                        <a:gd name="adj3" fmla="val -91543"/>
                        <a:gd name="adj4" fmla="val -5891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252629094682847"/>
                      <c:h val="0.146640928826460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EBF-4600-BC48-B24201FE71A2}"/>
                </c:ext>
              </c:extLst>
            </c:dLbl>
            <c:dLbl>
              <c:idx val="8"/>
              <c:layout>
                <c:manualLayout>
                  <c:x val="-0.1541867367414049"/>
                  <c:y val="0.162460522173062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A3B683A-25E8-463E-A2C5-D89571A68473}" type="CATEGORYNAME">
                      <a:rPr lang="ru-RU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002060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baseline="0" dirty="0">
                        <a:solidFill>
                          <a:srgbClr val="002060"/>
                        </a:solidFill>
                      </a:rPr>
                      <a:t>- </a:t>
                    </a:r>
                    <a:fld id="{52126B4F-6F56-4BC3-A141-1DB56716F07D}" type="VALUE">
                      <a:rPr lang="ru-RU" sz="1400" b="1" baseline="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rgbClr val="002060"/>
                        </a:solidFill>
                      </a:rPr>
                      <a:t> млн.рублей (</a:t>
                    </a:r>
                    <a:fld id="{EB6C8F73-DB4F-4A7A-94EF-B78052F85AAE}" type="PERCENTAGE">
                      <a:rPr lang="ru-RU" sz="1400" b="1" baseline="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rgbClr val="002060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rgbClr val="00206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202"/>
                        <a:gd name="adj2" fmla="val 47902"/>
                        <a:gd name="adj3" fmla="val -119021"/>
                        <a:gd name="adj4" fmla="val 6343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861211757140631"/>
                      <c:h val="0.110886342075020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EBF-4600-BC48-B24201FE71A2}"/>
                </c:ext>
              </c:extLst>
            </c:dLbl>
            <c:dLbl>
              <c:idx val="9"/>
              <c:layout>
                <c:manualLayout>
                  <c:x val="-0.32504226887144838"/>
                  <c:y val="4.56920218611739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8E016D2-0EA9-42A2-98C6-D9B18BA29F62}" type="CATEGORYNAME">
                      <a:rPr lang="ru-RU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- </a:t>
                    </a:r>
                    <a:fld id="{017316AB-2294-4D0B-894C-05B8E7C878E7}" type="VALUE">
                      <a:rPr lang="ru-RU" sz="1400" b="1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10A70215-1610-4EED-BEC1-BA28E2402119}" type="PERCENTAGE">
                      <a:rPr lang="ru-RU" sz="1400" b="1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E8542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37474"/>
                        <a:gd name="adj2" fmla="val 100516"/>
                        <a:gd name="adj3" fmla="val -21070"/>
                        <a:gd name="adj4" fmla="val 12628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890629382285897"/>
                      <c:h val="9.12554824429905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EBF-4600-BC48-B24201FE71A2}"/>
                </c:ext>
              </c:extLst>
            </c:dLbl>
            <c:dLbl>
              <c:idx val="10"/>
              <c:layout>
                <c:manualLayout>
                  <c:x val="-0.46256021022421473"/>
                  <c:y val="-1.218453916297987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210E6B4-8789-4A12-8ACD-26D836448393}" type="CATEGORYNAME">
                      <a:rPr lang="ru-RU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- </a:t>
                    </a:r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  <a:fld id="{8898B338-D5C8-4CF0-AAC5-BF54637F2121}" type="VALU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A9F71F2D-F4FA-4BA2-8952-73CE79724E56}" type="PERCENTAG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="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604878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7745"/>
                        <a:gd name="adj2" fmla="val 100913"/>
                        <a:gd name="adj3" fmla="val -125359"/>
                        <a:gd name="adj4" fmla="val 26466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EBF-4600-BC48-B24201FE71A2}"/>
                </c:ext>
              </c:extLst>
            </c:dLbl>
            <c:numFmt formatCode="General" sourceLinked="0"/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07F09"/>
                </a:solidFill>
                <a:round/>
              </a:ln>
              <a:effectLst>
                <a:outerShdw blurRad="50800" dist="38100" dir="2700000" algn="tl" rotWithShape="0">
                  <a:srgbClr val="F07F09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Лист2!$A$3:$A$13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физ.лиц и 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Лист2!$B$3:$B$13</c:f>
              <c:numCache>
                <c:formatCode>#,##0.00</c:formatCode>
                <c:ptCount val="11"/>
                <c:pt idx="0">
                  <c:v>2617.61126694</c:v>
                </c:pt>
                <c:pt idx="1">
                  <c:v>14.634353539999999</c:v>
                </c:pt>
                <c:pt idx="2">
                  <c:v>388.91157292000003</c:v>
                </c:pt>
                <c:pt idx="3">
                  <c:v>383.80833174000003</c:v>
                </c:pt>
                <c:pt idx="4">
                  <c:v>43.103200579999999</c:v>
                </c:pt>
                <c:pt idx="5">
                  <c:v>148.31412768000001</c:v>
                </c:pt>
                <c:pt idx="6">
                  <c:v>76.473281</c:v>
                </c:pt>
                <c:pt idx="7">
                  <c:v>35.75151348</c:v>
                </c:pt>
                <c:pt idx="8">
                  <c:v>94.043804210000005</c:v>
                </c:pt>
                <c:pt idx="9">
                  <c:v>429.65727958000002</c:v>
                </c:pt>
                <c:pt idx="10">
                  <c:v>1.66388888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EBF-4600-BC48-B24201FE71A2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EEBF-4600-BC48-B24201FE71A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EEBF-4600-BC48-B24201FE71A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EEBF-4600-BC48-B24201FE71A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EEBF-4600-BC48-B24201FE71A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EEBF-4600-BC48-B24201FE71A2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EEBF-4600-BC48-B24201FE71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EEBF-4600-BC48-B24201FE71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EEBF-4600-BC48-B24201FE71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EEBF-4600-BC48-B24201FE71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EEBF-4600-BC48-B24201FE71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EEBF-4600-BC48-B24201FE71A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EBF-4600-BC48-B24201FE71A2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EBF-4600-BC48-B24201FE71A2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EBF-4600-BC48-B24201FE71A2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EEBF-4600-BC48-B24201FE71A2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EEBF-4600-BC48-B24201FE71A2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EEBF-4600-BC48-B24201FE71A2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EEBF-4600-BC48-B24201FE71A2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EEBF-4600-BC48-B24201FE71A2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EEBF-4600-BC48-B24201FE71A2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EEBF-4600-BC48-B24201FE71A2}"/>
                </c:ext>
              </c:extLst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EEBF-4600-BC48-B24201FE71A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F2936"/>
                </a:solidFill>
                <a:round/>
              </a:ln>
              <a:effectLst>
                <a:outerShdw blurRad="50800" dist="38100" dir="2700000" algn="tl" rotWithShape="0">
                  <a:srgbClr val="9F2936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Лист2!$A$3:$A$13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физ.лиц и 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Лист2!$C$3:$C$13</c:f>
              <c:numCache>
                <c:formatCode>0.00</c:formatCode>
                <c:ptCount val="11"/>
                <c:pt idx="0">
                  <c:v>61824000.803292103</c:v>
                </c:pt>
                <c:pt idx="1">
                  <c:v>345641.19448885269</c:v>
                </c:pt>
                <c:pt idx="2">
                  <c:v>9185500.421811413</c:v>
                </c:pt>
                <c:pt idx="3">
                  <c:v>9064969.6192447916</c:v>
                </c:pt>
                <c:pt idx="4">
                  <c:v>1018032.1046667708</c:v>
                </c:pt>
                <c:pt idx="5">
                  <c:v>3502954.3403314156</c:v>
                </c:pt>
                <c:pt idx="6">
                  <c:v>1806182.7001154767</c:v>
                </c:pt>
                <c:pt idx="7">
                  <c:v>844396.42586436507</c:v>
                </c:pt>
                <c:pt idx="8">
                  <c:v>2221171.7608552594</c:v>
                </c:pt>
                <c:pt idx="9">
                  <c:v>10147852.102175068</c:v>
                </c:pt>
                <c:pt idx="10">
                  <c:v>39298.527154477866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EEBF-4600-BC48-B24201FE71A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445427351591555E-2"/>
          <c:y val="4.7248543466630474E-2"/>
          <c:w val="0.78661899149737935"/>
          <c:h val="0.75807325488698496"/>
        </c:manualLayout>
      </c:layout>
      <c:pie3DChart>
        <c:varyColors val="1"/>
        <c:ser>
          <c:idx val="0"/>
          <c:order val="0"/>
          <c:tx>
            <c:strRef>
              <c:f>Лист1!$B$2:$B$12</c:f>
              <c:strCache>
                <c:ptCount val="11"/>
                <c:pt idx="0">
                  <c:v>3 092,3</c:v>
                </c:pt>
                <c:pt idx="1">
                  <c:v>15,9</c:v>
                </c:pt>
                <c:pt idx="2">
                  <c:v>568,5</c:v>
                </c:pt>
                <c:pt idx="3">
                  <c:v>405,5</c:v>
                </c:pt>
                <c:pt idx="4">
                  <c:v>67,6</c:v>
                </c:pt>
                <c:pt idx="5">
                  <c:v>228,0</c:v>
                </c:pt>
                <c:pt idx="6">
                  <c:v>86,3</c:v>
                </c:pt>
                <c:pt idx="7">
                  <c:v>20,8</c:v>
                </c:pt>
                <c:pt idx="8">
                  <c:v>113,3</c:v>
                </c:pt>
                <c:pt idx="9">
                  <c:v>116,6</c:v>
                </c:pt>
                <c:pt idx="10">
                  <c:v>1,0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49A-4703-9E36-63AD8FD0739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9A-4703-9E36-63AD8FD07394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49A-4703-9E36-63AD8FD07394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9A-4703-9E36-63AD8FD07394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49A-4703-9E36-63AD8FD07394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9A-4703-9E36-63AD8FD073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849A-4703-9E36-63AD8FD0739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9A-4703-9E36-63AD8FD0739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49A-4703-9E36-63AD8FD0739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9A-4703-9E36-63AD8FD0739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49A-4703-9E36-63AD8FD07394}"/>
              </c:ext>
            </c:extLst>
          </c:dPt>
          <c:dLbls>
            <c:dLbl>
              <c:idx val="0"/>
              <c:layout>
                <c:manualLayout>
                  <c:x val="-1.5768212587667071E-2"/>
                  <c:y val="-5.149600272682821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73603DC-4DDF-43DF-B725-13272DDCB4C4}" type="CATEGORYNAME">
                      <a:rPr lang="ru-RU" sz="2000" smtClean="0"/>
                      <a:pPr>
                        <a:defRPr sz="2000"/>
                      </a:pPr>
                      <a:t>[ИМЯ КАТЕГОРИИ]</a:t>
                    </a:fld>
                    <a:r>
                      <a:rPr lang="ru-RU" sz="2000" baseline="0" dirty="0"/>
                      <a:t> - </a:t>
                    </a:r>
                    <a:fld id="{54683A21-2F8E-45AC-9B6A-DF8D7B1737CC}" type="CELLRANGE">
                      <a:rPr lang="ru-RU" sz="2000" b="1" baseline="0" smtClean="0"/>
                      <a:pPr>
                        <a:defRPr sz="2000"/>
                      </a:pPr>
                      <a:t>[ДИАПАЗОН ЯЧЕЕК]</a:t>
                    </a:fld>
                    <a:r>
                      <a:rPr lang="ru-RU" sz="2000" b="1" baseline="0" dirty="0"/>
                      <a:t> млн.рублей</a:t>
                    </a:r>
                    <a:r>
                      <a:rPr lang="ru-RU" sz="2000" b="0" baseline="0" dirty="0"/>
                      <a:t> </a:t>
                    </a:r>
                    <a:r>
                      <a:rPr lang="ru-RU" sz="2000" b="1" baseline="0" dirty="0"/>
                      <a:t>(</a:t>
                    </a:r>
                    <a:fld id="{155E5594-FD68-4E16-A73C-B6AFFB372C79}" type="PERCENTAGE">
                      <a:rPr lang="ru-RU" sz="2000" b="1" baseline="0" smtClean="0"/>
                      <a:pPr>
                        <a:defRPr sz="2000"/>
                      </a:pPr>
                      <a:t>[ПРОЦЕНТ]</a:t>
                    </a:fld>
                    <a:r>
                      <a:rPr lang="ru-RU" sz="2000" b="1" baseline="0" dirty="0"/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8723200645536"/>
                      <c:h val="0.1997671868335667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49A-4703-9E36-63AD8FD07394}"/>
                </c:ext>
              </c:extLst>
            </c:dLbl>
            <c:dLbl>
              <c:idx val="1"/>
              <c:layout>
                <c:manualLayout>
                  <c:x val="-8.6825822092420207E-2"/>
                  <c:y val="-8.661102127762629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3EC0C08-4AF9-4BEA-8A88-B189D158B7AA}" type="CATEGORYNAME">
                      <a:rPr lang="ru-RU" sz="1400" baseline="0" smtClean="0">
                        <a:solidFill>
                          <a:schemeClr val="accent2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2"/>
                        </a:solidFill>
                      </a:rPr>
                      <a:t> - </a:t>
                    </a:r>
                    <a:fld id="{28BC92D9-C782-47EF-947C-84B627D2E799}" type="CELLRAN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2"/>
                        </a:solidFill>
                      </a:rPr>
                      <a:t> млн.рублей (</a:t>
                    </a:r>
                    <a:fld id="{4B2B3EBA-15A9-49D5-95DC-AFED508A5CCE}" type="PERCENTA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2"/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0711789700361"/>
                      <c:h val="9.718928939345085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49A-4703-9E36-63AD8FD07394}"/>
                </c:ext>
              </c:extLst>
            </c:dLbl>
            <c:dLbl>
              <c:idx val="2"/>
              <c:layout>
                <c:manualLayout>
                  <c:x val="6.8819823148002071E-2"/>
                  <c:y val="-0.2157000376880323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0052060-08CA-4A21-AFDC-325DD574BD74}" type="CATEGORYNAME">
                      <a:rPr lang="ru-RU" sz="160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–</a:t>
                    </a:r>
                  </a:p>
                  <a:p>
                    <a:pPr>
                      <a:defRPr sz="1600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fld id="{7145FE7C-9C3E-48A8-B41B-7822E8A79B8A}" type="CELLRANGE">
                      <a:rPr lang="ru-RU" sz="16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600" b="1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F8267367-1F05-4CAA-A5BA-DC8DD247177B}" type="PERCENTAGE">
                      <a:rPr lang="ru-RU" sz="16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600" b="1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10941016829821"/>
                      <c:h val="0.127552073232070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49A-4703-9E36-63AD8FD07394}"/>
                </c:ext>
              </c:extLst>
            </c:dLbl>
            <c:dLbl>
              <c:idx val="3"/>
              <c:layout>
                <c:manualLayout>
                  <c:x val="7.4780577188989658E-2"/>
                  <c:y val="-0.374813186047782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9E61C91-7249-4AB0-A877-0FAB79584924}" type="CATEGORYNAME">
                      <a:rPr lang="ru-RU" sz="1600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600"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fld id="{5031DFD4-619F-429E-B1A6-3E7C7C646AC5}" type="CELLRANGE">
                      <a:rPr lang="ru-RU" sz="16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6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CF6D775C-C162-4D93-90F4-12AE0023A47B}" type="PERCENTAGE">
                      <a:rPr lang="ru-RU" sz="16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6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76302871076161"/>
                      <c:h val="0.125010182573798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49A-4703-9E36-63AD8FD07394}"/>
                </c:ext>
              </c:extLst>
            </c:dLbl>
            <c:dLbl>
              <c:idx val="4"/>
              <c:layout>
                <c:manualLayout>
                  <c:x val="0.12296860080557932"/>
                  <c:y val="-0.351806673803975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9F105C7-1E15-401B-87D6-24EAE3D3E6E7}" type="CATEGORYNAME">
                      <a:rPr lang="ru-RU" sz="140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5"/>
                        </a:solidFill>
                      </a:rPr>
                      <a:t> –</a:t>
                    </a:r>
                    <a:r>
                      <a:rPr lang="ru-RU" sz="1400" baseline="0" dirty="0">
                        <a:solidFill>
                          <a:schemeClr val="accent5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23AB90E8-DB63-4C58-9B08-979E02901E8B}" type="CELLRAN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5"/>
                        </a:solidFill>
                      </a:rPr>
                      <a:t> млн.рублей (</a:t>
                    </a:r>
                    <a:fld id="{F302C960-BC7B-43A2-AC83-4E096FF456C5}" type="PERCENTA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5"/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73733430998858"/>
                      <c:h val="9.450749467453892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849A-4703-9E36-63AD8FD07394}"/>
                </c:ext>
              </c:extLst>
            </c:dLbl>
            <c:dLbl>
              <c:idx val="5"/>
              <c:layout>
                <c:manualLayout>
                  <c:x val="0.14542119021073704"/>
                  <c:y val="-0.2994969658431941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F0A5B1E-DBBE-4944-A627-E924DB81EA66}" type="CATEGORYNAME">
                      <a:rPr lang="ru-RU" sz="1400" smtClean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/>
                      <a:t> –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1B88C9AB-C828-4CD0-A88D-4BB7FFD97845}" type="CELLRANGE">
                      <a:rPr lang="ru-RU" sz="1400" b="1" baseline="0" smtClean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/>
                      <a:t> млн.рублей (</a:t>
                    </a:r>
                    <a:fld id="{82CE0D93-EBD1-45EF-9738-5E394A8405E7}" type="PERCENTAGE">
                      <a:rPr lang="ru-RU" sz="1400" b="1" baseline="0" smtClean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/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08295628822801"/>
                      <c:h val="0.1534285201332751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49A-4703-9E36-63AD8FD07394}"/>
                </c:ext>
              </c:extLst>
            </c:dLbl>
            <c:dLbl>
              <c:idx val="6"/>
              <c:layout>
                <c:manualLayout>
                  <c:x val="0.20694092279662529"/>
                  <c:y val="-0.167428733491971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7B494E2-4B47-439D-8342-4F438B91A89F}" type="CATEGORYNAME">
                      <a:rPr lang="ru-RU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–</a:t>
                    </a:r>
                    <a:r>
                      <a:rPr lang="ru-RU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9E370DDD-26F7-412B-8A71-6344543250A4}" type="CELLRANGE">
                      <a:rPr lang="ru-RU" sz="14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62075C9A-F914-4EE1-9720-7EA6DC5E4DA0}" type="PERCENTAGE">
                      <a:rPr lang="ru-RU" sz="14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669627269558628"/>
                      <c:h val="0.1436168221923466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49A-4703-9E36-63AD8FD07394}"/>
                </c:ext>
              </c:extLst>
            </c:dLbl>
            <c:dLbl>
              <c:idx val="7"/>
              <c:layout>
                <c:manualLayout>
                  <c:x val="0.23599718002256287"/>
                  <c:y val="-1.01675626330864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EB5B416-6A4B-42F3-8BAF-A910DC6EADEE}" type="CATEGORYNAME">
                      <a:rPr lang="ru-RU" sz="140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40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fld id="{4304B1DA-17DE-4402-B98C-7478B56EAB20}" type="CELLRANGE">
                      <a:rPr lang="ru-RU" sz="1400" b="1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1C2ADADD-C23E-4343-995A-B5F087AB35E4}" type="PERCENTAGE">
                      <a:rPr lang="ru-RU" sz="1400" b="1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9614068418315"/>
                      <c:h val="0.2158267319232044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49A-4703-9E36-63AD8FD07394}"/>
                </c:ext>
              </c:extLst>
            </c:dLbl>
            <c:dLbl>
              <c:idx val="8"/>
              <c:layout>
                <c:manualLayout>
                  <c:x val="-1.8322894205951196E-2"/>
                  <c:y val="3.0400611975187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54C66CF-8143-488A-8FF8-255E3BF7360D}" type="CATEGORYNAME">
                      <a:rPr lang="ru-RU" sz="140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400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fld id="{5068D1CF-87AA-482D-944D-D800939075AC}" type="CELLRANGE">
                      <a:rPr lang="ru-RU" sz="1400" b="1" baseline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2F2EED7E-B786-47EA-8888-EA91B7D439D5}" type="PERCENTAGE">
                      <a:rPr lang="ru-RU" sz="1400" b="1" baseline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43107659606283"/>
                      <c:h val="0.1633164747939517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849A-4703-9E36-63AD8FD07394}"/>
                </c:ext>
              </c:extLst>
            </c:dLbl>
            <c:dLbl>
              <c:idx val="9"/>
              <c:layout>
                <c:manualLayout>
                  <c:x val="-0.17583443639872212"/>
                  <c:y val="4.179818949334514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197A674-A44B-43FD-B101-254590DDBB7B}" type="CATEGORYNAME">
                      <a:rPr lang="ru-RU" sz="14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-</a:t>
                    </a:r>
                    <a:r>
                      <a:rPr lang="ru-RU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0820BD05-9893-48E9-8B39-8A8A80C21A24}" type="CELLRANGE">
                      <a:rPr lang="ru-RU" sz="14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4EC28BD0-BFB6-414E-8D08-EDEE05A077AB}" type="PERCENTAGE">
                      <a:rPr lang="ru-RU" sz="14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45438172198373"/>
                      <c:h val="0.1379484060244009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49A-4703-9E36-63AD8FD07394}"/>
                </c:ext>
              </c:extLst>
            </c:dLbl>
            <c:dLbl>
              <c:idx val="10"/>
              <c:layout>
                <c:manualLayout>
                  <c:x val="-0.36400410996350441"/>
                  <c:y val="-3.099625501447976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B589169-5BEC-44F2-AEDE-53A9EF1E73D3}" type="CATEGORYNAME">
                      <a:rPr lang="ru-RU" sz="1400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4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fld id="{224B8BE4-08EE-45A7-9F41-DD1446569FFD}" type="CELLRANGE">
                      <a:rPr lang="ru-RU" sz="1400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BB5B5DC1-90CD-4DDD-AEA3-D5810B19DF71}" type="PERCENTAGE">
                      <a:rPr lang="ru-RU" sz="1400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16795576162516"/>
                      <c:h val="0.1282892215229687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49A-4703-9E36-63AD8FD07394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07F09"/>
                </a:solidFill>
                <a:round/>
              </a:ln>
              <a:effectLst>
                <a:outerShdw blurRad="50800" dist="38100" dir="2700000" algn="tl" rotWithShape="0">
                  <a:srgbClr val="F07F09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##,#0\,0</c:formatCode>
                <c:ptCount val="11"/>
                <c:pt idx="0">
                  <c:v>3092.3</c:v>
                </c:pt>
                <c:pt idx="1">
                  <c:v>15.897893809999999</c:v>
                </c:pt>
                <c:pt idx="2">
                  <c:v>568.48885489999998</c:v>
                </c:pt>
                <c:pt idx="3">
                  <c:v>405.47283854</c:v>
                </c:pt>
                <c:pt idx="4">
                  <c:v>67.559354583000001</c:v>
                </c:pt>
                <c:pt idx="5">
                  <c:v>227.98096915999994</c:v>
                </c:pt>
                <c:pt idx="6">
                  <c:v>86.304055230000003</c:v>
                </c:pt>
                <c:pt idx="7">
                  <c:v>20.750458749999996</c:v>
                </c:pt>
                <c:pt idx="8">
                  <c:v>113.28339764</c:v>
                </c:pt>
                <c:pt idx="9">
                  <c:v>116.57757497</c:v>
                </c:pt>
                <c:pt idx="10">
                  <c:v>0.98828136999999994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Лист1!$B$2:$B$12</c15:f>
                <c15:dlblRangeCache>
                  <c:ptCount val="11"/>
                  <c:pt idx="0">
                    <c:v>3 092,3</c:v>
                  </c:pt>
                  <c:pt idx="1">
                    <c:v>15,9</c:v>
                  </c:pt>
                  <c:pt idx="2">
                    <c:v>568,5</c:v>
                  </c:pt>
                  <c:pt idx="3">
                    <c:v>405,5</c:v>
                  </c:pt>
                  <c:pt idx="4">
                    <c:v>67,6</c:v>
                  </c:pt>
                  <c:pt idx="5">
                    <c:v>228,0</c:v>
                  </c:pt>
                  <c:pt idx="6">
                    <c:v>86,3</c:v>
                  </c:pt>
                  <c:pt idx="7">
                    <c:v>20,8</c:v>
                  </c:pt>
                  <c:pt idx="8">
                    <c:v>113,3</c:v>
                  </c:pt>
                  <c:pt idx="9">
                    <c:v>116,6</c:v>
                  </c:pt>
                  <c:pt idx="10">
                    <c:v>1,0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49A-4703-9E36-63AD8FD073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849A-4703-9E36-63AD8FD0739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849A-4703-9E36-63AD8FD07394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849A-4703-9E36-63AD8FD07394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849A-4703-9E36-63AD8FD07394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849A-4703-9E36-63AD8FD07394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2-849A-4703-9E36-63AD8FD073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849A-4703-9E36-63AD8FD0739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4-849A-4703-9E36-63AD8FD0739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849A-4703-9E36-63AD8FD0739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6-849A-4703-9E36-63AD8FD0739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849A-4703-9E36-63AD8FD07394}"/>
              </c:ext>
            </c:extLst>
          </c:dPt>
          <c:dLbls>
            <c:dLbl>
              <c:idx val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849A-4703-9E36-63AD8FD07394}"/>
                </c:ext>
              </c:extLst>
            </c:dLbl>
            <c:dLbl>
              <c:idx val="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E-849A-4703-9E36-63AD8FD07394}"/>
                </c:ext>
              </c:extLst>
            </c:dLbl>
            <c:dLbl>
              <c:idx val="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849A-4703-9E36-63AD8FD07394}"/>
                </c:ext>
              </c:extLst>
            </c:dLbl>
            <c:dLbl>
              <c:idx val="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0-849A-4703-9E36-63AD8FD07394}"/>
                </c:ext>
              </c:extLst>
            </c:dLbl>
            <c:dLbl>
              <c:idx val="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1-849A-4703-9E36-63AD8FD07394}"/>
                </c:ext>
              </c:extLst>
            </c:dLbl>
            <c:dLbl>
              <c:idx val="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2-849A-4703-9E36-63AD8FD07394}"/>
                </c:ext>
              </c:extLst>
            </c:dLbl>
            <c:dLbl>
              <c:idx val="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3-849A-4703-9E36-63AD8FD07394}"/>
                </c:ext>
              </c:extLst>
            </c:dLbl>
            <c:dLbl>
              <c:idx val="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4-849A-4703-9E36-63AD8FD07394}"/>
                </c:ext>
              </c:extLst>
            </c:dLbl>
            <c:dLbl>
              <c:idx val="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5-849A-4703-9E36-63AD8FD07394}"/>
                </c:ext>
              </c:extLst>
            </c:dLbl>
            <c:dLbl>
              <c:idx val="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6-849A-4703-9E36-63AD8FD07394}"/>
                </c:ext>
              </c:extLst>
            </c:dLbl>
            <c:dLbl>
              <c:idx val="1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7-849A-4703-9E36-63AD8FD07394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F2936"/>
                </a:solidFill>
                <a:round/>
              </a:ln>
              <a:effectLst>
                <a:outerShdw blurRad="50800" dist="38100" dir="2700000" algn="tl" rotWithShape="0">
                  <a:srgbClr val="9F2936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Лист1!$C$2:$C$12</c:f>
              <c:numCache>
                <c:formatCode>0\,0%</c:formatCode>
                <c:ptCount val="11"/>
                <c:pt idx="0">
                  <c:v>0.65576151535062999</c:v>
                </c:pt>
                <c:pt idx="1">
                  <c:v>3.3713142803943929E-3</c:v>
                </c:pt>
                <c:pt idx="2">
                  <c:v>0.12055399398654218</c:v>
                </c:pt>
                <c:pt idx="3">
                  <c:v>8.5984746609774468E-2</c:v>
                </c:pt>
                <c:pt idx="4">
                  <c:v>1.4326666135902206E-2</c:v>
                </c:pt>
                <c:pt idx="5">
                  <c:v>4.8345743541437183E-2</c:v>
                </c:pt>
                <c:pt idx="6">
                  <c:v>1.8301675513131724E-2</c:v>
                </c:pt>
                <c:pt idx="7">
                  <c:v>4.4003513134932542E-3</c:v>
                </c:pt>
                <c:pt idx="8">
                  <c:v>2.4022926606485393E-2</c:v>
                </c:pt>
                <c:pt idx="9">
                  <c:v>2.4721491284769689E-2</c:v>
                </c:pt>
                <c:pt idx="10">
                  <c:v>2.0957537743980785E-4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849A-4703-9E36-63AD8FD0739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F9-4B56-8B0D-53CC100A7C06}"/>
              </c:ext>
            </c:extLst>
          </c:dPt>
          <c:dPt>
            <c:idx val="1"/>
            <c:bubble3D val="0"/>
            <c:explosion val="7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F9-4B56-8B0D-53CC100A7C06}"/>
              </c:ext>
            </c:extLst>
          </c:dPt>
          <c:dPt>
            <c:idx val="2"/>
            <c:bubble3D val="0"/>
            <c:explosion val="5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F9-4B56-8B0D-53CC100A7C06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CF9-4B56-8B0D-53CC100A7C06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CF9-4B56-8B0D-53CC100A7C06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CF9-4B56-8B0D-53CC100A7C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CF9-4B56-8B0D-53CC100A7C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CF9-4B56-8B0D-53CC100A7C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CF9-4B56-8B0D-53CC100A7C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CF9-4B56-8B0D-53CC100A7C0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CF9-4B56-8B0D-53CC100A7C06}"/>
              </c:ext>
            </c:extLst>
          </c:dPt>
          <c:dLbls>
            <c:dLbl>
              <c:idx val="0"/>
              <c:layout>
                <c:manualLayout>
                  <c:x val="-0.33389762922716398"/>
                  <c:y val="-3.45228609617758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481BAAA-E6F3-4099-84E8-48491F235EBB}" type="CATEGORYNAME">
                      <a:rPr lang="ru-RU" sz="1200" smtClean="0"/>
                      <a:pPr>
                        <a:defRPr sz="1200"/>
                      </a:pPr>
                      <a:t>[ИМЯ КАТЕГОРИИ]</a:t>
                    </a:fld>
                    <a:r>
                      <a:rPr lang="ru-RU" sz="1200" baseline="0" dirty="0"/>
                      <a:t> </a:t>
                    </a:r>
                  </a:p>
                  <a:p>
                    <a:pPr>
                      <a:defRPr sz="1200"/>
                    </a:pPr>
                    <a:r>
                      <a:rPr lang="ru-RU" sz="1200" baseline="0" dirty="0"/>
                      <a:t>- </a:t>
                    </a:r>
                    <a:fld id="{923682D8-B030-437A-89BA-99C5D0435EA6}" type="VALUE">
                      <a:rPr lang="ru-RU" sz="1400" b="1" baseline="0" smtClean="0"/>
                      <a:pPr>
                        <a:defRPr sz="1200"/>
                      </a:pPr>
                      <a:t>[ЗНАЧЕНИЕ]</a:t>
                    </a:fld>
                    <a:r>
                      <a:rPr lang="ru-RU" sz="1200" baseline="0" dirty="0"/>
                      <a:t> млн.рублей (</a:t>
                    </a:r>
                    <a:fld id="{C391FE72-C1C5-4C18-A93A-830FE9935246}" type="PERCENTAGE">
                      <a:rPr lang="ru-RU" sz="1400" b="1" baseline="0" smtClean="0"/>
                      <a:pPr>
                        <a:defRPr sz="1200"/>
                      </a:pPr>
                      <a:t>[ПРОЦЕНТ]</a:t>
                    </a:fld>
                    <a:r>
                      <a:rPr lang="ru-RU" sz="1400" b="0" baseline="0" dirty="0"/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F07F0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1144"/>
                        <a:gd name="adj2" fmla="val 99399"/>
                        <a:gd name="adj3" fmla="val 25053"/>
                        <a:gd name="adj4" fmla="val 20642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330483224809529"/>
                      <c:h val="0.111416097695059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F9-4B56-8B0D-53CC100A7C06}"/>
                </c:ext>
              </c:extLst>
            </c:dLbl>
            <c:dLbl>
              <c:idx val="1"/>
              <c:layout>
                <c:manualLayout>
                  <c:x val="-0.19151455328051642"/>
                  <c:y val="-0.156368412493661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6EA7C5D-CBF8-4AF6-8F2A-B3060A047141}" type="CATEGORYNAME">
                      <a:rPr lang="ru-RU" sz="1200" smtClean="0">
                        <a:solidFill>
                          <a:schemeClr val="accent2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pPr>
                      <a:defRPr sz="1200">
                        <a:solidFill>
                          <a:schemeClr val="accent1"/>
                        </a:solidFill>
                      </a:defRPr>
                    </a:pPr>
                    <a:r>
                      <a:rPr lang="ru-RU" sz="1200" baseline="0" dirty="0">
                        <a:solidFill>
                          <a:schemeClr val="accent2"/>
                        </a:solidFill>
                      </a:rPr>
                      <a:t>- </a:t>
                    </a:r>
                    <a:fld id="{1FEE7657-9716-4121-8074-F68886D44230}" type="VALU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200" baseline="0" dirty="0">
                        <a:solidFill>
                          <a:schemeClr val="accent2"/>
                        </a:solidFill>
                      </a:rPr>
                      <a:t> млн.рублей (</a:t>
                    </a:r>
                    <a:fld id="{29C63124-6304-43B9-8E46-72792F220B50}" type="PERCENTA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200" b="0" baseline="0" dirty="0">
                        <a:solidFill>
                          <a:schemeClr val="accent2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16607"/>
                        <a:gd name="adj2" fmla="val 189331"/>
                        <a:gd name="adj3" fmla="val 67776"/>
                        <a:gd name="adj4" fmla="val 100360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428601311538825"/>
                      <c:h val="0.124734982275652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F9-4B56-8B0D-53CC100A7C06}"/>
                </c:ext>
              </c:extLst>
            </c:dLbl>
            <c:dLbl>
              <c:idx val="2"/>
              <c:layout>
                <c:manualLayout>
                  <c:x val="-0.10522202980325605"/>
                  <c:y val="-0.224398516300498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67788FD-BCD1-4D2E-BCB6-2E890A3CBE3A}" type="CATEGORYNAME">
                      <a:rPr lang="ru-RU" sz="1400" smtClean="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- </a:t>
                    </a:r>
                    <a:fld id="{B4B76789-86BC-4019-955E-EF26F4C244B3}" type="VALUE">
                      <a:rPr lang="ru-RU" sz="1600" b="1" baseline="0" smtClean="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 млн.рублей (</a:t>
                    </a:r>
                    <a:fld id="{0E6C4546-7F3E-4B84-AFA0-A20683EFBF98}" type="PERCENTAGE">
                      <a:rPr lang="ru-RU" sz="1600" b="1" baseline="0" smtClean="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3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1B587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2586"/>
                        <a:gd name="adj2" fmla="val 100502"/>
                        <a:gd name="adj3" fmla="val 143774"/>
                        <a:gd name="adj4" fmla="val 14760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226688546155081"/>
                      <c:h val="0.143810821757621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F9-4B56-8B0D-53CC100A7C06}"/>
                </c:ext>
              </c:extLst>
            </c:dLbl>
            <c:dLbl>
              <c:idx val="3"/>
              <c:layout>
                <c:manualLayout>
                  <c:x val="-1.7189696526278476E-2"/>
                  <c:y val="2.84305913802860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DCE7137-285D-4E89-8EF9-80EC853A86FA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F3E7B29E-CDF7-47B2-B4BF-96AFA3F46A05}" type="VALU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(</a:t>
                    </a:r>
                    <a:fld id="{A06883FA-F94E-4FE8-BBCF-8826DF208C2E}" type="PERCENTAG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E8542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945"/>
                        <a:gd name="adj2" fmla="val 99802"/>
                        <a:gd name="adj3" fmla="val 62608"/>
                        <a:gd name="adj4" fmla="val 109123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3759539566050794"/>
                      <c:h val="0.10519734556136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F9-4B56-8B0D-53CC100A7C06}"/>
                </c:ext>
              </c:extLst>
            </c:dLbl>
            <c:dLbl>
              <c:idx val="4"/>
              <c:layout>
                <c:manualLayout>
                  <c:x val="-8.5427786572940562E-2"/>
                  <c:y val="5.07689131790821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D9974FA-2AEC-48F9-9A90-10BB8EAAFB48}" type="CATEGORYNAME">
                      <a:rPr lang="ru-RU" sz="140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5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r>
                      <a:rPr lang="ru-RU" sz="1400" dirty="0">
                        <a:solidFill>
                          <a:schemeClr val="accent5"/>
                        </a:solidFill>
                      </a:rPr>
                      <a:t>-</a:t>
                    </a:r>
                    <a:r>
                      <a:rPr lang="ru-RU" sz="1400" baseline="0" dirty="0">
                        <a:solidFill>
                          <a:schemeClr val="accent5"/>
                        </a:solidFill>
                      </a:rPr>
                      <a:t> </a:t>
                    </a:r>
                    <a:fld id="{DD829496-7A50-409B-9062-008361155E00}" type="VALU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5"/>
                        </a:solidFill>
                      </a:rPr>
                      <a:t> млн.рублей (</a:t>
                    </a:r>
                    <a:fld id="{11AB9CCD-003C-425C-9A2A-3815735989D3}" type="PERCENTA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5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6048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2519"/>
                        <a:gd name="adj2" fmla="val 137677"/>
                        <a:gd name="adj3" fmla="val 45799"/>
                        <a:gd name="adj4" fmla="val 100248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3863342447872768"/>
                      <c:h val="8.69496389970493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CF9-4B56-8B0D-53CC100A7C06}"/>
                </c:ext>
              </c:extLst>
            </c:dLbl>
            <c:dLbl>
              <c:idx val="5"/>
              <c:layout>
                <c:manualLayout>
                  <c:x val="7.9038585485167734E-2"/>
                  <c:y val="6.49843687713139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314B41B-45E0-44DA-8311-2D1524150352}" type="CATEGORYNAME">
                      <a:rPr lang="ru-RU" sz="180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– </a:t>
                    </a:r>
                    <a:fld id="{933FFF16-75B9-4A87-8A26-9583CA208469}" type="VALUE">
                      <a:rPr lang="ru-RU" sz="2000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2D0FA239-9207-4E94-8591-832DBB245F64}" type="PERCENTAGE">
                      <a:rPr lang="ru-RU" sz="2000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299"/>
                        <a:gd name="adj2" fmla="val -581"/>
                        <a:gd name="adj3" fmla="val 57290"/>
                        <a:gd name="adj4" fmla="val -2918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6765098114395303"/>
                      <c:h val="0.120673469221326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CF9-4B56-8B0D-53CC100A7C06}"/>
                </c:ext>
              </c:extLst>
            </c:dLbl>
            <c:dLbl>
              <c:idx val="6"/>
              <c:layout>
                <c:manualLayout>
                  <c:x val="8.5005405477238394E-2"/>
                  <c:y val="-0.4061513054326574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380D07D-6807-4B4E-B2B5-EB1739583A8B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fld id="{AF3A257E-98BA-4E0B-ACDB-79E9B8390506}" type="VALUE">
                      <a:rPr lang="ru-RU" sz="16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8B1A9483-D085-4577-A8EF-F7DEBEB923B7}" type="PERCENTAGE">
                      <a:rPr lang="ru-RU" sz="1600" b="1" i="0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8102"/>
                        <a:gd name="adj2" fmla="val -1067"/>
                        <a:gd name="adj3" fmla="val 399329"/>
                        <a:gd name="adj4" fmla="val -4589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866282381080936"/>
                      <c:h val="7.94911659692537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CF9-4B56-8B0D-53CC100A7C06}"/>
                </c:ext>
              </c:extLst>
            </c:dLbl>
            <c:dLbl>
              <c:idx val="7"/>
              <c:layout>
                <c:manualLayout>
                  <c:x val="0.11720271495313571"/>
                  <c:y val="-0.35741314878073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688B547-C82E-4CBC-8036-53F39CEA317F}" type="CATEGORYNAME">
                      <a:rPr lang="ru-RU" smtClean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rgbClr val="C00000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8F77B38C-4B2F-42BC-8457-DDE8EC284A4A}" type="VALUE">
                      <a:rPr lang="ru-RU" sz="1600" b="1" baseline="0" smtClean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 млн.рублей (</a:t>
                    </a:r>
                    <a:fld id="{B5ABBD43-37C2-427A-8E1D-E7CBF6E0D6C1}" type="PERCENTAGE">
                      <a:rPr lang="ru-RU" sz="1600" b="1" baseline="0" smtClean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rgbClr val="C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2015"/>
                        <a:gd name="adj2" fmla="val -399"/>
                        <a:gd name="adj3" fmla="val 364055"/>
                        <a:gd name="adj4" fmla="val -5986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122016128575788"/>
                      <c:h val="7.94911659692537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CF9-4B56-8B0D-53CC100A7C06}"/>
                </c:ext>
              </c:extLst>
            </c:dLbl>
            <c:dLbl>
              <c:idx val="8"/>
              <c:layout>
                <c:manualLayout>
                  <c:x val="0.17450188110936013"/>
                  <c:y val="-0.3127364252321018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FA62FF6-146C-41F3-A28B-5F9D6EE51695}" type="CATEGORYNAME">
                      <a:rPr lang="ru-RU" sz="140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sz="14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fld id="{EBBDF064-62F1-4292-A40E-6CFB05B48C6E}" type="VALUE">
                      <a:rPr lang="ru-RU" sz="16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D15058D7-1A84-492F-8727-EDCCADD285FE}" type="PERCENTAGE">
                      <a:rPr lang="ru-RU" sz="16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7964"/>
                        <a:gd name="adj2" fmla="val -345"/>
                        <a:gd name="adj3" fmla="val 242676"/>
                        <a:gd name="adj4" fmla="val -8510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77870068881177"/>
                      <c:h val="0.101164934687192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CF9-4B56-8B0D-53CC100A7C06}"/>
                </c:ext>
              </c:extLst>
            </c:dLbl>
            <c:dLbl>
              <c:idx val="9"/>
              <c:layout>
                <c:manualLayout>
                  <c:x val="0.25680426085646157"/>
                  <c:y val="-0.207137165770655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6D95656-0A3B-4D55-B567-20A75207CE76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04CC1520-16E2-4639-957A-F141023CE8CC}" type="VALUE">
                      <a:rPr lang="ru-RU" sz="14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9260E1DC-DBD4-4BEB-9DC3-75A1CC32A686}" type="PERCENTAGE">
                      <a:rPr lang="ru-RU" sz="14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5106"/>
                        <a:gd name="adj2" fmla="val -1113"/>
                        <a:gd name="adj3" fmla="val 177529"/>
                        <a:gd name="adj4" fmla="val -10932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99026037920127"/>
                      <c:h val="8.0857369415559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CF9-4B56-8B0D-53CC100A7C06}"/>
                </c:ext>
              </c:extLst>
            </c:dLbl>
            <c:dLbl>
              <c:idx val="10"/>
              <c:layout>
                <c:manualLayout>
                  <c:x val="0.25836688223770599"/>
                  <c:y val="-9.15321130565333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5839EA6-DC1E-4BED-9985-3617F55CF6AC}" type="CATEGORYNAME">
                      <a:rPr lang="ru-RU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- </a:t>
                    </a:r>
                    <a:fld id="{B470E7D7-682B-41AE-B023-89D6DCA1F01F}" type="VALU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3C08295B-353D-4CFF-A01E-5CE4E0B4E716}" type="PERCENTAG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558"/>
                        <a:gd name="adj2" fmla="val -334"/>
                        <a:gd name="adj3" fmla="val 66340"/>
                        <a:gd name="adj4" fmla="val -10983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48880074858825"/>
                      <c:h val="0.10602579828319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CF9-4B56-8B0D-53CC100A7C06}"/>
                </c:ext>
              </c:extLst>
            </c:dLbl>
            <c:numFmt formatCode="General" sourceLinked="0"/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07F09"/>
                </a:solidFill>
                <a:round/>
              </a:ln>
              <a:effectLst>
                <a:outerShdw blurRad="50800" dist="38100" dir="2700000" algn="tl" rotWithShape="0">
                  <a:srgbClr val="F07F09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Лист2!$A$3:$A$13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Лист2!$B$3:$B$13</c:f>
              <c:numCache>
                <c:formatCode>#,##0.00</c:formatCode>
                <c:ptCount val="11"/>
                <c:pt idx="0">
                  <c:v>722.16118595</c:v>
                </c:pt>
                <c:pt idx="1">
                  <c:v>65.529606729999998</c:v>
                </c:pt>
                <c:pt idx="2">
                  <c:v>1506.2251100999999</c:v>
                </c:pt>
                <c:pt idx="3">
                  <c:v>1689.2148856900001</c:v>
                </c:pt>
                <c:pt idx="4">
                  <c:v>48.314155489999997</c:v>
                </c:pt>
                <c:pt idx="5">
                  <c:v>4534.4187804200001</c:v>
                </c:pt>
                <c:pt idx="6">
                  <c:v>427.03193526000001</c:v>
                </c:pt>
                <c:pt idx="7">
                  <c:v>209.91835545999999</c:v>
                </c:pt>
                <c:pt idx="8">
                  <c:v>680.25308567000002</c:v>
                </c:pt>
                <c:pt idx="9">
                  <c:v>31.573942519999999</c:v>
                </c:pt>
                <c:pt idx="10">
                  <c:v>1.58864088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CF9-4B56-8B0D-53CC100A7C06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3CF9-4B56-8B0D-53CC100A7C06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3CF9-4B56-8B0D-53CC100A7C06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3CF9-4B56-8B0D-53CC100A7C06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3CF9-4B56-8B0D-53CC100A7C06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3CF9-4B56-8B0D-53CC100A7C06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3CF9-4B56-8B0D-53CC100A7C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3CF9-4B56-8B0D-53CC100A7C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3CF9-4B56-8B0D-53CC100A7C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3CF9-4B56-8B0D-53CC100A7C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3CF9-4B56-8B0D-53CC100A7C0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3CF9-4B56-8B0D-53CC100A7C06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3CF9-4B56-8B0D-53CC100A7C06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CF9-4B56-8B0D-53CC100A7C06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3CF9-4B56-8B0D-53CC100A7C06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3CF9-4B56-8B0D-53CC100A7C06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3CF9-4B56-8B0D-53CC100A7C06}"/>
                </c:ext>
              </c:extLst>
            </c:dLbl>
            <c:dLbl>
              <c:idx val="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3CF9-4B56-8B0D-53CC100A7C06}"/>
                </c:ext>
              </c:extLst>
            </c:dLbl>
            <c:dLbl>
              <c:idx val="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3CF9-4B56-8B0D-53CC100A7C06}"/>
                </c:ext>
              </c:extLst>
            </c:dLbl>
            <c:dLbl>
              <c:idx val="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3CF9-4B56-8B0D-53CC100A7C06}"/>
                </c:ext>
              </c:extLst>
            </c:dLbl>
            <c:dLbl>
              <c:idx val="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3CF9-4B56-8B0D-53CC100A7C06}"/>
                </c:ext>
              </c:extLst>
            </c:dLbl>
            <c:dLbl>
              <c:idx val="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3CF9-4B56-8B0D-53CC100A7C06}"/>
                </c:ext>
              </c:extLst>
            </c:dLbl>
            <c:dLbl>
              <c:idx val="1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3CF9-4B56-8B0D-53CC100A7C06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F2936"/>
                </a:solidFill>
                <a:round/>
              </a:ln>
              <a:effectLst>
                <a:outerShdw blurRad="50800" dist="38100" dir="2700000" algn="tl" rotWithShape="0">
                  <a:srgbClr val="9F2936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Лист2!$C$3:$C$13</c:f>
              <c:numCache>
                <c:formatCode>0.00</c:formatCode>
                <c:ptCount val="11"/>
                <c:pt idx="0">
                  <c:v>7.2826185853968104</c:v>
                </c:pt>
                <c:pt idx="1">
                  <c:v>0.66083187680303213</c:v>
                </c:pt>
                <c:pt idx="2">
                  <c:v>15.189493971730977</c:v>
                </c:pt>
                <c:pt idx="3">
                  <c:v>17.03485033617784</c:v>
                </c:pt>
                <c:pt idx="4">
                  <c:v>0.48722303767456493</c:v>
                </c:pt>
                <c:pt idx="5">
                  <c:v>45.727246391424579</c:v>
                </c:pt>
                <c:pt idx="6">
                  <c:v>4.3063941524236995</c:v>
                </c:pt>
                <c:pt idx="7">
                  <c:v>2.1169170354646782</c:v>
                </c:pt>
                <c:pt idx="8">
                  <c:v>6.8599972704942243</c:v>
                </c:pt>
                <c:pt idx="9">
                  <c:v>0.31840672842021578</c:v>
                </c:pt>
                <c:pt idx="10">
                  <c:v>1.6020613989367986E-2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3CF9-4B56-8B0D-53CC100A7C0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445427351591555E-2"/>
          <c:y val="4.7248543466630474E-2"/>
          <c:w val="0.78661899149737935"/>
          <c:h val="0.75807325488698496"/>
        </c:manualLayout>
      </c:layout>
      <c:pie3DChart>
        <c:varyColors val="1"/>
        <c:ser>
          <c:idx val="0"/>
          <c:order val="0"/>
          <c:tx>
            <c:strRef>
              <c:f>Лист1!$B$2:$B$12</c:f>
              <c:strCache>
                <c:ptCount val="11"/>
                <c:pt idx="0">
                  <c:v>872,4</c:v>
                </c:pt>
                <c:pt idx="1">
                  <c:v>17,7</c:v>
                </c:pt>
                <c:pt idx="2">
                  <c:v>114,2</c:v>
                </c:pt>
                <c:pt idx="3">
                  <c:v>1 553,2</c:v>
                </c:pt>
                <c:pt idx="4">
                  <c:v>1 474,6</c:v>
                </c:pt>
                <c:pt idx="5">
                  <c:v>46,4</c:v>
                </c:pt>
                <c:pt idx="6">
                  <c:v>5 347,1</c:v>
                </c:pt>
                <c:pt idx="7">
                  <c:v>635,6</c:v>
                </c:pt>
                <c:pt idx="8">
                  <c:v>257,5</c:v>
                </c:pt>
                <c:pt idx="9">
                  <c:v>691,8</c:v>
                </c:pt>
                <c:pt idx="10">
                  <c:v>59,6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07-4AAF-A0F3-CD6498843E8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07-4AAF-A0F3-CD6498843E8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07-4AAF-A0F3-CD6498843E8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07-4AAF-A0F3-CD6498843E8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07-4AAF-A0F3-CD6498843E8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407-4AAF-A0F3-CD6498843E8D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407-4AAF-A0F3-CD6498843E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407-4AAF-A0F3-CD6498843E8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407-4AAF-A0F3-CD6498843E8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407-4AAF-A0F3-CD6498843E8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407-4AAF-A0F3-CD6498843E8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0407-4AAF-A0F3-CD6498843E8D}"/>
              </c:ext>
            </c:extLst>
          </c:dPt>
          <c:dLbls>
            <c:dLbl>
              <c:idx val="0"/>
              <c:layout>
                <c:manualLayout>
                  <c:x val="-0.1968415200347142"/>
                  <c:y val="7.55986302611882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73603DC-4DDF-43DF-B725-13272DDCB4C4}" type="CATEGORYNAME">
                      <a:rPr lang="ru-RU" sz="1400" smtClean="0"/>
                      <a:pPr>
                        <a:defRPr sz="1400"/>
                      </a:pPr>
                      <a:t>[ИМЯ КАТЕГОРИИ]</a:t>
                    </a:fld>
                    <a:r>
                      <a:rPr lang="ru-RU" sz="1400" baseline="0" dirty="0"/>
                      <a:t> - </a:t>
                    </a:r>
                    <a:fld id="{54683A21-2F8E-45AC-9B6A-DF8D7B1737CC}" type="CELLRANGE">
                      <a:rPr lang="ru-RU" sz="1400" b="1" baseline="0" smtClean="0"/>
                      <a:pPr>
                        <a:defRPr sz="1400"/>
                      </a:pPr>
                      <a:t>[ДИАПАЗОН ЯЧЕЕК]</a:t>
                    </a:fld>
                    <a:r>
                      <a:rPr lang="ru-RU" sz="1400" b="1" baseline="0" dirty="0"/>
                      <a:t> млн.рублей</a:t>
                    </a:r>
                    <a:r>
                      <a:rPr lang="ru-RU" sz="1400" b="0" baseline="0" dirty="0"/>
                      <a:t> </a:t>
                    </a:r>
                    <a:r>
                      <a:rPr lang="ru-RU" sz="1400" b="1" baseline="0" dirty="0"/>
                      <a:t>(</a:t>
                    </a:r>
                    <a:fld id="{155E5594-FD68-4E16-A73C-B6AFFB372C79}" type="PERCENTAGE">
                      <a:rPr lang="ru-RU" sz="1400" b="1" baseline="0" smtClean="0"/>
                      <a:pPr>
                        <a:defRPr sz="1400"/>
                      </a:pPr>
                      <a:t>[ПРОЦЕНТ]</a:t>
                    </a:fld>
                    <a:r>
                      <a:rPr lang="ru-RU" sz="1400" b="1" baseline="0" dirty="0"/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42510862828399"/>
                      <c:h val="0.1133429044523316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407-4AAF-A0F3-CD6498843E8D}"/>
                </c:ext>
              </c:extLst>
            </c:dLbl>
            <c:dLbl>
              <c:idx val="1"/>
              <c:layout>
                <c:manualLayout>
                  <c:x val="-0.14933922585390075"/>
                  <c:y val="-2.814753613737907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3EC0C08-4AF9-4BEA-8A88-B189D158B7AA}" type="CATEGORYNAME">
                      <a:rPr lang="ru-RU" sz="1400" baseline="0" smtClean="0">
                        <a:solidFill>
                          <a:schemeClr val="accent2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2"/>
                        </a:solidFill>
                      </a:rPr>
                      <a:t> –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fld id="{28BC92D9-C782-47EF-947C-84B627D2E799}" type="CELLRAN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2"/>
                        </a:solidFill>
                      </a:rPr>
                      <a:t> млн.рублей (</a:t>
                    </a:r>
                    <a:fld id="{4B2B3EBA-15A9-49D5-95DC-AFED508A5CCE}" type="PERCENTA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2"/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36275579384087"/>
                      <c:h val="9.718928939345085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407-4AAF-A0F3-CD6498843E8D}"/>
                </c:ext>
              </c:extLst>
            </c:dLbl>
            <c:dLbl>
              <c:idx val="2"/>
              <c:layout>
                <c:manualLayout>
                  <c:x val="-0.11009784968658007"/>
                  <c:y val="-0.244931780258156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0052060-08CA-4A21-AFDC-325DD574BD74}" type="CATEGORYNAME">
                      <a:rPr lang="ru-RU" sz="140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–</a:t>
                    </a:r>
                  </a:p>
                  <a:p>
                    <a:pPr>
                      <a:defRPr sz="1400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fld id="{7145FE7C-9C3E-48A8-B41B-7822E8A79B8A}" type="CELLRANGE">
                      <a:rPr lang="ru-RU" sz="14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F8267367-1F05-4CAA-A5BA-DC8DD247177B}" type="PERCENTAGE">
                      <a:rPr lang="ru-RU" sz="14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10941016829821"/>
                      <c:h val="0.180931777055774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407-4AAF-A0F3-CD6498843E8D}"/>
                </c:ext>
              </c:extLst>
            </c:dLbl>
            <c:dLbl>
              <c:idx val="3"/>
              <c:layout>
                <c:manualLayout>
                  <c:x val="-4.8090595721506604E-2"/>
                  <c:y val="-0.250260543792472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9E61C91-7249-4AB0-A877-0FAB79584924}" type="CATEGORYNAME">
                      <a:rPr lang="ru-RU" sz="1600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600"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fld id="{5031DFD4-619F-429E-B1A6-3E7C7C646AC5}" type="CELLRANGE">
                      <a:rPr lang="ru-RU" sz="16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6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CF6D775C-C162-4D93-90F4-12AE0023A47B}" type="PERCENTAGE">
                      <a:rPr lang="ru-RU" sz="16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6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14049026090223"/>
                      <c:h val="0.125010182573798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407-4AAF-A0F3-CD6498843E8D}"/>
                </c:ext>
              </c:extLst>
            </c:dLbl>
            <c:dLbl>
              <c:idx val="4"/>
              <c:layout>
                <c:manualLayout>
                  <c:x val="-3.6548402950571553E-2"/>
                  <c:y val="-5.829536008883407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9F105C7-1E15-401B-87D6-24EAE3D3E6E7}" type="CATEGORYNAME">
                      <a:rPr lang="ru-RU" sz="140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5"/>
                        </a:solidFill>
                      </a:rPr>
                      <a:t> –</a:t>
                    </a:r>
                    <a:r>
                      <a:rPr lang="ru-RU" sz="1400" baseline="0" dirty="0">
                        <a:solidFill>
                          <a:schemeClr val="accent5"/>
                        </a:solidFill>
                      </a:rPr>
                      <a:t> </a:t>
                    </a:r>
                    <a:fld id="{23AB90E8-DB63-4C58-9B08-979E02901E8B}" type="CELLRAN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5"/>
                        </a:solidFill>
                      </a:rPr>
                      <a:t> млн.рублей (</a:t>
                    </a:r>
                    <a:fld id="{F302C960-BC7B-43A2-AC83-4E096FF456C5}" type="PERCENTA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5"/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6711419847776"/>
                      <c:h val="0.1046750573076254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407-4AAF-A0F3-CD6498843E8D}"/>
                </c:ext>
              </c:extLst>
            </c:dLbl>
            <c:dLbl>
              <c:idx val="5"/>
              <c:layout>
                <c:manualLayout>
                  <c:x val="-8.4153896016769134E-2"/>
                  <c:y val="-1.01511504256866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F0A5B1E-DBBE-4944-A627-E924DB81EA66}" type="CATEGORYNAME">
                      <a:rPr lang="ru-RU" sz="140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fld id="{1B88C9AB-C828-4CD0-A88D-4BB7FFD97845}" type="CELLRANGE">
                      <a:rPr lang="ru-RU" sz="14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82CE0D93-EBD1-45EF-9738-5E394A8405E7}" type="PERCENTAGE">
                      <a:rPr lang="ru-RU" sz="14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08295628822801"/>
                      <c:h val="0.133093394867102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407-4AAF-A0F3-CD6498843E8D}"/>
                </c:ext>
              </c:extLst>
            </c:dLbl>
            <c:dLbl>
              <c:idx val="6"/>
              <c:layout>
                <c:manualLayout>
                  <c:x val="9.0966168163432407E-2"/>
                  <c:y val="2.541890658271622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7B494E2-4B47-439D-8342-4F438B91A89F}" type="CATEGORYNAME">
                      <a:rPr lang="ru-RU" sz="240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2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–</a:t>
                    </a:r>
                    <a:r>
                      <a:rPr lang="ru-RU" sz="2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2400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fld id="{9E370DDD-26F7-412B-8A71-6344543250A4}" type="CELLRANGE">
                      <a:rPr lang="ru-RU" sz="2400" b="1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2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24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62075C9A-F914-4EE1-9720-7EA6DC5E4DA0}" type="PERCENTAGE">
                      <a:rPr lang="ru-RU" sz="2400" b="1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2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24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20967645706685"/>
                      <c:h val="0.1792032914081493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0407-4AAF-A0F3-CD6498843E8D}"/>
                </c:ext>
              </c:extLst>
            </c:dLbl>
            <c:dLbl>
              <c:idx val="7"/>
              <c:layout>
                <c:manualLayout>
                  <c:x val="0.10182055224473276"/>
                  <c:y val="-0.348239020183212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EB5B416-6A4B-42F3-8BAF-A910DC6EADEE}" type="CATEGORYNAME">
                      <a:rPr lang="ru-RU" sz="180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80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fld id="{4304B1DA-17DE-4402-B98C-7478B56EAB20}" type="CELLRANGE">
                      <a:rPr lang="ru-RU" sz="1800" b="1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8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1C2ADADD-C23E-4343-995A-B5F087AB35E4}" type="PERCENTAGE">
                      <a:rPr lang="ru-RU" sz="1800" b="1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8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91846447866358"/>
                      <c:h val="0.1802402627074017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0407-4AAF-A0F3-CD6498843E8D}"/>
                </c:ext>
              </c:extLst>
            </c:dLbl>
            <c:dLbl>
              <c:idx val="8"/>
              <c:layout>
                <c:manualLayout>
                  <c:x val="0.14334970172891215"/>
                  <c:y val="-0.1704087500282711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54C66CF-8143-488A-8FF8-255E3BF7360D}" type="CATEGORYNAME">
                      <a:rPr lang="ru-RU" sz="180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800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fld id="{5068D1CF-87AA-482D-944D-D800939075AC}" type="CELLRANGE">
                      <a:rPr lang="ru-RU" sz="1800" b="1" baseline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2F2EED7E-B786-47EA-8888-EA91B7D439D5}" type="PERCENTAGE">
                      <a:rPr lang="ru-RU" sz="1800" b="1" baseline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43107659606283"/>
                      <c:h val="0.1633164747939517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0407-4AAF-A0F3-CD6498843E8D}"/>
                </c:ext>
              </c:extLst>
            </c:dLbl>
            <c:dLbl>
              <c:idx val="9"/>
              <c:layout>
                <c:manualLayout>
                  <c:x val="0.21056306788560167"/>
                  <c:y val="6.211820351977800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197A674-A44B-43FD-B101-254590DDBB7B}" type="CATEGORYNAME">
                      <a:rPr lang="ru-RU" sz="18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80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-</a:t>
                    </a:r>
                    <a:r>
                      <a:rPr lang="ru-RU" sz="18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0820BD05-9893-48E9-8B39-8A8A80C21A24}" type="CELLRANG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8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4EC28BD0-BFB6-414E-8D08-EDEE05A077AB}" type="PERCENTAG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8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24417976532947"/>
                      <c:h val="0.1803323311879375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0407-4AAF-A0F3-CD6498843E8D}"/>
                </c:ext>
              </c:extLst>
            </c:dLbl>
            <c:dLbl>
              <c:idx val="10"/>
              <c:layout>
                <c:manualLayout>
                  <c:x val="0.11293004804434294"/>
                  <c:y val="2.56989148528675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B589169-5BEC-44F2-AEDE-53A9EF1E73D3}" type="CATEGORYNAME">
                      <a:rPr lang="ru-RU" sz="1400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– </a:t>
                    </a:r>
                  </a:p>
                  <a:p>
                    <a:pPr>
                      <a:defRPr sz="14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fld id="{224B8BE4-08EE-45A7-9F41-DD1446569FFD}" type="CELLRANGE">
                      <a:rPr lang="ru-RU" sz="1400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[ДИАПАЗОН ЯЧЕЕК]</a:t>
                    </a:fld>
                    <a:r>
                      <a: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BB5B5DC1-90CD-4DDD-AEA3-D5810B19DF71}" type="PERCENTAGE">
                      <a:rPr lang="ru-RU" sz="1400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71267690525214"/>
                      <c:h val="0.153708128105685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0407-4AAF-A0F3-CD6498843E8D}"/>
                </c:ext>
              </c:extLst>
            </c:dLbl>
            <c:dLbl>
              <c:idx val="11"/>
              <c:layout>
                <c:manualLayout>
                  <c:x val="-9.9591252638424624E-2"/>
                  <c:y val="4.36498667709041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C14E053-2009-4285-B426-6C637AF0A3A4}" type="CATEGORYNAME">
                      <a:rPr lang="ru-RU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5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5"/>
                        </a:solidFill>
                      </a:rPr>
                      <a:t> –</a:t>
                    </a:r>
                    <a:r>
                      <a:rPr lang="ru-RU" baseline="0" dirty="0">
                        <a:solidFill>
                          <a:schemeClr val="accent5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5"/>
                        </a:solidFill>
                      </a:defRPr>
                    </a:pPr>
                    <a:fld id="{97CF7964-47BF-4EAC-867E-13ABBB51E7FD}" type="CELLRANGE">
                      <a:rPr lang="ru-RU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5"/>
                          </a:solidFill>
                        </a:defRPr>
                      </a:pPr>
                      <a:t>[ДИАПАЗОН ЯЧЕЕК]</a:t>
                    </a:fld>
                    <a:r>
                      <a:rPr lang="ru-RU" b="1" baseline="0" dirty="0">
                        <a:solidFill>
                          <a:schemeClr val="accent5"/>
                        </a:solidFill>
                      </a:rPr>
                      <a:t> млн.рублей (</a:t>
                    </a:r>
                    <a:fld id="{8FB3C121-73EB-48AE-BA1B-845C7F3F5D49}" type="PERCENTAGE">
                      <a:rPr lang="ru-RU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5"/>
                          </a:solidFill>
                        </a:defRPr>
                      </a:pPr>
                      <a:t>[ПРОЦЕНТ]</a:t>
                    </a:fld>
                    <a:r>
                      <a:rPr lang="ru-RU" b="1" baseline="0" dirty="0">
                        <a:solidFill>
                          <a:schemeClr val="accent5"/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0407-4AAF-A0F3-CD6498843E8D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07F09"/>
                </a:solidFill>
                <a:round/>
              </a:ln>
              <a:effectLst>
                <a:outerShdw blurRad="50800" dist="38100" dir="2700000" algn="tl" rotWithShape="0">
                  <a:srgbClr val="F07F09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деятельности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872.35268177</c:v>
                </c:pt>
                <c:pt idx="1">
                  <c:v>17.747071250000001</c:v>
                </c:pt>
                <c:pt idx="2">
                  <c:v>114.21700966</c:v>
                </c:pt>
                <c:pt idx="3">
                  <c:v>1553.19902611</c:v>
                </c:pt>
                <c:pt idx="4">
                  <c:v>1474.55664024</c:v>
                </c:pt>
                <c:pt idx="5">
                  <c:v>46.446876409999994</c:v>
                </c:pt>
                <c:pt idx="6">
                  <c:v>5347.0509192299996</c:v>
                </c:pt>
                <c:pt idx="7">
                  <c:v>635.59553298000003</c:v>
                </c:pt>
                <c:pt idx="8">
                  <c:v>257.53370622</c:v>
                </c:pt>
                <c:pt idx="9">
                  <c:v>691.84666169000002</c:v>
                </c:pt>
                <c:pt idx="10">
                  <c:v>59.56011058</c:v>
                </c:pt>
                <c:pt idx="11">
                  <c:v>2.3468580600000002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Лист1!$B$2:$B$13</c15:f>
                <c15:dlblRangeCache>
                  <c:ptCount val="12"/>
                  <c:pt idx="0">
                    <c:v>872,4</c:v>
                  </c:pt>
                  <c:pt idx="1">
                    <c:v>17,7</c:v>
                  </c:pt>
                  <c:pt idx="2">
                    <c:v>114,2</c:v>
                  </c:pt>
                  <c:pt idx="3">
                    <c:v>1 553,2</c:v>
                  </c:pt>
                  <c:pt idx="4">
                    <c:v>1 474,6</c:v>
                  </c:pt>
                  <c:pt idx="5">
                    <c:v>46,4</c:v>
                  </c:pt>
                  <c:pt idx="6">
                    <c:v>5 347,1</c:v>
                  </c:pt>
                  <c:pt idx="7">
                    <c:v>635,6</c:v>
                  </c:pt>
                  <c:pt idx="8">
                    <c:v>257,5</c:v>
                  </c:pt>
                  <c:pt idx="9">
                    <c:v>691,8</c:v>
                  </c:pt>
                  <c:pt idx="10">
                    <c:v>59,6</c:v>
                  </c:pt>
                  <c:pt idx="11">
                    <c:v>2,3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0407-4AAF-A0F3-CD6498843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0407-4AAF-A0F3-CD6498843E8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0407-4AAF-A0F3-CD6498843E8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0407-4AAF-A0F3-CD6498843E8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0407-4AAF-A0F3-CD6498843E8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0407-4AAF-A0F3-CD6498843E8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0407-4AAF-A0F3-CD6498843E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0407-4AAF-A0F3-CD6498843E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0407-4AAF-A0F3-CD6498843E8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0407-4AAF-A0F3-CD6498843E8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0407-4AAF-A0F3-CD6498843E8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0407-4AAF-A0F3-CD6498843E8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0407-4AAF-A0F3-CD6498843E8D}"/>
              </c:ext>
            </c:extLst>
          </c:dPt>
          <c:dLbls>
            <c:dLbl>
              <c:idx val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0407-4AAF-A0F3-CD6498843E8D}"/>
                </c:ext>
              </c:extLst>
            </c:dLbl>
            <c:dLbl>
              <c:idx val="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A-0407-4AAF-A0F3-CD6498843E8D}"/>
                </c:ext>
              </c:extLst>
            </c:dLbl>
            <c:dLbl>
              <c:idx val="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C-0407-4AAF-A0F3-CD6498843E8D}"/>
                </c:ext>
              </c:extLst>
            </c:dLbl>
            <c:dLbl>
              <c:idx val="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E-0407-4AAF-A0F3-CD6498843E8D}"/>
                </c:ext>
              </c:extLst>
            </c:dLbl>
            <c:dLbl>
              <c:idx val="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0-0407-4AAF-A0F3-CD6498843E8D}"/>
                </c:ext>
              </c:extLst>
            </c:dLbl>
            <c:dLbl>
              <c:idx val="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2-0407-4AAF-A0F3-CD6498843E8D}"/>
                </c:ext>
              </c:extLst>
            </c:dLbl>
            <c:dLbl>
              <c:idx val="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4-0407-4AAF-A0F3-CD6498843E8D}"/>
                </c:ext>
              </c:extLst>
            </c:dLbl>
            <c:dLbl>
              <c:idx val="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6-0407-4AAF-A0F3-CD6498843E8D}"/>
                </c:ext>
              </c:extLst>
            </c:dLbl>
            <c:dLbl>
              <c:idx val="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8-0407-4AAF-A0F3-CD6498843E8D}"/>
                </c:ext>
              </c:extLst>
            </c:dLbl>
            <c:dLbl>
              <c:idx val="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A-0407-4AAF-A0F3-CD6498843E8D}"/>
                </c:ext>
              </c:extLst>
            </c:dLbl>
            <c:dLbl>
              <c:idx val="1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C-0407-4AAF-A0F3-CD6498843E8D}"/>
                </c:ext>
              </c:extLst>
            </c:dLbl>
            <c:dLbl>
              <c:idx val="1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0407-4AAF-A0F3-CD6498843E8D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F2936"/>
                </a:solidFill>
                <a:round/>
              </a:ln>
              <a:effectLst>
                <a:outerShdw blurRad="50800" dist="38100" dir="2700000" algn="tl" rotWithShape="0">
                  <a:srgbClr val="9F2936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деятельности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0.0%</c:formatCode>
                <c:ptCount val="12"/>
                <c:pt idx="0">
                  <c:v>7.878585480095264E-2</c:v>
                </c:pt>
                <c:pt idx="1">
                  <c:v>1.6028129538246873E-3</c:v>
                </c:pt>
                <c:pt idx="2">
                  <c:v>1.0315420502420502E-2</c:v>
                </c:pt>
                <c:pt idx="3">
                  <c:v>0.14027596350113242</c:v>
                </c:pt>
                <c:pt idx="4">
                  <c:v>0.13317343751154889</c:v>
                </c:pt>
                <c:pt idx="5">
                  <c:v>4.1948135625275223E-3</c:v>
                </c:pt>
                <c:pt idx="6">
                  <c:v>0.48291475012261781</c:v>
                </c:pt>
                <c:pt idx="7">
                  <c:v>5.7403316823526604E-2</c:v>
                </c:pt>
                <c:pt idx="8">
                  <c:v>2.3258956622259429E-2</c:v>
                </c:pt>
                <c:pt idx="9">
                  <c:v>6.2483593816478201E-2</c:v>
                </c:pt>
                <c:pt idx="10">
                  <c:v>5.3791251200873387E-3</c:v>
                </c:pt>
                <c:pt idx="11">
                  <c:v>2.1195466262388931E-4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0407-4AAF-A0F3-CD6498843E8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93F709-3614-45F7-AB17-FCB5E9A4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509" tIns="45755" rIns="91509" bIns="4575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012BFE-B846-45C0-9ACD-01394A7D1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8" y="1"/>
            <a:ext cx="4302231" cy="341064"/>
          </a:xfrm>
          <a:prstGeom prst="rect">
            <a:avLst/>
          </a:prstGeom>
        </p:spPr>
        <p:txBody>
          <a:bodyPr vert="horz" lIns="91509" tIns="45755" rIns="91509" bIns="45755" rtlCol="0"/>
          <a:lstStyle>
            <a:lvl1pPr algn="r">
              <a:defRPr sz="1200"/>
            </a:lvl1pPr>
          </a:lstStyle>
          <a:p>
            <a:fld id="{0C50036E-F505-4872-B748-DD9CACC9E92F}" type="datetimeFigureOut">
              <a:rPr lang="ru-RU" smtClean="0"/>
              <a:t>22.04.2025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C896B-CB67-4CEA-9DC1-58698745C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5"/>
            <a:ext cx="4302231" cy="341063"/>
          </a:xfrm>
          <a:prstGeom prst="rect">
            <a:avLst/>
          </a:prstGeom>
        </p:spPr>
        <p:txBody>
          <a:bodyPr vert="horz" lIns="91509" tIns="45755" rIns="91509" bIns="4575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A7EF0E-32AF-4E05-8C29-418962581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8" y="6456615"/>
            <a:ext cx="4302231" cy="341063"/>
          </a:xfrm>
          <a:prstGeom prst="rect">
            <a:avLst/>
          </a:prstGeom>
        </p:spPr>
        <p:txBody>
          <a:bodyPr vert="horz" lIns="91509" tIns="45755" rIns="91509" bIns="45755" rtlCol="0" anchor="b"/>
          <a:lstStyle>
            <a:lvl1pPr algn="r">
              <a:defRPr sz="1200"/>
            </a:lvl1pPr>
          </a:lstStyle>
          <a:p>
            <a:fld id="{CB1925B0-495E-48F9-B4D1-29829B6F3A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90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39883"/>
          </a:xfrm>
          <a:prstGeom prst="rect">
            <a:avLst/>
          </a:prstGeom>
        </p:spPr>
        <p:txBody>
          <a:bodyPr vert="horz" lIns="91509" tIns="45755" rIns="91509" bIns="4575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0" y="1"/>
            <a:ext cx="4302231" cy="339883"/>
          </a:xfrm>
          <a:prstGeom prst="rect">
            <a:avLst/>
          </a:prstGeom>
        </p:spPr>
        <p:txBody>
          <a:bodyPr vert="horz" lIns="91509" tIns="45755" rIns="91509" bIns="45755" rtlCol="0"/>
          <a:lstStyle>
            <a:lvl1pPr algn="r">
              <a:defRPr sz="1200"/>
            </a:lvl1pPr>
          </a:lstStyle>
          <a:p>
            <a:fld id="{77B77BF6-1108-422D-9D87-0C04493D7C1C}" type="datetimeFigureOut">
              <a:rPr lang="ru-RU" smtClean="0"/>
              <a:t>22.04.2025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8000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9" tIns="45755" rIns="91509" bIns="4575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8"/>
            <a:ext cx="7942580" cy="3058953"/>
          </a:xfrm>
          <a:prstGeom prst="rect">
            <a:avLst/>
          </a:prstGeom>
        </p:spPr>
        <p:txBody>
          <a:bodyPr vert="horz" lIns="91509" tIns="45755" rIns="91509" bIns="457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1"/>
            <a:ext cx="4302231" cy="339883"/>
          </a:xfrm>
          <a:prstGeom prst="rect">
            <a:avLst/>
          </a:prstGeom>
        </p:spPr>
        <p:txBody>
          <a:bodyPr vert="horz" lIns="91509" tIns="45755" rIns="91509" bIns="4575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0" y="6456221"/>
            <a:ext cx="4302231" cy="339883"/>
          </a:xfrm>
          <a:prstGeom prst="rect">
            <a:avLst/>
          </a:prstGeom>
        </p:spPr>
        <p:txBody>
          <a:bodyPr vert="horz" lIns="91509" tIns="45755" rIns="91509" bIns="45755" rtlCol="0" anchor="b"/>
          <a:lstStyle>
            <a:lvl1pPr algn="r">
              <a:defRPr sz="1200"/>
            </a:lvl1pPr>
          </a:lstStyle>
          <a:p>
            <a:fld id="{819D7BD2-C27B-45E5-A3B4-C605881641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44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868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3130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305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EF345-17B6-E6DC-8068-9B7A8BCB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B134204-25F0-E391-C7D0-7243DB8E72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E49524E-7249-4D17-3C0A-A12CF27BC0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430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782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909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5614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010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334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440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140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3795A8B-3267-412B-9ED0-9F27A410D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E26D93D-B69C-4758-9764-8BA9C39C2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1896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723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3108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895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57066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6744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3795A8B-3267-412B-9ED0-9F27A410D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E26D93D-B69C-4758-9764-8BA9C39C2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308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193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746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406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985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516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561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23829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738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523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64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109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72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0235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3940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7648271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213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64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466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15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236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0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071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06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729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9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04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14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67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89012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14745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0515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8432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754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95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290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9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941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95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66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310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675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1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99914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113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16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170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319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56195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702029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310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140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193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6244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25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32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54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78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33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596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51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280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890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265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865028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02895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753273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60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79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169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959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189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288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78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АДМДЗЕРЖИНСК.РФ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936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039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762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531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123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737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47360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79135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997822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843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4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4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00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769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276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636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998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8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95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548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68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2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54041" y="488654"/>
            <a:ext cx="6137877" cy="58521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accent6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040" y="1078816"/>
            <a:ext cx="6137877" cy="5852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aseline="0">
                <a:solidFill>
                  <a:schemeClr val="accent6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0054E0-76F2-415B-A6D9-9415C16ADA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07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69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37125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38358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1816180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70A423C-71C0-4CF0-8104-4205489334F4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9314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367E07-4603-4371-ABB6-DEC985AE8B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7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1073168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803466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533764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9264061" y="2029933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9D568F-51AB-4FFC-AF97-E3C9A32F92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7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66799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17912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70612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721724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589DFE-E879-40B6-B609-C1C70FC57D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27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1078832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190374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5301916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7413458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525000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9B6B91-8A81-4EB9-B41F-245828FCF62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73169" y="2020611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4689" y="2020611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4689" y="4165305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73169" y="4165305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C3C09-0385-4726-8F4B-47292996D0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98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66800" y="2019299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7388" y="2019298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27975" y="2019298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BAE9-0ACB-4091-ABB0-A3C108656F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86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068005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797568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27131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56694" y="203367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987462" y="2034696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714614" y="203367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AF0F4D-2FBA-4D36-9563-BEA67A62B54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8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D5919A3-A353-44D3-B1E4-BA831D3D4BB8}"/>
              </a:ext>
            </a:extLst>
          </p:cNvPr>
          <p:cNvSpPr/>
          <p:nvPr userDrawn="1"/>
        </p:nvSpPr>
        <p:spPr>
          <a:xfrm>
            <a:off x="1073150" y="4073525"/>
            <a:ext cx="3228975" cy="1793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5CC3F7-17F2-4475-B2AD-82F569F4C2D0}"/>
              </a:ext>
            </a:extLst>
          </p:cNvPr>
          <p:cNvSpPr/>
          <p:nvPr userDrawn="1"/>
        </p:nvSpPr>
        <p:spPr>
          <a:xfrm>
            <a:off x="2860675" y="2019300"/>
            <a:ext cx="3235325" cy="1793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68" y="2019300"/>
            <a:ext cx="1786990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302642" y="4074042"/>
            <a:ext cx="1799726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02368" y="2019300"/>
            <a:ext cx="5022832" cy="38481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C229B15-7A85-4589-90FC-743E2331EB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168AB64-492D-4962-A71A-1C029CB4C784}"/>
              </a:ext>
            </a:extLst>
          </p:cNvPr>
          <p:cNvSpPr/>
          <p:nvPr userDrawn="1"/>
        </p:nvSpPr>
        <p:spPr>
          <a:xfrm>
            <a:off x="1073150" y="4073525"/>
            <a:ext cx="3228975" cy="1793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06B21D-DF6B-498A-9D90-161FCF9FE4C9}"/>
              </a:ext>
            </a:extLst>
          </p:cNvPr>
          <p:cNvSpPr/>
          <p:nvPr userDrawn="1"/>
        </p:nvSpPr>
        <p:spPr>
          <a:xfrm>
            <a:off x="2860675" y="2019300"/>
            <a:ext cx="3235325" cy="1793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B0DD7B-C5D0-468C-9B49-9C476E4C0540}"/>
              </a:ext>
            </a:extLst>
          </p:cNvPr>
          <p:cNvSpPr/>
          <p:nvPr userDrawn="1"/>
        </p:nvSpPr>
        <p:spPr>
          <a:xfrm>
            <a:off x="6102350" y="4073525"/>
            <a:ext cx="3228975" cy="179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E665F4-02E5-4B53-8FD6-1240EF384237}"/>
              </a:ext>
            </a:extLst>
          </p:cNvPr>
          <p:cNvSpPr/>
          <p:nvPr userDrawn="1"/>
        </p:nvSpPr>
        <p:spPr>
          <a:xfrm>
            <a:off x="7889875" y="2019300"/>
            <a:ext cx="3235325" cy="1793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68" y="2019300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97134" y="2019300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10144" y="4074042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338210" y="4074042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E832C16-8048-4002-8A8F-029F10632A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08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Inf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175008" y="2019299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17273" y="2019298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17273" y="3967665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174994" y="3967666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265868-2DCA-4BB2-A1E2-4D87DC1E07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1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797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Inf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50" y="1509713"/>
            <a:ext cx="3849624" cy="384962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BBDA17-4E1B-49B0-A547-D89E9B40C4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Info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795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486FC6-05CE-4F76-B39B-D21A241443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9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">
            <a:extLst>
              <a:ext uri="{FF2B5EF4-FFF2-40B4-BE49-F238E27FC236}">
                <a16:creationId xmlns:a16="http://schemas.microsoft.com/office/drawing/2014/main" id="{213F0CB0-D592-496D-9AB2-41A37A690F6F}"/>
              </a:ext>
            </a:extLst>
          </p:cNvPr>
          <p:cNvSpPr/>
          <p:nvPr userDrawn="1"/>
        </p:nvSpPr>
        <p:spPr>
          <a:xfrm>
            <a:off x="4833938" y="2019300"/>
            <a:ext cx="2524125" cy="25241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66609" y="2371725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949385" y="2371344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422769" y="2371344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305734" y="2371344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5C42D0D-223C-4CC9-AA1E-B70462FE00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06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&amp; Blog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231775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463550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E60D4-0CF1-474A-9BC4-036A53C35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26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263D24-2CA1-4443-816E-D8F97053FF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5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53CB79B1-5C04-49CF-AF6B-CBEA53850567}"/>
              </a:ext>
            </a:extLst>
          </p:cNvPr>
          <p:cNvSpPr/>
          <p:nvPr userDrawn="1"/>
        </p:nvSpPr>
        <p:spPr>
          <a:xfrm>
            <a:off x="3590925" y="3465513"/>
            <a:ext cx="2484438" cy="24193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90924" y="2036762"/>
            <a:ext cx="2487168" cy="138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66799" y="2036762"/>
            <a:ext cx="248716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16637" y="2036762"/>
            <a:ext cx="5010912" cy="138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16637" y="3465512"/>
            <a:ext cx="5010912" cy="24140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0768D3F-6751-4AD8-902A-4C48FB7D9D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92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6680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50825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4970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9115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31013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272463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713913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9713913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272463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831013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539115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94970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250825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106680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2895B38-8337-4D26-BE27-50A27B75E0A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0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995633" y="609600"/>
            <a:ext cx="2039112" cy="37581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83675" y="2106613"/>
            <a:ext cx="2039112" cy="37581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95633" y="4413250"/>
            <a:ext cx="2039112" cy="1453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083675" y="612775"/>
            <a:ext cx="2039112" cy="1453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5DDD8E-0CB8-4B27-BFBC-A8582EDB41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31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066800" y="2027238"/>
            <a:ext cx="2459736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595688" y="3490913"/>
            <a:ext cx="4992624" cy="23774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661400" y="3490913"/>
            <a:ext cx="2459736" cy="23865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98862" y="2027238"/>
            <a:ext cx="2459736" cy="13990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30924" y="2027238"/>
            <a:ext cx="4992624" cy="13990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7BB717-E9C5-4068-9431-264799AE6FC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10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22DD2D8-4232-46E6-A54C-DA78B0493509}"/>
              </a:ext>
            </a:extLst>
          </p:cNvPr>
          <p:cNvSpPr/>
          <p:nvPr userDrawn="1"/>
        </p:nvSpPr>
        <p:spPr>
          <a:xfrm>
            <a:off x="6176963" y="4325938"/>
            <a:ext cx="4948237" cy="15414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1066800" y="2019300"/>
            <a:ext cx="5029200" cy="38481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76963" y="2019300"/>
            <a:ext cx="2433637" cy="22225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691563" y="2019300"/>
            <a:ext cx="2433637" cy="22225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A4E0D95-7A0B-45F0-B3E6-17133497E1D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2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5B065B2-BACA-4490-A276-B091BDA0EFF3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4169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968999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7265987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8562974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9859962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9859962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8562974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7265987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5968999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5968999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7265987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8562974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9859962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4B30244-9B9E-4F5A-9ADE-00505CFA244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39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071291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2537160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003029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5468898" y="2025605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934767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8400636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9866505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5EF4B5-B9DF-4E5D-98D3-58C0319B8D5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9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073168" y="2030379"/>
            <a:ext cx="3172968" cy="24597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515071" y="2030379"/>
            <a:ext cx="3172968" cy="24597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7956974" y="2030379"/>
            <a:ext cx="3172968" cy="24597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8F6A-AA97-451C-A1A3-3572BF2BCB7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33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371725" y="2029086"/>
            <a:ext cx="2743200" cy="2743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7058025" y="2029086"/>
            <a:ext cx="2743200" cy="2743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9B02DA-15F5-4FC8-8888-20F961F0184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9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0514CC-9276-438B-A9AE-04C0B086E20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8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3281ED-6AAD-4733-9FC9-7603BFE24E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71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062165" y="2032000"/>
            <a:ext cx="2670048" cy="2670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760913" y="2032000"/>
            <a:ext cx="2670048" cy="2670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8459661" y="2032000"/>
            <a:ext cx="2670048" cy="2670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56976-119F-4551-8B40-D390C707F3B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29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97987" y="2364447"/>
            <a:ext cx="2317572" cy="3111442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60094" y="3415862"/>
            <a:ext cx="3156927" cy="2355574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09A00C-E065-4544-9BFC-E3DF04C021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56169" y="2207453"/>
            <a:ext cx="3693900" cy="2795471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33191" y="2615819"/>
            <a:ext cx="2227359" cy="298077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226745-F459-4E26-9D8C-184DF696E6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1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93D8AF5-0DC6-4867-B475-86511784D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8" y="1914525"/>
            <a:ext cx="484505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74069" y="2196661"/>
            <a:ext cx="4267200" cy="255401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2B899EF-2EB9-4EA3-8314-B5214F7FE8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07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20E1B02-83C9-4681-B24D-89EB83886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916113"/>
            <a:ext cx="47545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9201" y="2175641"/>
            <a:ext cx="4173134" cy="2511974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0C44A09-709A-40A7-AA2A-A0EE725965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4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A153DE8-0E24-4042-917B-F1FB12737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5" y="1524000"/>
            <a:ext cx="7762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9201" y="1719944"/>
            <a:ext cx="4898570" cy="306977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8FC336-010F-4418-8459-E2A5809A9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4692BA5-5331-4706-8850-00D943971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038" y="2019300"/>
            <a:ext cx="80406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08314" y="2220686"/>
            <a:ext cx="5083628" cy="320040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5909EBE-22A8-4D6E-9ADB-7EE4F1F046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59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68325" y="2383065"/>
            <a:ext cx="2326246" cy="309245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71369" y="3264808"/>
            <a:ext cx="1246059" cy="2199821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212F83-F033-4336-BF32-09D13D9700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95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92713" y="0"/>
            <a:ext cx="6999287" cy="685800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17963" y="2174875"/>
            <a:ext cx="4135437" cy="258762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94B05D-16F6-4834-93D0-3031455CCB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49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73150" y="2019300"/>
            <a:ext cx="5022850" cy="3848100"/>
          </a:xfrm>
          <a:prstGeom prst="roundRect">
            <a:avLst>
              <a:gd name="adj" fmla="val 1099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258076-0B04-4329-B03F-760F2810B0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19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9EE21D-2339-421E-AC68-50B61BD18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83C485-A10E-47F1-A4F7-53955F7A2FF9}" type="slidenum">
              <a:rPr lang="en-US" altLang="ru-RU">
                <a:solidFill>
                  <a:srgbClr val="33363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srgbClr val="333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1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46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03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6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627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9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24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08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88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448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118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99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70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290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6916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230054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1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50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20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9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330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41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51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2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459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71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837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83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02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1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96358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72210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763849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АДМДЗЕРЖИНСК.РФ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408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77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423C-71C0-4CF0-8104-42054893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67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748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65B2-BACA-4490-A276-B091BDA0E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521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521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645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163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726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946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461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8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/>
              <a:t>4/22/2025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49" r:id="rId12"/>
    <p:sldLayoutId id="2147483652" r:id="rId13"/>
    <p:sldLayoutId id="2147483656" r:id="rId14"/>
    <p:sldLayoutId id="2147483658" r:id="rId15"/>
    <p:sldLayoutId id="214748368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B3AC1A-CA6F-45BC-B51D-807E02D8C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6E6D00-8FE5-4781-A1B8-220FF8C05389}"/>
              </a:ext>
            </a:extLst>
          </p:cNvPr>
          <p:cNvSpPr txBox="1">
            <a:spLocks/>
          </p:cNvSpPr>
          <p:nvPr userDrawn="1"/>
        </p:nvSpPr>
        <p:spPr>
          <a:xfrm>
            <a:off x="8474075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A15F2BD-F139-4234-950C-DD3D2E3008CB}" type="slidenum">
              <a:rPr lang="en-US" altLang="ru-RU" sz="1000" smtClean="0">
                <a:solidFill>
                  <a:srgbClr val="778496"/>
                </a:solidFill>
                <a:latin typeface="Roboto Condensed Light"/>
                <a:ea typeface="Roboto Condensed Light"/>
                <a:cs typeface="Roboto Condensed Light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1000" dirty="0">
              <a:solidFill>
                <a:srgbClr val="778496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74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/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2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chart" Target="../charts/char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13607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957050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78" name="Рисунок 77" descr="https://upload.wikimedia.org/wikipedia/commons/thumb/2/2a/Coat_of_Arms_of_Dzerzhinsk.svg/797px-Coat_of_Arms_of_Dzerzhinsk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57" y="231401"/>
            <a:ext cx="991096" cy="1512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1382063" y="766026"/>
            <a:ext cx="7729043" cy="379657"/>
            <a:chOff x="1777734" y="932308"/>
            <a:chExt cx="7729043" cy="37965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777734" y="950387"/>
              <a:ext cx="7117788" cy="3615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 132"/>
            <p:cNvSpPr txBox="1"/>
            <p:nvPr/>
          </p:nvSpPr>
          <p:spPr>
            <a:xfrm>
              <a:off x="1832398" y="932308"/>
              <a:ext cx="7674379" cy="33510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r>
                <a:rPr lang="ru-RU" sz="2400" b="1" dirty="0">
                  <a:solidFill>
                    <a:schemeClr val="bg1"/>
                  </a:solidFill>
                  <a:ea typeface="Cambria" pitchFamily="18" charset="0"/>
                  <a:cs typeface="Times New Roman" panose="02020603050405020304" pitchFamily="18" charset="0"/>
                </a:rPr>
                <a:t>Администрация городского округа город Дзержинск</a:t>
              </a:r>
              <a:endParaRPr lang="ru-RU" sz="2400" b="1" dirty="0">
                <a:solidFill>
                  <a:schemeClr val="bg1"/>
                </a:solidFill>
                <a:ea typeface="Cambria" pitchFamily="18" charset="0"/>
              </a:endParaRPr>
            </a:p>
          </p:txBody>
        </p:sp>
      </p:grp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id="{3A606818-E3AC-48C3-B93C-D28EADCA3820}"/>
              </a:ext>
            </a:extLst>
          </p:cNvPr>
          <p:cNvSpPr/>
          <p:nvPr/>
        </p:nvSpPr>
        <p:spPr>
          <a:xfrm rot="10800000">
            <a:off x="10018643" y="368"/>
            <a:ext cx="2173356" cy="1974973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2835047"/>
            <a:ext cx="4032498" cy="4032161"/>
            <a:chOff x="0" y="3915127"/>
            <a:chExt cx="2952328" cy="2952081"/>
          </a:xfrm>
        </p:grpSpPr>
        <p:sp>
          <p:nvSpPr>
            <p:cNvPr id="87" name="Равнобедренный треугольник 86">
              <a:extLst>
                <a:ext uri="{FF2B5EF4-FFF2-40B4-BE49-F238E27FC236}">
                  <a16:creationId xmlns:a16="http://schemas.microsoft.com/office/drawing/2014/main" id="{72A69120-A2ED-40CB-92AB-ADBCE7588318}"/>
                </a:ext>
              </a:extLst>
            </p:cNvPr>
            <p:cNvSpPr/>
            <p:nvPr/>
          </p:nvSpPr>
          <p:spPr>
            <a:xfrm>
              <a:off x="0" y="3915127"/>
              <a:ext cx="2952328" cy="2952081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19F36107-3499-4176-8D08-287C729D26FB}"/>
                </a:ext>
              </a:extLst>
            </p:cNvPr>
            <p:cNvSpPr/>
            <p:nvPr/>
          </p:nvSpPr>
          <p:spPr>
            <a:xfrm>
              <a:off x="0" y="4049688"/>
              <a:ext cx="2808313" cy="2808312"/>
            </a:xfrm>
            <a:prstGeom prst="rtTriangl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2875BB"/>
                </a:highligh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326532" y="950387"/>
            <a:ext cx="2298208" cy="5122164"/>
            <a:chOff x="7497291" y="391689"/>
            <a:chExt cx="2813685" cy="6271040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BDD586F8-0BBF-455A-A7B5-AC42037A6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97291" y="3854417"/>
              <a:ext cx="2808312" cy="2808312"/>
            </a:xfrm>
            <a:prstGeom prst="diamond">
              <a:avLst/>
            </a:prstGeom>
            <a:ln w="57150">
              <a:solidFill>
                <a:srgbClr val="F5F5F5"/>
              </a:solidFill>
            </a:ln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EC9DD8A5-E68D-4618-A0E4-BD7610DEC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2664" y="391689"/>
              <a:ext cx="2808312" cy="2808312"/>
            </a:xfrm>
            <a:prstGeom prst="diamond">
              <a:avLst/>
            </a:prstGeom>
            <a:ln w="57150">
              <a:solidFill>
                <a:srgbClr val="F5F5F5"/>
              </a:solidFill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4274471" y="6016150"/>
            <a:ext cx="3701712" cy="361578"/>
            <a:chOff x="2775938" y="5103087"/>
            <a:chExt cx="3501874" cy="361578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2775938" y="5103087"/>
              <a:ext cx="3501873" cy="3615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Text 132"/>
            <p:cNvSpPr txBox="1"/>
            <p:nvPr/>
          </p:nvSpPr>
          <p:spPr>
            <a:xfrm>
              <a:off x="2782394" y="5109358"/>
              <a:ext cx="3495418" cy="33510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a typeface="Cambria" pitchFamily="18" charset="0"/>
                </a:rPr>
                <a:t>Публичные слушания</a:t>
              </a:r>
            </a:p>
          </p:txBody>
        </p:sp>
      </p:grpSp>
      <p:sp>
        <p:nvSpPr>
          <p:cNvPr id="97" name="Text 132"/>
          <p:cNvSpPr txBox="1"/>
          <p:nvPr/>
        </p:nvSpPr>
        <p:spPr>
          <a:xfrm>
            <a:off x="4922171" y="6386210"/>
            <a:ext cx="2548936" cy="4388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24.04.2025</a:t>
            </a:r>
            <a:endParaRPr lang="ru-RU" sz="2800" b="1" dirty="0">
              <a:solidFill>
                <a:srgbClr val="002060"/>
              </a:solidFill>
              <a:ea typeface="Cambria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D7AC21C-0771-4F18-A797-3543C36F0C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9188" y="2377122"/>
            <a:ext cx="2293200" cy="2293200"/>
          </a:xfrm>
          <a:prstGeom prst="diamond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24" name="Picture 2" descr="https://files.pravda-nn.ru/2021/08/18_V-Dzerzhinske-podvedeny-itogi-obshhestvennyh-obsuzhdenij-vtoroj-ocheredi-blagoustrojstva-TSentralnogo-parka1.jpeg">
            <a:extLst>
              <a:ext uri="{FF2B5EF4-FFF2-40B4-BE49-F238E27FC236}">
                <a16:creationId xmlns:a16="http://schemas.microsoft.com/office/drawing/2014/main" id="{B64D52C4-915E-4CF5-A0EF-ABEB1F6C8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4"/>
          <a:stretch/>
        </p:blipFill>
        <p:spPr bwMode="auto">
          <a:xfrm>
            <a:off x="6916613" y="2364869"/>
            <a:ext cx="2293200" cy="22932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132">
            <a:extLst>
              <a:ext uri="{FF2B5EF4-FFF2-40B4-BE49-F238E27FC236}">
                <a16:creationId xmlns:a16="http://schemas.microsoft.com/office/drawing/2014/main" id="{48BCAFBA-C3EB-4363-A220-59CA986DCF69}"/>
              </a:ext>
            </a:extLst>
          </p:cNvPr>
          <p:cNvSpPr txBox="1"/>
          <p:nvPr/>
        </p:nvSpPr>
        <p:spPr>
          <a:xfrm>
            <a:off x="869352" y="2536518"/>
            <a:ext cx="6522999" cy="2371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4800" b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Исполнение городского бюджета за 2024 год</a:t>
            </a:r>
            <a:endParaRPr lang="ru-RU" sz="4800" b="1" dirty="0">
              <a:solidFill>
                <a:srgbClr val="002060"/>
              </a:solidFill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362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28477" y="6505575"/>
            <a:ext cx="48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208681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2 725,1</a:t>
            </a:r>
            <a:r>
              <a:rPr lang="ru-RU" altLang="ru-RU" sz="32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601994"/>
              </p:ext>
            </p:extLst>
          </p:nvPr>
        </p:nvGraphicFramePr>
        <p:xfrm>
          <a:off x="2382307" y="1777495"/>
          <a:ext cx="9609373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6170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033203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учреждений: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школ, 5 учреждений дополнительного образования,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ЦЭМиИМС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57788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бесплатным горячим питанием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обучающихся 1-4 классов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05422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финансовое обеспечение частных школ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72495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предоставление выплат ежемесячного денежного вознаграждения за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классное руководство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8425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реализацию проекта «Школьный стадион»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37632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капитальный ремонт кровли здания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МБОУ СШ №23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76573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двухразовым бесплатным питанием обучающихся с ограниченными возможностями здоровья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858711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оздоровление детей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(организация лагерей с дневным пребыванием)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41269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реализацию муниципальной поддержки в сфере образования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94613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модели персонифицированного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финансирования дополнительного образования детей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70262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капитальный ремонт и модернизацию пищеблоков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7-ми образовательных организациях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68095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обеспечение деятельности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советников директора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32908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реализацию проекта инициативного бюджетирования «Вам решать!»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48612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обеспечение выплаты компенсации педагогическим за работу по подготовке и проведению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3433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реализацию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национального проекта «Беспилотные авиационные системы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86657"/>
                  </a:ext>
                </a:extLst>
              </a:tr>
              <a:tr h="169484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реализацию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национального проекта «Образование» («Точка роста» в МБОУ ОШ №6)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38323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9241" y="1390994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3" name="Picture 8" descr="Школьники посетили практическое занятие по НВП в воинской части">
            <a:extLst>
              <a:ext uri="{FF2B5EF4-FFF2-40B4-BE49-F238E27FC236}">
                <a16:creationId xmlns:a16="http://schemas.microsoft.com/office/drawing/2014/main" id="{85D76AFA-C718-454E-BBDB-900746F85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692" y="5453854"/>
            <a:ext cx="2121803" cy="12673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j.vgoroden.ru/j5dr9vgz8mywp_hok1xk.jpeg">
            <a:extLst>
              <a:ext uri="{FF2B5EF4-FFF2-40B4-BE49-F238E27FC236}">
                <a16:creationId xmlns:a16="http://schemas.microsoft.com/office/drawing/2014/main" id="{1B5D5907-D96E-433C-99D5-F2FB649E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91" y="2453864"/>
            <a:ext cx="2121804" cy="14127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impg/dk-L6SR2dCoyKDhFU1sff0R6KL3u8rgDuivzig/Wr8TKw8UAZc.jpg?size=2560x1706&amp;quality=95&amp;sign=eb00b2b0ce89bf16c8d8c96208eb8368&amp;type=album">
            <a:extLst>
              <a:ext uri="{FF2B5EF4-FFF2-40B4-BE49-F238E27FC236}">
                <a16:creationId xmlns:a16="http://schemas.microsoft.com/office/drawing/2014/main" id="{A3C499FF-695C-4AEB-AB46-E3F8ECE06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691" y="4047977"/>
            <a:ext cx="2121803" cy="12673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5DF4A9D1-2333-442C-8362-5A471B5D0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06" y="85792"/>
            <a:ext cx="1160461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«Развитие общего и дополнительного образования»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033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ADC0DDDB-0AA6-487C-8500-7C2BDDE5D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0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«Развитие дорожной сети, транспортного обслуживания населения и благоустройство территории </a:t>
            </a:r>
            <a:r>
              <a:rPr lang="ru-RU" altLang="ru-RU" sz="3200" dirty="0" err="1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г.о.г</a:t>
            </a:r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. Дзержинск»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868158"/>
              </p:ext>
            </p:extLst>
          </p:nvPr>
        </p:nvGraphicFramePr>
        <p:xfrm>
          <a:off x="3429000" y="2194068"/>
          <a:ext cx="8510522" cy="4527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0810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69712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39051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и содержание автомобильных дорог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58716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Возмещение недополученных доходов в связи с оказанием услуг по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перевозке пассажиров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городским электрическим и автомобильным транспортом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52651"/>
                  </a:ext>
                </a:extLst>
              </a:tr>
              <a:tr h="39051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Благоустройство и озеленение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52987"/>
                  </a:ext>
                </a:extLst>
              </a:tr>
              <a:tr h="39051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организацию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уличного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освещения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763891"/>
                  </a:ext>
                </a:extLst>
              </a:tr>
              <a:tr h="81393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автомобильных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дорог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рамках реализации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национального проекта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«Безопасные качественные дороги»: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r" fontAlgn="t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автодороги по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-ту Ленина от ул. Гагарина до пл. Дзержинского и участка автодороги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Бабинского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кольца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591"/>
                  </a:ext>
                </a:extLst>
              </a:tr>
              <a:tr h="39051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3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Погашение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лизинговых платежей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 закупленным в 2019 и 2021 годах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 автобусам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7069"/>
                  </a:ext>
                </a:extLst>
              </a:tr>
              <a:tr h="58716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рамках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инициативного бюджетирования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площади Узловой и установлена памятная стела «Дзержинск-город трудовой доблести»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13697"/>
                  </a:ext>
                </a:extLst>
              </a:tr>
              <a:tr h="39051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рамках губернаторского проекта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«Вам решать!»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реализованы 9 инициативных проектов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57500"/>
                  </a:ext>
                </a:extLst>
              </a:tr>
              <a:tr h="58716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Погашение лизинговых платежей за приобретенную в 2021 и 2023 годах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специальную технику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(26 единиц) для содержания автомобильных дорог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52860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85918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9B6C77-6BC4-A3ED-E7F9-243E8843B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67" y="2625946"/>
            <a:ext cx="3003009" cy="1906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69">
            <a:extLst>
              <a:ext uri="{FF2B5EF4-FFF2-40B4-BE49-F238E27FC236}">
                <a16:creationId xmlns:a16="http://schemas.microsoft.com/office/drawing/2014/main" id="{76D75C2E-E2D0-4DCE-9B41-19DABF237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7058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1 367,5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47.userapi.com/impg/g0ArNv6wfi3axyebLOAe71mzJft23cYHqtY3VA/00kuEKd8DV8.jpg?size=1200x800&amp;quality=95&amp;sign=8b5dde032c18a96df267385f8f5f3fac&amp;type=album">
            <a:extLst>
              <a:ext uri="{FF2B5EF4-FFF2-40B4-BE49-F238E27FC236}">
                <a16:creationId xmlns:a16="http://schemas.microsoft.com/office/drawing/2014/main" id="{A98FAA73-A7CB-4ED3-B540-2F6B7ECF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07" y="4704942"/>
            <a:ext cx="3025670" cy="2017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410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2844-7444-FB01-1A9D-355001310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C98A1232-7C8F-63BE-419B-0B793FF6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CE8EF71-37BB-07A7-2BBF-7BB40BA81708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6D65D-62A6-E9C8-F812-D845A6785EE0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4C30D84A-54D9-D541-CBA5-E754C804161A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74371C-33DE-087B-C907-0D7841529146}"/>
              </a:ext>
            </a:extLst>
          </p:cNvPr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96F5C2-40CA-97A9-08B5-581742BE7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3C3F796D-0DA9-8270-899F-0FB0E0155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364999"/>
              </p:ext>
            </p:extLst>
          </p:nvPr>
        </p:nvGraphicFramePr>
        <p:xfrm>
          <a:off x="3454269" y="2689382"/>
          <a:ext cx="8488750" cy="3537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9039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6971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35559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МАУ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«Бизнес-инкубатор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г.Дзержинска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984742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Возмещение затрат в связи с оказанием услуг в сфере содействия развитию малого и среднего предпринимательства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591"/>
                  </a:ext>
                </a:extLst>
              </a:tr>
              <a:tr h="52080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Поддержка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малого и среднего предпринимательства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(предоставление грантов начинающим СМП на приобретение оборудования)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47681"/>
                  </a:ext>
                </a:extLst>
              </a:tr>
              <a:tr h="1473441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финансовое обеспечение деятельности, АНО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«Центр развития предпринимательства г. Дзержинска»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 связи с содержанием и обслуживанием модуля окон центра «Мой бизнес»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5641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5AECFA33-EF5A-1A98-EC6A-B1DD0FFD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240928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5A19B6-AF80-0DF6-77B0-8B3ABFC3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76" y="2226976"/>
            <a:ext cx="2811796" cy="19687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EAC506A-CBD8-DE37-9757-8BEF6BEE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81" y="4538574"/>
            <a:ext cx="2811796" cy="1976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9">
            <a:extLst>
              <a:ext uri="{FF2B5EF4-FFF2-40B4-BE49-F238E27FC236}">
                <a16:creationId xmlns:a16="http://schemas.microsoft.com/office/drawing/2014/main" id="{5FFA2EB7-DB3D-49EB-8DFF-A9C54345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«Развитие предпринимательства 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на территории </a:t>
            </a:r>
            <a:r>
              <a:rPr lang="ru-RU" altLang="ru-RU" sz="3200" dirty="0" err="1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г.о.г.Дзержинск</a:t>
            </a:r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69">
            <a:extLst>
              <a:ext uri="{FF2B5EF4-FFF2-40B4-BE49-F238E27FC236}">
                <a16:creationId xmlns:a16="http://schemas.microsoft.com/office/drawing/2014/main" id="{9DEAE41A-DE4F-417B-A4C8-54F64776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7058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14,8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92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248143"/>
              </p:ext>
            </p:extLst>
          </p:nvPr>
        </p:nvGraphicFramePr>
        <p:xfrm>
          <a:off x="3248854" y="2177181"/>
          <a:ext cx="8751704" cy="45941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51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54829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Организацию видеонаблюдения и мониторинга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ситуаций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территории и объектах города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64352"/>
                  </a:ext>
                </a:extLst>
              </a:tr>
              <a:tr h="408031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МБУ «Гражданская защита»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95110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защитных сооружений</a:t>
                      </a:r>
                      <a:endParaRPr lang="ru-RU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53994"/>
                  </a:ext>
                </a:extLst>
              </a:tr>
              <a:tr h="54829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Обеспечение готовности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муниципальной автоматизированной системы централизованного оповещения (МАСЦО)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223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Совершенствование деятельности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ЕДДС г.Дзержинска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7370"/>
                  </a:ext>
                </a:extLst>
              </a:tr>
              <a:tr h="45161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Развитие системы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обеспечения безопасности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населения на территории города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84242"/>
                  </a:ext>
                </a:extLst>
              </a:tr>
              <a:tr h="54829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Аренда комплектов технических средств информирования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обеспечения безопасности населения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73837"/>
                  </a:ext>
                </a:extLst>
              </a:tr>
              <a:tr h="45161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и установку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2-ух пожарных емкостей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поселке Пыра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3681"/>
                  </a:ext>
                </a:extLst>
              </a:tr>
              <a:tr h="45161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 проведение мероприятий по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повышению безопасности</a:t>
                      </a:r>
                      <a:r>
                        <a:rPr lang="ru-RU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дорожного движения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1591" y="1888592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un9-62.userapi.com/impg/apW5gwGUlxjhxH-0r4Z-aObcEDz7G31Zuitaqg/JJVR_TvwWQk.jpg?size=1200x900&amp;quality=96&amp;sign=5e58c24c2591e93de2552faf8f7c521c&amp;type=album">
            <a:extLst>
              <a:ext uri="{FF2B5EF4-FFF2-40B4-BE49-F238E27FC236}">
                <a16:creationId xmlns:a16="http://schemas.microsoft.com/office/drawing/2014/main" id="{0EE8673D-DA70-409D-B587-55DC2189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78" y="2314261"/>
            <a:ext cx="2681989" cy="2011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Справочник ПДД - Εφαρμογές στο Google Play">
            <a:extLst>
              <a:ext uri="{FF2B5EF4-FFF2-40B4-BE49-F238E27FC236}">
                <a16:creationId xmlns:a16="http://schemas.microsoft.com/office/drawing/2014/main" id="{F581C0A6-9BFA-4596-9160-3FE649E5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82" y="4503403"/>
            <a:ext cx="1027159" cy="10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Пожарный кран. Противопожарный знак">
            <a:extLst>
              <a:ext uri="{FF2B5EF4-FFF2-40B4-BE49-F238E27FC236}">
                <a16:creationId xmlns:a16="http://schemas.microsoft.com/office/drawing/2014/main" id="{1E05DF03-1274-4D29-99A2-63416317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08" y="4489655"/>
            <a:ext cx="1027158" cy="10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АПК &quot;Безопасный город&quot; и &quot;Система 112&quot;: финансирование и законодательные  изменения">
            <a:extLst>
              <a:ext uri="{FF2B5EF4-FFF2-40B4-BE49-F238E27FC236}">
                <a16:creationId xmlns:a16="http://schemas.microsoft.com/office/drawing/2014/main" id="{A08EB086-A04C-47BC-93F9-29DEA7D53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1" t="6063" r="7270" b="6448"/>
          <a:stretch/>
        </p:blipFill>
        <p:spPr bwMode="auto">
          <a:xfrm>
            <a:off x="934207" y="5502294"/>
            <a:ext cx="1442995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9">
            <a:extLst>
              <a:ext uri="{FF2B5EF4-FFF2-40B4-BE49-F238E27FC236}">
                <a16:creationId xmlns:a16="http://schemas.microsoft.com/office/drawing/2014/main" id="{AE48D896-ADF1-4AD0-AB31-F5EBA83F3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«Обеспечение безопасности жизнедеятельности 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населения </a:t>
            </a:r>
            <a:r>
              <a:rPr lang="ru-RU" altLang="ru-RU" sz="3200" dirty="0" err="1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г.о.г.Дзержинск</a:t>
            </a:r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69">
            <a:extLst>
              <a:ext uri="{FF2B5EF4-FFF2-40B4-BE49-F238E27FC236}">
                <a16:creationId xmlns:a16="http://schemas.microsoft.com/office/drawing/2014/main" id="{44C7678C-8AE8-4472-BB57-AB8169D6E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6296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131,3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87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14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185288"/>
              </p:ext>
            </p:extLst>
          </p:nvPr>
        </p:nvGraphicFramePr>
        <p:xfrm>
          <a:off x="3633178" y="2228517"/>
          <a:ext cx="8306342" cy="4543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9895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46447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119590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учреждений</a:t>
                      </a:r>
                    </a:p>
                    <a:p>
                      <a:pPr marL="0" indent="0" algn="r" defTabSz="914400" rtl="0" eaLnBrk="1" fontAlgn="t" latinLnBrk="0" hangingPunct="1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(МКУ «Городское жилье», МКУ «Ритуал», МБУ «Прометей», </a:t>
                      </a:r>
                    </a:p>
                    <a:p>
                      <a:pPr marL="0" indent="0" algn="r" defTabSz="914400" rtl="0" eaLnBrk="1" fontAlgn="t" latinLnBrk="0" hangingPunct="1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МБУ «Центр обслуживания получателей бюджетных средств»)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119590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муниципального жилищного фонда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74153"/>
                  </a:ext>
                </a:extLst>
              </a:tr>
              <a:tr h="119590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организацию и содержание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 захоронения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том числе за счет субсидии из областного бюджета на реализацию мероприятий в рамках проекта «Память поколений»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591"/>
                  </a:ext>
                </a:extLst>
              </a:tr>
              <a:tr h="95599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ремонт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муниципального жилищного фонда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5641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85918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69">
            <a:extLst>
              <a:ext uri="{FF2B5EF4-FFF2-40B4-BE49-F238E27FC236}">
                <a16:creationId xmlns:a16="http://schemas.microsoft.com/office/drawing/2014/main" id="{136A457B-9B16-4C96-819D-6AD53563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«Обеспечение населения качественными услугами в сфере городского хозяйства»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69">
            <a:extLst>
              <a:ext uri="{FF2B5EF4-FFF2-40B4-BE49-F238E27FC236}">
                <a16:creationId xmlns:a16="http://schemas.microsoft.com/office/drawing/2014/main" id="{331F786E-3BC4-41F7-8BD7-589AB26F5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6296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205,5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6" name="Picture 10" descr="https://sun9-31.userapi.com/impg/MJkACc2JQY2EpMYakSjzbC3NjfV__ZNxkV7nUw/gV7jYHGiZ58.jpg?size=1052x701&amp;quality=95&amp;sign=936382ef0204d5a557e61da72596048a&amp;type=album">
            <a:extLst>
              <a:ext uri="{FF2B5EF4-FFF2-40B4-BE49-F238E27FC236}">
                <a16:creationId xmlns:a16="http://schemas.microsoft.com/office/drawing/2014/main" id="{FA42CE15-DBA5-4E49-A9C1-94F114806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484" y="2391964"/>
            <a:ext cx="3282211" cy="1895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34.userapi.com/impg/oC5AO5XwHV5DZ0nkzdqOZD2bBbSa8osHfUQ_Uw/wDic4IgI8kc.jpg?size=1117x744&amp;quality=95&amp;sign=1128c07ad07af47ddf0d1c916a64fbd0&amp;type=album">
            <a:extLst>
              <a:ext uri="{FF2B5EF4-FFF2-40B4-BE49-F238E27FC236}">
                <a16:creationId xmlns:a16="http://schemas.microsoft.com/office/drawing/2014/main" id="{C9CC411E-4CD8-4A6C-8C0F-2DC97D842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1" y="4601149"/>
            <a:ext cx="3292594" cy="2073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862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473604"/>
              </p:ext>
            </p:extLst>
          </p:nvPr>
        </p:nvGraphicFramePr>
        <p:xfrm>
          <a:off x="3098820" y="2254058"/>
          <a:ext cx="8751704" cy="4450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51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74745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содержание учреждений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МКУ «Специалист», МАУ «ИЦ «Дзержинские ведомости»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031"/>
                  </a:ext>
                </a:extLst>
              </a:tr>
              <a:tr h="682149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финансовую поддержку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 ориентированных некоммерческих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организаций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49233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общегородские мероприятия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4018"/>
                  </a:ext>
                </a:extLst>
              </a:tr>
              <a:tr h="49233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обеспечение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размещения информации о деятельности ОМСУ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47223"/>
                  </a:ext>
                </a:extLst>
              </a:tr>
              <a:tr h="101817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льгот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лицам:</a:t>
                      </a:r>
                    </a:p>
                    <a:p>
                      <a:pPr marL="285750" indent="-285750" algn="r" fontAlgn="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имеющим звание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«Почетный гражданин города Дзержинска» </a:t>
                      </a:r>
                    </a:p>
                    <a:p>
                      <a:pPr marL="285750" indent="-285750" algn="r" fontAlgn="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награжденным Почетным знаком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«За заслуги перед городом Дзержинском»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04172"/>
                  </a:ext>
                </a:extLst>
              </a:tr>
              <a:tr h="101817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финансовое обеспечение уставной деятельности АНО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«Проектный офис по управлению инфраструктурой социальной, культурной сферы, инфраструктурного развития и цифровизации городского округа город Дзержинск»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1626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0649" y="1575413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69">
            <a:extLst>
              <a:ext uri="{FF2B5EF4-FFF2-40B4-BE49-F238E27FC236}">
                <a16:creationId xmlns:a16="http://schemas.microsoft.com/office/drawing/2014/main" id="{79B6B865-02C6-47CC-902A-B4F3047BB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«Повышение эффективности деятельности органов местного            самоуправления </a:t>
            </a:r>
            <a:r>
              <a:rPr lang="ru-RU" altLang="ru-RU" sz="3200" dirty="0" err="1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г.о.г.Дзержинск</a:t>
            </a:r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DF30AE75-D49A-44BB-8295-E827236B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6296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307,1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un9-45.userapi.com/impg/h1t49bXpMgUFBqACEUXHn0ciq2qvuKajyyK_Rw/jjLiqpGNclE.jpg?size=1200x800&amp;quality=95&amp;sign=0528664a2b7ad9665b5dbde499af0891&amp;type=album">
            <a:extLst>
              <a:ext uri="{FF2B5EF4-FFF2-40B4-BE49-F238E27FC236}">
                <a16:creationId xmlns:a16="http://schemas.microsoft.com/office/drawing/2014/main" id="{3DFFF739-66F7-4157-B536-A824B68A2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213" y="2300286"/>
            <a:ext cx="2876394" cy="1934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66B49B8B-C56B-4E9A-8D95-7339BF265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20" y="4509471"/>
            <a:ext cx="2873287" cy="2195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3489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16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015997"/>
              </p:ext>
            </p:extLst>
          </p:nvPr>
        </p:nvGraphicFramePr>
        <p:xfrm>
          <a:off x="3053135" y="2495099"/>
          <a:ext cx="8751704" cy="4238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51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103848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ликвидацию несанкционированных свалок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завершение ликвидации несанкционированной свалки твердых коммунальных отходов в районе бывшего полигона ТБО «</a:t>
                      </a:r>
                      <a:r>
                        <a:rPr lang="ru-RU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Игумново</a:t>
                      </a:r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 на территории городского округа города Дзержинск Нижегородской области»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031"/>
                  </a:ext>
                </a:extLst>
              </a:tr>
              <a:tr h="57618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МБУ «Инженерно-экологическая служба»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57618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мероприятия по сохранению городских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лесов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4018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организацию мероприятий по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предотвращению негативного воздействия на окружающую среду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96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выполнение работ по эксплуатации 5 гидротехнических сооружений (ГТС)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47223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Проведение природоохранных мероприятий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 экологическое просвещение и образование жителей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04172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162564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ttps://sun9-78.userapi.com/impg/BgJsrFEQROblWxrmd93gyvAOREcHE7wlYWQNJQ/o0QDzJ5IQZk.jpg?size=1280x960&amp;quality=96&amp;sign=51985c2c14c59f786b438bdabc2a3954&amp;type=album">
            <a:extLst>
              <a:ext uri="{FF2B5EF4-FFF2-40B4-BE49-F238E27FC236}">
                <a16:creationId xmlns:a16="http://schemas.microsoft.com/office/drawing/2014/main" id="{C6EAFBEF-4C52-4AF1-9222-F399369AB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060" y="3675380"/>
            <a:ext cx="2629797" cy="14935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90A17883-C7C2-41DF-9718-D39F2F25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«Охрана окружающей среды и развитие лесного хозяйства </a:t>
            </a:r>
          </a:p>
          <a:p>
            <a:pPr algn="ctr"/>
            <a:r>
              <a:rPr lang="ru-RU" altLang="ru-RU" sz="3200" dirty="0" err="1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г.о.г</a:t>
            </a:r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. Дзержинск»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69">
            <a:extLst>
              <a:ext uri="{FF2B5EF4-FFF2-40B4-BE49-F238E27FC236}">
                <a16:creationId xmlns:a16="http://schemas.microsoft.com/office/drawing/2014/main" id="{CB52C8D8-6B6A-4884-AA40-9F7C41C4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5534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224,6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un9-22.userapi.com/impg/HLwnkSj7cYVQ04dnfLO5JJiBNujSVcJT6agl1w/9qs9uuVTP0o.jpg?size=1280x853&amp;quality=95&amp;sign=4f51c80ac946b2fdbaa5fc56b97dc73e&amp;type=album">
            <a:extLst>
              <a:ext uri="{FF2B5EF4-FFF2-40B4-BE49-F238E27FC236}">
                <a16:creationId xmlns:a16="http://schemas.microsoft.com/office/drawing/2014/main" id="{645F77A3-F7AE-4F22-8631-44F5BBD27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060" y="5279173"/>
            <a:ext cx="2629797" cy="14935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sun9-13.userapi.com/impg/qNRFAqdJWq9vGDriH6hCXtrjYDtGt-HQLIP1ww/JBJVvKD_oU0.jpg?size=2560x1705&amp;quality=95&amp;sign=65ae7fd09a5bf834065189477cb91d61&amp;type=album">
            <a:extLst>
              <a:ext uri="{FF2B5EF4-FFF2-40B4-BE49-F238E27FC236}">
                <a16:creationId xmlns:a16="http://schemas.microsoft.com/office/drawing/2014/main" id="{DA31A017-F213-45BA-96E8-EA40E960D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060" y="2065243"/>
            <a:ext cx="2675478" cy="14935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790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17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689740"/>
              </p:ext>
            </p:extLst>
          </p:nvPr>
        </p:nvGraphicFramePr>
        <p:xfrm>
          <a:off x="3248854" y="2606130"/>
          <a:ext cx="8751704" cy="4206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51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92916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Переселение граждан из аварийного жилищного фонда</a:t>
                      </a:r>
                    </a:p>
                    <a:p>
                      <a:pPr marL="285750" indent="-285750" algn="r" fontAlgn="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приобретено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квартир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ЖК «Радуга»</a:t>
                      </a:r>
                    </a:p>
                    <a:p>
                      <a:pPr marL="285750" indent="-285750" algn="r" fontAlgn="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начато проектирование нового жилого дома по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ул.Грибоедова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350,6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82782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детей-сирот жилыми помещениями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приобретено</a:t>
                      </a:r>
                      <a:r>
                        <a:rPr lang="ru-RU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предоставлено </a:t>
                      </a:r>
                      <a:r>
                        <a:rPr lang="ru-RU" sz="18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квартиры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8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51377"/>
                  </a:ext>
                </a:extLst>
              </a:tr>
              <a:tr h="67147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Строительство многоквартирных жилых домов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пополнение муниципального жилищного фонда</a:t>
                      </a:r>
                      <a:endParaRPr lang="ru-RU" sz="18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51,0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47223"/>
                  </a:ext>
                </a:extLst>
              </a:tr>
              <a:tr h="82782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Обеспечение жильем молодых семей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предоставлено </a:t>
                      </a:r>
                      <a:r>
                        <a:rPr lang="ru-RU" sz="1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социальные выплаты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1626"/>
                  </a:ext>
                </a:extLst>
              </a:tr>
              <a:tr h="82782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жильем граждан, страдающих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тяжелыми формами хронических заболеваний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58702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238764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sun9-72.userapi.com/impg/WFHTUXvnZFILv0MuqS-uZpYIVGO27l1q8mRZiQ/NChUQ5hneHI.jpg?size=1280x852&amp;quality=95&amp;sign=8b1769e00b3cc4d3129f84db0547893c&amp;type=album">
            <a:extLst>
              <a:ext uri="{FF2B5EF4-FFF2-40B4-BE49-F238E27FC236}">
                <a16:creationId xmlns:a16="http://schemas.microsoft.com/office/drawing/2014/main" id="{C1409C05-48E1-476C-8F92-D5B941CDB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116" y="2582200"/>
            <a:ext cx="2794159" cy="17229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BC46C87A-9B9A-491E-91C9-0C8D4A92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«Обеспечение жителей городского округа город Дзержинск доступным и комфортным жильем»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69">
            <a:extLst>
              <a:ext uri="{FF2B5EF4-FFF2-40B4-BE49-F238E27FC236}">
                <a16:creationId xmlns:a16="http://schemas.microsoft.com/office/drawing/2014/main" id="{92C4BDD4-1D5C-4B1D-930B-EFDBA251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6296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488,6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11.userapi.com/impg/9pZtAnoVBUGEb3_pilTl-V5JLtn6nuatnl8D-Q/WdY5FAJ9SKo.jpg?size=2560x1707&amp;quality=95&amp;sign=3a2c153c5772ff633cf6a0fbb1061a34&amp;type=album">
            <a:extLst>
              <a:ext uri="{FF2B5EF4-FFF2-40B4-BE49-F238E27FC236}">
                <a16:creationId xmlns:a16="http://schemas.microsoft.com/office/drawing/2014/main" id="{1874F94A-FF99-43B4-BCD7-CA873E927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061" y="4839389"/>
            <a:ext cx="2790214" cy="18508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035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18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937914"/>
              </p:ext>
            </p:extLst>
          </p:nvPr>
        </p:nvGraphicFramePr>
        <p:xfrm>
          <a:off x="3425730" y="2186037"/>
          <a:ext cx="8550369" cy="4481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6119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7425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68829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нежилых зданий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помещений и земельных участков в муниципальную собственность городского округа </a:t>
                      </a:r>
                      <a:endParaRPr lang="ru-RU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71353"/>
                  </a:ext>
                </a:extLst>
              </a:tr>
              <a:tr h="68829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уплату взносов на капитальный ремонт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общего имущества многоквартирных домов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35173"/>
                  </a:ext>
                </a:extLst>
              </a:tr>
              <a:tr h="68829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МКУ «Дирекция по эксплуатации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объектов и сносу»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95125"/>
                  </a:ext>
                </a:extLst>
              </a:tr>
              <a:tr h="46660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снос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муниципальных объектов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93468"/>
                  </a:ext>
                </a:extLst>
              </a:tr>
              <a:tr h="57339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муниципальным имуществом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31946"/>
                  </a:ext>
                </a:extLst>
              </a:tr>
              <a:tr h="68829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приведение помещений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находящихся в муниципальной собственности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 состояние, пригодное к использованию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02850"/>
                  </a:ext>
                </a:extLst>
              </a:tr>
              <a:tr h="68829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и оплату коммунальных услуг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отношении пустующих зданий и помещений муниципальной имущественной казны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54657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255" y="1790819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A5AF1C10-9891-D14B-3E97-EF31D526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1" y="2293487"/>
            <a:ext cx="3021334" cy="17264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В Дзержинске сносят аварийный дом на улице Студенческой">
            <a:extLst>
              <a:ext uri="{FF2B5EF4-FFF2-40B4-BE49-F238E27FC236}">
                <a16:creationId xmlns:a16="http://schemas.microsoft.com/office/drawing/2014/main" id="{46F4832F-F7D4-957D-0DFB-DF30A737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1" y="4745963"/>
            <a:ext cx="2993929" cy="1759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9">
            <a:extLst>
              <a:ext uri="{FF2B5EF4-FFF2-40B4-BE49-F238E27FC236}">
                <a16:creationId xmlns:a16="http://schemas.microsoft.com/office/drawing/2014/main" id="{DAA9FF1E-A082-45DE-A9E0-B67E9DCE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«Управление муниципальным имуществом городского округа город Дзержинск 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820F2DE4-60EE-4842-B6D2-0BDD226B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6296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119,9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6405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19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109336"/>
              </p:ext>
            </p:extLst>
          </p:nvPr>
        </p:nvGraphicFramePr>
        <p:xfrm>
          <a:off x="4342575" y="2650628"/>
          <a:ext cx="7657983" cy="4044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076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15722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161554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учреждений</a:t>
                      </a:r>
                    </a:p>
                    <a:p>
                      <a:pPr marL="0" algn="r" defTabSz="914400" rtl="0" eaLnBrk="1" fontAlgn="t" latinLnBrk="0" hangingPunct="1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учреждений дошкольного образования</a:t>
                      </a:r>
                    </a:p>
                    <a:p>
                      <a:pPr marL="0" algn="r" defTabSz="914400" rtl="0" eaLnBrk="1" fontAlgn="t" latinLnBrk="0" hangingPunct="1">
                        <a:lnSpc>
                          <a:spcPct val="130000"/>
                        </a:lnSpc>
                      </a:pP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-МБУ «Центр обслуживания получателей бюджетных средств образовательных учреждений»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60484"/>
                  </a:ext>
                </a:extLst>
              </a:tr>
              <a:tr h="121466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выплату компенсации части родительской платы за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присмотр и уход за ребенком  в дошкольных образовательных организациях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967863"/>
                  </a:ext>
                </a:extLst>
              </a:tr>
              <a:tr h="121466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финансовое обеспечение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частному дошкольному образовательному учреждению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им. Серафима Саровского г. Дзержинска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14010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09" y="2054044"/>
            <a:ext cx="3759200" cy="2114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09" y="4343561"/>
            <a:ext cx="3759200" cy="2428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D0EAA333-321D-4A0C-9281-E3024B5F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«Развитие муниципальной системы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дошкольного образования»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69">
            <a:extLst>
              <a:ext uri="{FF2B5EF4-FFF2-40B4-BE49-F238E27FC236}">
                <a16:creationId xmlns:a16="http://schemas.microsoft.com/office/drawing/2014/main" id="{E2826E39-77C1-400E-95E7-889D216FA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5534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1 995,1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467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0">
            <a:extLst>
              <a:ext uri="{FF2B5EF4-FFF2-40B4-BE49-F238E27FC236}">
                <a16:creationId xmlns:a16="http://schemas.microsoft.com/office/drawing/2014/main" id="{83D4D904-9A07-44D2-9796-AC02E0F9B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2161" y="0"/>
            <a:ext cx="7609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777F7577-D390-41C0-A1CB-021B2F77D745}"/>
              </a:ext>
            </a:extLst>
          </p:cNvPr>
          <p:cNvSpPr/>
          <p:nvPr/>
        </p:nvSpPr>
        <p:spPr>
          <a:xfrm>
            <a:off x="1" y="1"/>
            <a:ext cx="12191999" cy="687387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460" name="Рисунок 28">
            <a:extLst>
              <a:ext uri="{FF2B5EF4-FFF2-40B4-BE49-F238E27FC236}">
                <a16:creationId xmlns:a16="http://schemas.microsoft.com/office/drawing/2014/main" id="{9BF7FDFE-57C0-45FE-BA7C-1E1FCA047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62" y="1"/>
            <a:ext cx="4602070" cy="687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Скругленный прямоугольник 39">
            <a:extLst>
              <a:ext uri="{FF2B5EF4-FFF2-40B4-BE49-F238E27FC236}">
                <a16:creationId xmlns:a16="http://schemas.microsoft.com/office/drawing/2014/main" id="{0E3C2E94-8C35-4859-82ED-CAA66E8EE5D4}"/>
              </a:ext>
            </a:extLst>
          </p:cNvPr>
          <p:cNvSpPr/>
          <p:nvPr/>
        </p:nvSpPr>
        <p:spPr>
          <a:xfrm>
            <a:off x="11995150" y="3281363"/>
            <a:ext cx="215900" cy="359568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57050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12BE32A1-2B66-4D4F-B860-4BFDB74E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362" y="-92181"/>
            <a:ext cx="9439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white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ИСПОЛНЕНИЕ </a:t>
            </a:r>
            <a:r>
              <a:rPr lang="ru-RU" altLang="ru-RU" sz="4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ГОРОДСКОГО БЮДЖЕТА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01499650-D850-4A5D-9B98-74861AA74689}"/>
              </a:ext>
            </a:extLst>
          </p:cNvPr>
          <p:cNvSpPr/>
          <p:nvPr/>
        </p:nvSpPr>
        <p:spPr>
          <a:xfrm flipV="1">
            <a:off x="1102512" y="496078"/>
            <a:ext cx="350898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71">
            <a:extLst>
              <a:ext uri="{FF2B5EF4-FFF2-40B4-BE49-F238E27FC236}">
                <a16:creationId xmlns:a16="http://schemas.microsoft.com/office/drawing/2014/main" id="{B5852D00-40EF-426A-AEF0-1023184E7663}"/>
              </a:ext>
            </a:extLst>
          </p:cNvPr>
          <p:cNvSpPr/>
          <p:nvPr/>
        </p:nvSpPr>
        <p:spPr>
          <a:xfrm flipV="1">
            <a:off x="4591624" y="496076"/>
            <a:ext cx="5417080" cy="529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ятиугольник 58"/>
          <p:cNvSpPr/>
          <p:nvPr/>
        </p:nvSpPr>
        <p:spPr>
          <a:xfrm>
            <a:off x="188843" y="819829"/>
            <a:ext cx="4392841" cy="84311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чем основано исполнение </a:t>
            </a:r>
          </a:p>
          <a:p>
            <a:pPr lvl="1"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городского бюджета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4" descr="C:\Users\kapustin_ns\Downloads\iconmonstr-note-11-240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0" y="941151"/>
            <a:ext cx="572177" cy="5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Скругленный прямоугольник 60"/>
          <p:cNvSpPr/>
          <p:nvPr/>
        </p:nvSpPr>
        <p:spPr>
          <a:xfrm>
            <a:off x="4637092" y="781732"/>
            <a:ext cx="6681147" cy="9365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Решение городской Думы г. Дзержинска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от 21 декабря 2023 года №559 «О городском бюджете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на 2024 год и плановый период 2025 и 2026 годов»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188843" y="2050201"/>
            <a:ext cx="4164497" cy="700532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Первоначальные параметры </a:t>
            </a:r>
          </a:p>
          <a:p>
            <a:pPr algn="ctr">
              <a:defRPr/>
            </a:pPr>
            <a:r>
              <a:rPr lang="ru-RU" sz="2000" dirty="0"/>
              <a:t>городского бюджета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88843" y="3337501"/>
            <a:ext cx="4164497" cy="936548"/>
          </a:xfrm>
          <a:prstGeom prst="round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049" y="2875835"/>
            <a:ext cx="45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8</a:t>
            </a:r>
            <a:r>
              <a:rPr lang="ru-RU" dirty="0">
                <a:solidFill>
                  <a:schemeClr val="bg1"/>
                </a:solidFill>
              </a:rPr>
              <a:t> млрд. </a:t>
            </a:r>
            <a:r>
              <a:rPr lang="ru-RU" sz="2400" b="1" dirty="0">
                <a:solidFill>
                  <a:schemeClr val="bg1"/>
                </a:solidFill>
              </a:rPr>
              <a:t>933,1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млн. рублей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88842" y="5548971"/>
            <a:ext cx="4164497" cy="936548"/>
          </a:xfrm>
          <a:prstGeom prst="round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РАСХОДЫ</a:t>
            </a:r>
          </a:p>
        </p:txBody>
      </p:sp>
      <p:sp>
        <p:nvSpPr>
          <p:cNvPr id="68" name="Равно 67"/>
          <p:cNvSpPr/>
          <p:nvPr/>
        </p:nvSpPr>
        <p:spPr>
          <a:xfrm rot="5400000">
            <a:off x="1774945" y="4506358"/>
            <a:ext cx="1031795" cy="504056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189" y="5113948"/>
            <a:ext cx="45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8</a:t>
            </a:r>
            <a:r>
              <a:rPr lang="ru-RU" dirty="0">
                <a:solidFill>
                  <a:schemeClr val="bg1"/>
                </a:solidFill>
              </a:rPr>
              <a:t> млрд. </a:t>
            </a:r>
            <a:r>
              <a:rPr lang="ru-RU" sz="2400" b="1" dirty="0">
                <a:solidFill>
                  <a:schemeClr val="bg1"/>
                </a:solidFill>
              </a:rPr>
              <a:t>933,1 </a:t>
            </a:r>
            <a:r>
              <a:rPr lang="ru-RU" dirty="0">
                <a:solidFill>
                  <a:schemeClr val="bg1"/>
                </a:solidFill>
              </a:rPr>
              <a:t>млн. рублей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4771003" y="2050201"/>
            <a:ext cx="7224147" cy="700532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13 изменений в решение о городском бюджете на 2024 год: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334885" y="3298354"/>
            <a:ext cx="6552315" cy="546265"/>
            <a:chOff x="5334885" y="3328172"/>
            <a:chExt cx="6552315" cy="546265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5334885" y="3328172"/>
              <a:ext cx="2115490" cy="546265"/>
            </a:xfrm>
            <a:prstGeom prst="round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Доходы</a:t>
              </a: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8088591" y="3328172"/>
              <a:ext cx="3798609" cy="546265"/>
            </a:xfrm>
            <a:prstGeom prst="round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2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млрд.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185,1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14" name="Прямая соединительная линия 13"/>
            <p:cNvCxnSpPr>
              <a:stCxn id="76" idx="3"/>
              <a:endCxn id="77" idx="1"/>
            </p:cNvCxnSpPr>
            <p:nvPr/>
          </p:nvCxnSpPr>
          <p:spPr>
            <a:xfrm>
              <a:off x="7450375" y="3601305"/>
              <a:ext cx="638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5658735" y="3941112"/>
            <a:ext cx="6228465" cy="546265"/>
            <a:chOff x="5334885" y="3328172"/>
            <a:chExt cx="6228465" cy="546265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334885" y="3328172"/>
              <a:ext cx="2429856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План по налоговым и неналоговым доходам</a:t>
              </a: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8488953" y="3328172"/>
              <a:ext cx="3074397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853,1 </a:t>
              </a:r>
              <a:r>
                <a: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81" name="Прямая соединительная линия 80"/>
            <p:cNvCxnSpPr>
              <a:stCxn id="79" idx="3"/>
              <a:endCxn id="80" idx="1"/>
            </p:cNvCxnSpPr>
            <p:nvPr/>
          </p:nvCxnSpPr>
          <p:spPr>
            <a:xfrm>
              <a:off x="7764741" y="3601305"/>
              <a:ext cx="7242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5658735" y="4612217"/>
            <a:ext cx="6228465" cy="546265"/>
            <a:chOff x="5334885" y="3328172"/>
            <a:chExt cx="6228465" cy="546265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5334885" y="3328172"/>
              <a:ext cx="2429856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План по безвозмездным поступлениям </a:t>
              </a: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8488953" y="3328172"/>
              <a:ext cx="3074397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1</a:t>
              </a:r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млрд. 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332,0 </a:t>
              </a:r>
              <a:r>
                <a: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85" name="Прямая соединительная линия 84"/>
            <p:cNvCxnSpPr>
              <a:stCxn id="83" idx="3"/>
              <a:endCxn id="84" idx="1"/>
            </p:cNvCxnSpPr>
            <p:nvPr/>
          </p:nvCxnSpPr>
          <p:spPr>
            <a:xfrm>
              <a:off x="7764741" y="3601305"/>
              <a:ext cx="7242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Соединительная линия уступом 20"/>
          <p:cNvCxnSpPr>
            <a:stCxn id="76" idx="1"/>
            <a:endCxn id="79" idx="1"/>
          </p:cNvCxnSpPr>
          <p:nvPr/>
        </p:nvCxnSpPr>
        <p:spPr>
          <a:xfrm rot="10800000" flipH="1" flipV="1">
            <a:off x="5334885" y="3571487"/>
            <a:ext cx="323850" cy="642758"/>
          </a:xfrm>
          <a:prstGeom prst="bentConnector3">
            <a:avLst>
              <a:gd name="adj1" fmla="val -70588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76" idx="1"/>
            <a:endCxn id="83" idx="1"/>
          </p:cNvCxnSpPr>
          <p:nvPr/>
        </p:nvCxnSpPr>
        <p:spPr>
          <a:xfrm rot="10800000" flipH="1" flipV="1">
            <a:off x="5334885" y="3571486"/>
            <a:ext cx="323850" cy="1313863"/>
          </a:xfrm>
          <a:prstGeom prst="bentConnector3">
            <a:avLst>
              <a:gd name="adj1" fmla="val -70588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5328424" y="5744112"/>
            <a:ext cx="6552315" cy="546265"/>
            <a:chOff x="5334885" y="3328172"/>
            <a:chExt cx="6552315" cy="546265"/>
          </a:xfrm>
          <a:solidFill>
            <a:srgbClr val="92D050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5334885" y="3328172"/>
              <a:ext cx="2115490" cy="546265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Расходы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8088591" y="3328172"/>
              <a:ext cx="3798609" cy="546265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2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млрд.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521,3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90" name="Прямая соединительная линия 89"/>
            <p:cNvCxnSpPr>
              <a:stCxn id="88" idx="3"/>
              <a:endCxn id="89" idx="1"/>
            </p:cNvCxnSpPr>
            <p:nvPr/>
          </p:nvCxnSpPr>
          <p:spPr>
            <a:xfrm>
              <a:off x="7450375" y="3601305"/>
              <a:ext cx="6382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457977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20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562797"/>
              </p:ext>
            </p:extLst>
          </p:nvPr>
        </p:nvGraphicFramePr>
        <p:xfrm>
          <a:off x="3581400" y="2397444"/>
          <a:ext cx="8358120" cy="4173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5774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52346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752661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учреждений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7069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капитальный ремонт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МБУК «ДКХ» 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4701"/>
                  </a:ext>
                </a:extLst>
              </a:tr>
              <a:tr h="976852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капитальный ремонт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МБУК «Дзержинский театр кукол»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50359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Проведение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культурно-массовых и </a:t>
                      </a:r>
                    </a:p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общественно-значимых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938217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Укрепление материально-технической базы, </a:t>
                      </a:r>
                    </a:p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новых постановок и показ спектаклей театров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48226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06390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Приемка Дворца культуры химиков после капремонта прошла в Дзержинске">
            <a:extLst>
              <a:ext uri="{FF2B5EF4-FFF2-40B4-BE49-F238E27FC236}">
                <a16:creationId xmlns:a16="http://schemas.microsoft.com/office/drawing/2014/main" id="{43CF0E7E-2F10-B4D1-2FDA-024309B29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723" y="2420537"/>
            <a:ext cx="3240651" cy="19714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EF7F7E4-0F9C-AFCB-F2FB-95ED51024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722" y="4593795"/>
            <a:ext cx="3240651" cy="19767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9">
            <a:extLst>
              <a:ext uri="{FF2B5EF4-FFF2-40B4-BE49-F238E27FC236}">
                <a16:creationId xmlns:a16="http://schemas.microsoft.com/office/drawing/2014/main" id="{F4A2B432-C684-4ABD-87A3-03C4349B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«Развитие культуры городского округа город Дзержинск»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00C0C7BC-F9E2-4384-B2F6-7C4AD0B40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19" y="1477228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961,3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8740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21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39855"/>
              </p:ext>
            </p:extLst>
          </p:nvPr>
        </p:nvGraphicFramePr>
        <p:xfrm>
          <a:off x="2808303" y="1558938"/>
          <a:ext cx="8996536" cy="5260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1447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025089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7069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рамках национального проекта «Образование»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  капитальный ремонт с оснащением оборудованием зданий МБУ МЦ «Спутник» по адресу: ул. Галкина,13 и пер. Западный,20а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705943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оздоровление детей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30896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занятость детей в каникулярный период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93691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выполнение требований федеральных стандартов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спортивной подготовки спортивными школами олимпийского резерва и спортивными школами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43438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 организацию 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проведение официальных физкультурных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спортивных мероприятий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985102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разработку проектной документации по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капитальному ремонту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наружных сетей и техническому перевооружению котельной в ДОЛ «Город спорта»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48226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реализацию проекта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инициативного бюджетирования «Вам решать!» </a:t>
                      </a:r>
                    </a:p>
                    <a:p>
                      <a:pPr algn="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«Благоустройство спортивной трассы для мотокросса «Заря»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19925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подготовку основания и подведение коммуникаций </a:t>
                      </a:r>
                    </a:p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размещение модульной лыжной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базы  в  МБУ ДО «СШ «Магнитная стрелка»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реализацию мероприятий по формированию системы комплексной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реабилитации 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абилитации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инвалидов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 том числе детей- инвалидов  в  МБУ ДО «СШ «ФОК ОКА»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Всероссийского детско-юношеского</a:t>
                      </a:r>
                    </a:p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военно-патриотического общественного движения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Юнармия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Реализация проекта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«Дворовая практика»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1860" y="121228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1-85.userapi.com/impg/cHEz8QXvCi3Phw0i3mh2Kp7nqULWADcW2hl-VA/qHdFE7ESLNo.jpg?size=2560x1706&amp;quality=95&amp;sign=85961726277915af56b27bf073fe0812&amp;type=album">
            <a:extLst>
              <a:ext uri="{FF2B5EF4-FFF2-40B4-BE49-F238E27FC236}">
                <a16:creationId xmlns:a16="http://schemas.microsoft.com/office/drawing/2014/main" id="{9904C1AC-EB14-493A-B058-1CE9C8BA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95" y="4757663"/>
            <a:ext cx="2588086" cy="18310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36.userapi.com/impg/Hk3zroxh8FQUu0BO1JkxS1mzz-hthYRBYkHuPg/IP4Mc_TLU3Y.jpg?size=2560x1707&amp;quality=95&amp;sign=a2f71bda3d0c98b5c346855e1541edf3&amp;type=album">
            <a:extLst>
              <a:ext uri="{FF2B5EF4-FFF2-40B4-BE49-F238E27FC236}">
                <a16:creationId xmlns:a16="http://schemas.microsoft.com/office/drawing/2014/main" id="{11ABF15F-8F23-4FCD-B10D-61CFE8AE5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94" y="2313557"/>
            <a:ext cx="2588086" cy="1830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9">
            <a:extLst>
              <a:ext uri="{FF2B5EF4-FFF2-40B4-BE49-F238E27FC236}">
                <a16:creationId xmlns:a16="http://schemas.microsoft.com/office/drawing/2014/main" id="{D5D074C8-6165-47BE-9A67-BAFF70D0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32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Развитие физической культуры, спорта и молодежной политики»</a:t>
            </a:r>
            <a:endParaRPr lang="ru-RU" altLang="ru-RU" sz="32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6D37A954-DA58-4C2F-8A45-C2624C8A8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720" y="1094311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846,0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6240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22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032123"/>
              </p:ext>
            </p:extLst>
          </p:nvPr>
        </p:nvGraphicFramePr>
        <p:xfrm>
          <a:off x="3394348" y="2074039"/>
          <a:ext cx="8550369" cy="955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6119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7425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95536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модернизацию существующих информационно-коммуникационных инфраструктур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95125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745392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68E59BD2-9BB3-E267-2F84-5A7FA95FC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664" y="1279005"/>
            <a:ext cx="1547686" cy="9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>
            <a:extLst>
              <a:ext uri="{FF2B5EF4-FFF2-40B4-BE49-F238E27FC236}">
                <a16:creationId xmlns:a16="http://schemas.microsoft.com/office/drawing/2014/main" id="{0F89C72D-1542-3A0F-3533-32A63B1B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51" y="2492771"/>
            <a:ext cx="2050409" cy="5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0FDA7A2D-E290-4B69-9DAF-48B9AEBA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28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«Развитие информационного общества </a:t>
            </a:r>
            <a:r>
              <a:rPr lang="ru-RU" altLang="ru-RU" sz="2800" dirty="0" err="1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г.о.г</a:t>
            </a:r>
            <a:r>
              <a:rPr lang="ru-RU" altLang="ru-RU" sz="28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. Дзержинск»</a:t>
            </a:r>
            <a:endParaRPr lang="ru-RU" altLang="ru-RU" sz="28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69">
            <a:extLst>
              <a:ext uri="{FF2B5EF4-FFF2-40B4-BE49-F238E27FC236}">
                <a16:creationId xmlns:a16="http://schemas.microsoft.com/office/drawing/2014/main" id="{10B6471C-CD63-45B6-A41F-314461AE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720" y="1484836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20,2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CA51577-9DB6-42CA-86DA-D1F473884994}"/>
              </a:ext>
            </a:extLst>
          </p:cNvPr>
          <p:cNvSpPr/>
          <p:nvPr/>
        </p:nvSpPr>
        <p:spPr>
          <a:xfrm>
            <a:off x="4099171" y="3944063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69">
            <a:extLst>
              <a:ext uri="{FF2B5EF4-FFF2-40B4-BE49-F238E27FC236}">
                <a16:creationId xmlns:a16="http://schemas.microsoft.com/office/drawing/2014/main" id="{2A5F4F57-7F8C-4A6F-9EB8-6A587AE97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53" y="5235978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69">
            <a:extLst>
              <a:ext uri="{FF2B5EF4-FFF2-40B4-BE49-F238E27FC236}">
                <a16:creationId xmlns:a16="http://schemas.microsoft.com/office/drawing/2014/main" id="{08463984-012F-4D7D-9E4F-F5D7170F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279" y="3311138"/>
            <a:ext cx="1160461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28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«Профилактика терроризма и экстремизма, минимизация и ликвидация последствий терроризма и экстремизма на </a:t>
            </a:r>
            <a:r>
              <a:rPr lang="ru-RU" altLang="ru-RU" sz="2800" dirty="0" err="1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г.о.г</a:t>
            </a:r>
            <a:r>
              <a:rPr lang="ru-RU" altLang="ru-RU" sz="28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. Дзержинск»</a:t>
            </a:r>
            <a:endParaRPr lang="ru-RU" altLang="ru-RU" sz="28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69">
            <a:extLst>
              <a:ext uri="{FF2B5EF4-FFF2-40B4-BE49-F238E27FC236}">
                <a16:creationId xmlns:a16="http://schemas.microsoft.com/office/drawing/2014/main" id="{4286842A-ED79-4F03-8900-44D2112C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056" y="4758699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121,8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8" name="Объект 3">
            <a:extLst>
              <a:ext uri="{FF2B5EF4-FFF2-40B4-BE49-F238E27FC236}">
                <a16:creationId xmlns:a16="http://schemas.microsoft.com/office/drawing/2014/main" id="{26DC7695-ECC6-4D30-A607-03F2ACEDB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182335"/>
              </p:ext>
            </p:extLst>
          </p:nvPr>
        </p:nvGraphicFramePr>
        <p:xfrm>
          <a:off x="3150367" y="5515029"/>
          <a:ext cx="8751704" cy="1287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51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18466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организацию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видеонаблюдения, мониторинга ситуаций и системы контроля доступа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детских  садах и школах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19015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мероприятия по обеспечению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антитеррористической защищенности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объектов образования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95110"/>
                  </a:ext>
                </a:extLst>
              </a:tr>
            </a:tbl>
          </a:graphicData>
        </a:graphic>
      </p:graphicFrame>
      <p:pic>
        <p:nvPicPr>
          <p:cNvPr id="29" name="Picture 4">
            <a:extLst>
              <a:ext uri="{FF2B5EF4-FFF2-40B4-BE49-F238E27FC236}">
                <a16:creationId xmlns:a16="http://schemas.microsoft.com/office/drawing/2014/main" id="{EF4D3648-2B34-4C05-A915-2DC2301D9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929" y="4900733"/>
            <a:ext cx="1889086" cy="18281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86AC288-D860-42D7-ABA5-3AE98C40D65E}"/>
              </a:ext>
            </a:extLst>
          </p:cNvPr>
          <p:cNvCxnSpPr/>
          <p:nvPr/>
        </p:nvCxnSpPr>
        <p:spPr>
          <a:xfrm>
            <a:off x="0" y="3286580"/>
            <a:ext cx="1200055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4544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23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179558"/>
              </p:ext>
            </p:extLst>
          </p:nvPr>
        </p:nvGraphicFramePr>
        <p:xfrm>
          <a:off x="3581400" y="1732361"/>
          <a:ext cx="8320671" cy="5001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259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56936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и благоустройство дворовых территорий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95125"/>
                  </a:ext>
                </a:extLst>
              </a:tr>
              <a:tr h="193814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Комплексное благоустройство территории у Дворца культуры химиков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 рамках реализации проектов создания комфортной городской среды в малых городах и исторических поселениях по итогам проведения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Всероссийского конкурса лучших проектов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создания комфортной городской среды)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00692"/>
                  </a:ext>
                </a:extLst>
              </a:tr>
              <a:tr h="145722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Комплексное благоустройство нового парка на улице Молодежная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 рамках реализации национального проекта «Инфраструктура для жизни» регионального проекта «Формирование современной городской среды»)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90375"/>
                  </a:ext>
                </a:extLst>
              </a:tr>
              <a:tr h="103707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содержание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объектов благоустройства и общественных пространств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93468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451254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sun9-77.userapi.com/impg/TmVrxYT2Y4uc45zywG6foa18Uv6o0qUzhfNOKA/A-KLvRIiW5g.jpg?size=1280x853&amp;quality=95&amp;sign=06b03ec7f8a8a5d6980386b2866376c1&amp;type=album">
            <a:extLst>
              <a:ext uri="{FF2B5EF4-FFF2-40B4-BE49-F238E27FC236}">
                <a16:creationId xmlns:a16="http://schemas.microsoft.com/office/drawing/2014/main" id="{9F22742C-2A1C-430B-8D42-1169A14A4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140" y="1984751"/>
            <a:ext cx="3344987" cy="2179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9">
            <a:extLst>
              <a:ext uri="{FF2B5EF4-FFF2-40B4-BE49-F238E27FC236}">
                <a16:creationId xmlns:a16="http://schemas.microsoft.com/office/drawing/2014/main" id="{FE028F85-D130-4AA7-89A0-B409CBED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28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«Формирование современной городской среды»</a:t>
            </a:r>
            <a:endParaRPr lang="ru-RU" altLang="ru-RU" sz="28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69">
            <a:extLst>
              <a:ext uri="{FF2B5EF4-FFF2-40B4-BE49-F238E27FC236}">
                <a16:creationId xmlns:a16="http://schemas.microsoft.com/office/drawing/2014/main" id="{94F102B2-305B-47FD-8246-21E9CA47F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720" y="1094311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418,2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s://sun9-37.userapi.com/impg/kGRffO56zuhraXqxLq9hzseWD3ducYNh1CGxPA/h2ZsUnRoenE.jpg?size=2560x1703&amp;quality=95&amp;sign=b8c85dcc2bb701efa719df02f2772f28&amp;type=album">
            <a:extLst>
              <a:ext uri="{FF2B5EF4-FFF2-40B4-BE49-F238E27FC236}">
                <a16:creationId xmlns:a16="http://schemas.microsoft.com/office/drawing/2014/main" id="{9D15D03A-CDC9-4A55-9BB7-76C4FD0E1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633" y="4680066"/>
            <a:ext cx="3304494" cy="2010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1356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b="1" dirty="0">
              <a:solidFill>
                <a:prstClr val="white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white"/>
                </a:solidFill>
              </a:rPr>
              <a:t>24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139922"/>
              </p:ext>
            </p:extLst>
          </p:nvPr>
        </p:nvGraphicFramePr>
        <p:xfrm>
          <a:off x="3304804" y="1635324"/>
          <a:ext cx="8550369" cy="5198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6119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7425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268478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бюджетные инвестиции в объекты капитального строительства в рамках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Адресной инвестиционной программы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завершено строительство I этапа</a:t>
                      </a: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автодороги к </a:t>
                      </a:r>
                      <a:r>
                        <a:rPr lang="ru-RU" sz="14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Шуховской</a:t>
                      </a: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башне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строительство </a:t>
                      </a: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бассейна «Капролактамовец»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строительство объездной </a:t>
                      </a: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автомобильной дороги </a:t>
                      </a: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пос. Дачный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планировка проездов в рамках строительства инженерной инфраструктуры территории малоэтажного жилищного строительства </a:t>
                      </a: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пос. Пыра, квартал «Южный»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endParaRPr lang="ru-RU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выполнены </a:t>
                      </a:r>
                      <a:r>
                        <a:rPr lang="ru-RU" sz="14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проектно</a:t>
                      </a: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– изыскательские работы </a:t>
                      </a: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 4 объектам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465,8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208,2</a:t>
                      </a:r>
                    </a:p>
                    <a:p>
                      <a:pPr algn="ctr" fontAlgn="t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118,5</a:t>
                      </a:r>
                    </a:p>
                    <a:p>
                      <a:pPr algn="ctr" fontAlgn="t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</a:t>
                      </a:r>
                    </a:p>
                    <a:p>
                      <a:pPr algn="ctr" fontAlgn="t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115,5</a:t>
                      </a:r>
                    </a:p>
                    <a:p>
                      <a:pPr algn="ctr" fontAlgn="t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96699"/>
                  </a:ext>
                </a:extLst>
              </a:tr>
              <a:tr h="27271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содержание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12888"/>
                  </a:ext>
                </a:extLst>
              </a:tr>
              <a:tr h="41004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рамках градостроительной деятельности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Проведена работа по формированию и постановке на учет более 400 земельных участков.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040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Расходы на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разработку проекта зон охраны объекта культурного наследия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регионального значения «Дом связи» </a:t>
                      </a:r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(на пересечении пр. Дзержинского, д.2 и пл. Дзержинского)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0649" y="1314574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69">
            <a:extLst>
              <a:ext uri="{FF2B5EF4-FFF2-40B4-BE49-F238E27FC236}">
                <a16:creationId xmlns:a16="http://schemas.microsoft.com/office/drawing/2014/main" id="{6CE4ABF2-FF1E-450E-BEC4-BFBF25BBE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6" y="85792"/>
            <a:ext cx="116046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/>
            <a:r>
              <a:rPr lang="ru-RU" altLang="ru-RU" sz="2800" dirty="0">
                <a:solidFill>
                  <a:srgbClr val="0175CF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«Развитие градостроительной деятельности и строительства»</a:t>
            </a:r>
            <a:endParaRPr lang="ru-RU" altLang="ru-RU" sz="2800" b="1" dirty="0">
              <a:solidFill>
                <a:srgbClr val="0175CF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556B6FA9-2D70-426A-9DDF-36C10B7C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720" y="1094311"/>
            <a:ext cx="933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Расходы за 2024 год </a:t>
            </a:r>
            <a:r>
              <a:rPr lang="ru-RU" altLang="ru-RU" sz="2400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200" b="1" dirty="0">
                <a:solidFill>
                  <a:srgbClr val="C00000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498,7 </a:t>
            </a:r>
            <a:r>
              <a:rPr lang="ru-RU" altLang="ru-RU" sz="2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млн.рублей</a:t>
            </a:r>
            <a:r>
              <a:rPr lang="ru-RU" altLang="ru-RU" dirty="0">
                <a:solidFill>
                  <a:prstClr val="black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, из них:</a:t>
            </a:r>
            <a:endParaRPr lang="ru-RU" altLang="ru-RU" sz="2400" dirty="0">
              <a:solidFill>
                <a:prstClr val="black"/>
              </a:solidFill>
              <a:latin typeface="Calibri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s://sun9-12.userapi.com/impg/kSqgZxCJssTJdxwOOxcZk1vxcbx0gdaKcQbFBQ/x11Vy9W0RfQ.jpg?size=807x452&amp;quality=95&amp;sign=f7de46475f805261b84cdf2f93986ae9&amp;c_uniq_tag=7h-RX8kHUkPMcELDS0uJH2Wtdi4qBIs_lwN_lPw66K8&amp;type=album">
            <a:extLst>
              <a:ext uri="{FF2B5EF4-FFF2-40B4-BE49-F238E27FC236}">
                <a16:creationId xmlns:a16="http://schemas.microsoft.com/office/drawing/2014/main" id="{E894C075-CE92-4FF3-8D98-EDBD5A307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02" y="2171529"/>
            <a:ext cx="3114917" cy="1712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65.userapi.com/impg/2IDDOk0zf9ADPRWV4FBtzK_s247x7s6WpYzA1Q/CMwYirhMA7c.jpg?size=2560x1703&amp;quality=95&amp;sign=57efa04b875b15c96dc82be9b1f79c2e&amp;type=album">
            <a:extLst>
              <a:ext uri="{FF2B5EF4-FFF2-40B4-BE49-F238E27FC236}">
                <a16:creationId xmlns:a16="http://schemas.microsoft.com/office/drawing/2014/main" id="{D520E5D7-DE46-4569-8BB5-BC83CB822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01" y="4362808"/>
            <a:ext cx="3114918" cy="18917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1855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0">
            <a:extLst>
              <a:ext uri="{FF2B5EF4-FFF2-40B4-BE49-F238E27FC236}">
                <a16:creationId xmlns:a16="http://schemas.microsoft.com/office/drawing/2014/main" id="{83D4D904-9A07-44D2-9796-AC02E0F9B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2161" y="0"/>
            <a:ext cx="7609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777F7577-D390-41C0-A1CB-021B2F77D745}"/>
              </a:ext>
            </a:extLst>
          </p:cNvPr>
          <p:cNvSpPr/>
          <p:nvPr/>
        </p:nvSpPr>
        <p:spPr>
          <a:xfrm>
            <a:off x="-22060" y="17261"/>
            <a:ext cx="12191999" cy="687387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460" name="Рисунок 28">
            <a:extLst>
              <a:ext uri="{FF2B5EF4-FFF2-40B4-BE49-F238E27FC236}">
                <a16:creationId xmlns:a16="http://schemas.microsoft.com/office/drawing/2014/main" id="{9BF7FDFE-57C0-45FE-BA7C-1E1FCA047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192" y="1"/>
            <a:ext cx="6106192" cy="687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Скругленный прямоугольник 39">
            <a:extLst>
              <a:ext uri="{FF2B5EF4-FFF2-40B4-BE49-F238E27FC236}">
                <a16:creationId xmlns:a16="http://schemas.microsoft.com/office/drawing/2014/main" id="{0E3C2E94-8C35-4859-82ED-CAA66E8EE5D4}"/>
              </a:ext>
            </a:extLst>
          </p:cNvPr>
          <p:cNvSpPr/>
          <p:nvPr/>
        </p:nvSpPr>
        <p:spPr>
          <a:xfrm>
            <a:off x="11995150" y="3281363"/>
            <a:ext cx="215900" cy="359568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856382" y="6505575"/>
            <a:ext cx="45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</a:rPr>
              <a:t>25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12BE32A1-2B66-4D4F-B860-4BFDB74E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770" y="-92181"/>
            <a:ext cx="9439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white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МУНИЦИПАЛЬНЫЙ </a:t>
            </a:r>
            <a:r>
              <a:rPr lang="ru-RU" altLang="ru-RU" sz="4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ДОЛГ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01499650-D850-4A5D-9B98-74861AA74689}"/>
              </a:ext>
            </a:extLst>
          </p:cNvPr>
          <p:cNvSpPr/>
          <p:nvPr/>
        </p:nvSpPr>
        <p:spPr>
          <a:xfrm flipV="1">
            <a:off x="1719743" y="496077"/>
            <a:ext cx="4376256" cy="5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71">
            <a:extLst>
              <a:ext uri="{FF2B5EF4-FFF2-40B4-BE49-F238E27FC236}">
                <a16:creationId xmlns:a16="http://schemas.microsoft.com/office/drawing/2014/main" id="{B5852D00-40EF-426A-AEF0-1023184E7663}"/>
              </a:ext>
            </a:extLst>
          </p:cNvPr>
          <p:cNvSpPr/>
          <p:nvPr/>
        </p:nvSpPr>
        <p:spPr>
          <a:xfrm flipV="1">
            <a:off x="6096000" y="496075"/>
            <a:ext cx="1484501" cy="5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69">
            <a:extLst>
              <a:ext uri="{FF2B5EF4-FFF2-40B4-BE49-F238E27FC236}">
                <a16:creationId xmlns:a16="http://schemas.microsoft.com/office/drawing/2014/main" id="{A684C229-245C-48B1-A1B9-2C4D6756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178" y="2014062"/>
            <a:ext cx="1572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bg1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dirty="0">
              <a:solidFill>
                <a:schemeClr val="bg1"/>
              </a:solidFill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A0366E2-D547-41D7-A3F1-A510FD37334A}"/>
              </a:ext>
            </a:extLst>
          </p:cNvPr>
          <p:cNvGrpSpPr/>
          <p:nvPr/>
        </p:nvGrpSpPr>
        <p:grpSpPr>
          <a:xfrm>
            <a:off x="35996" y="2497876"/>
            <a:ext cx="2463567" cy="3601108"/>
            <a:chOff x="65390" y="836855"/>
            <a:chExt cx="2463567" cy="3601108"/>
          </a:xfrm>
        </p:grpSpPr>
        <p:sp>
          <p:nvSpPr>
            <p:cNvPr id="41" name="Скругленный прямоугольник 61">
              <a:extLst>
                <a:ext uri="{FF2B5EF4-FFF2-40B4-BE49-F238E27FC236}">
                  <a16:creationId xmlns:a16="http://schemas.microsoft.com/office/drawing/2014/main" id="{675C71B8-4600-466D-B721-2CC229067E8D}"/>
                </a:ext>
              </a:extLst>
            </p:cNvPr>
            <p:cNvSpPr/>
            <p:nvPr/>
          </p:nvSpPr>
          <p:spPr>
            <a:xfrm>
              <a:off x="808467" y="836855"/>
              <a:ext cx="1024806" cy="29495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4000" dirty="0"/>
                <a:t>3 374,3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8BE5EE7-E6C0-4A03-ABE5-8733CCEC9B4B}"/>
                </a:ext>
              </a:extLst>
            </p:cNvPr>
            <p:cNvSpPr/>
            <p:nvPr/>
          </p:nvSpPr>
          <p:spPr>
            <a:xfrm>
              <a:off x="65390" y="3791632"/>
              <a:ext cx="2463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Предельный объем муниципального долга по БК РФ (собственные доходы) в 2024 году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4EEE018-B4E5-461D-93EF-4B9A6332B3B1}"/>
              </a:ext>
            </a:extLst>
          </p:cNvPr>
          <p:cNvGrpSpPr/>
          <p:nvPr/>
        </p:nvGrpSpPr>
        <p:grpSpPr>
          <a:xfrm>
            <a:off x="2342944" y="3695702"/>
            <a:ext cx="1981816" cy="2436511"/>
            <a:chOff x="2724676" y="2034681"/>
            <a:chExt cx="1981816" cy="2436511"/>
          </a:xfrm>
        </p:grpSpPr>
        <p:sp>
          <p:nvSpPr>
            <p:cNvPr id="44" name="Скругленный прямоугольник 61">
              <a:extLst>
                <a:ext uri="{FF2B5EF4-FFF2-40B4-BE49-F238E27FC236}">
                  <a16:creationId xmlns:a16="http://schemas.microsoft.com/office/drawing/2014/main" id="{DBEB914C-3A91-480F-9905-737633EF0FBA}"/>
                </a:ext>
              </a:extLst>
            </p:cNvPr>
            <p:cNvSpPr/>
            <p:nvPr/>
          </p:nvSpPr>
          <p:spPr>
            <a:xfrm>
              <a:off x="3210492" y="2034681"/>
              <a:ext cx="1024806" cy="175173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4000" dirty="0"/>
                <a:t>1 223,5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9B86C6B-F265-4B82-BE90-4A7A27FC7724}"/>
                </a:ext>
              </a:extLst>
            </p:cNvPr>
            <p:cNvSpPr/>
            <p:nvPr/>
          </p:nvSpPr>
          <p:spPr>
            <a:xfrm>
              <a:off x="2724676" y="3824861"/>
              <a:ext cx="19818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Фактический объем долга на начало года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(на 01.01.2024)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4C88B54-F945-4E71-A2C6-DAE3B0A08704}"/>
              </a:ext>
            </a:extLst>
          </p:cNvPr>
          <p:cNvGrpSpPr/>
          <p:nvPr/>
        </p:nvGrpSpPr>
        <p:grpSpPr>
          <a:xfrm>
            <a:off x="4165369" y="4026716"/>
            <a:ext cx="1981816" cy="2105497"/>
            <a:chOff x="4706492" y="2365695"/>
            <a:chExt cx="1981816" cy="2105497"/>
          </a:xfrm>
        </p:grpSpPr>
        <p:sp>
          <p:nvSpPr>
            <p:cNvPr id="47" name="Скругленный прямоугольник 61">
              <a:extLst>
                <a:ext uri="{FF2B5EF4-FFF2-40B4-BE49-F238E27FC236}">
                  <a16:creationId xmlns:a16="http://schemas.microsoft.com/office/drawing/2014/main" id="{9A353785-336F-4415-A9D8-D7724EF9FFE8}"/>
                </a:ext>
              </a:extLst>
            </p:cNvPr>
            <p:cNvSpPr/>
            <p:nvPr/>
          </p:nvSpPr>
          <p:spPr>
            <a:xfrm>
              <a:off x="5146895" y="2365695"/>
              <a:ext cx="1024806" cy="14207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3200" dirty="0"/>
                <a:t>1 171,9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A0A8A1D-F8AF-4896-8C91-2F82D1A7AED0}"/>
                </a:ext>
              </a:extLst>
            </p:cNvPr>
            <p:cNvSpPr/>
            <p:nvPr/>
          </p:nvSpPr>
          <p:spPr>
            <a:xfrm>
              <a:off x="4706492" y="3824861"/>
              <a:ext cx="19818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Фактический объем долга на конец года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(на 01.01.202</a:t>
              </a:r>
              <a:r>
                <a:rPr lang="en-US" sz="1200" dirty="0">
                  <a:solidFill>
                    <a:schemeClr val="bg1"/>
                  </a:solidFill>
                </a:rPr>
                <a:t>5</a:t>
              </a:r>
              <a:r>
                <a:rPr lang="ru-RU" sz="12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49" name="TextBox 69">
            <a:extLst>
              <a:ext uri="{FF2B5EF4-FFF2-40B4-BE49-F238E27FC236}">
                <a16:creationId xmlns:a16="http://schemas.microsoft.com/office/drawing/2014/main" id="{FC337E97-EC41-4206-B18A-8ECE6E76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70" y="1294930"/>
            <a:ext cx="5568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chemeClr val="bg1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Объем муниципального долга</a:t>
            </a:r>
          </a:p>
        </p:txBody>
      </p:sp>
      <p:sp>
        <p:nvSpPr>
          <p:cNvPr id="50" name="TextBox 69">
            <a:extLst>
              <a:ext uri="{FF2B5EF4-FFF2-40B4-BE49-F238E27FC236}">
                <a16:creationId xmlns:a16="http://schemas.microsoft.com/office/drawing/2014/main" id="{218CF992-593E-41C4-9E04-B504D62F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536" y="2014062"/>
            <a:ext cx="1572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4CA4FC1-24BF-45F3-B04F-32D27F035CF7}"/>
              </a:ext>
            </a:extLst>
          </p:cNvPr>
          <p:cNvGrpSpPr/>
          <p:nvPr/>
        </p:nvGrpSpPr>
        <p:grpSpPr>
          <a:xfrm>
            <a:off x="5935146" y="2541363"/>
            <a:ext cx="2463567" cy="3601108"/>
            <a:chOff x="65390" y="836855"/>
            <a:chExt cx="2463567" cy="3601108"/>
          </a:xfrm>
        </p:grpSpPr>
        <p:sp>
          <p:nvSpPr>
            <p:cNvPr id="52" name="Скругленный прямоугольник 61">
              <a:extLst>
                <a:ext uri="{FF2B5EF4-FFF2-40B4-BE49-F238E27FC236}">
                  <a16:creationId xmlns:a16="http://schemas.microsoft.com/office/drawing/2014/main" id="{BBF79E28-6B09-4AB0-921C-1EE370828BE4}"/>
                </a:ext>
              </a:extLst>
            </p:cNvPr>
            <p:cNvSpPr/>
            <p:nvPr/>
          </p:nvSpPr>
          <p:spPr>
            <a:xfrm>
              <a:off x="808467" y="836855"/>
              <a:ext cx="1024806" cy="29495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4000" dirty="0"/>
                <a:t>1 170,1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24D9570-1146-41B9-B1EE-FD29BF053DE1}"/>
                </a:ext>
              </a:extLst>
            </p:cNvPr>
            <p:cNvSpPr/>
            <p:nvPr/>
          </p:nvSpPr>
          <p:spPr>
            <a:xfrm>
              <a:off x="65390" y="3791632"/>
              <a:ext cx="2463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Предельный объем расходов на обслуживание муниципального долга по БК РФ в 2024 году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69BBE40-F539-4F4B-BFDD-6D757C4BC3C8}"/>
              </a:ext>
            </a:extLst>
          </p:cNvPr>
          <p:cNvGrpSpPr/>
          <p:nvPr/>
        </p:nvGrpSpPr>
        <p:grpSpPr>
          <a:xfrm>
            <a:off x="8242094" y="3800213"/>
            <a:ext cx="1981816" cy="2562178"/>
            <a:chOff x="2666050" y="3093667"/>
            <a:chExt cx="1981816" cy="1410116"/>
          </a:xfrm>
        </p:grpSpPr>
        <p:sp>
          <p:nvSpPr>
            <p:cNvPr id="55" name="Скругленный прямоугольник 61">
              <a:extLst>
                <a:ext uri="{FF2B5EF4-FFF2-40B4-BE49-F238E27FC236}">
                  <a16:creationId xmlns:a16="http://schemas.microsoft.com/office/drawing/2014/main" id="{912E3B9B-7B56-4B75-AB72-F140473DC2B3}"/>
                </a:ext>
              </a:extLst>
            </p:cNvPr>
            <p:cNvSpPr/>
            <p:nvPr/>
          </p:nvSpPr>
          <p:spPr>
            <a:xfrm>
              <a:off x="3210492" y="3093667"/>
              <a:ext cx="1024806" cy="9516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3200" dirty="0"/>
                <a:t>36,2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16B31A94-8D6C-4199-BE8B-95FA8E4828BC}"/>
                </a:ext>
              </a:extLst>
            </p:cNvPr>
            <p:cNvSpPr/>
            <p:nvPr/>
          </p:nvSpPr>
          <p:spPr>
            <a:xfrm>
              <a:off x="2666050" y="4042118"/>
              <a:ext cx="1981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 Первоначальный план на 2024 год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D2BC71C-4267-4CC7-9299-669670C5BE96}"/>
              </a:ext>
            </a:extLst>
          </p:cNvPr>
          <p:cNvGrpSpPr/>
          <p:nvPr/>
        </p:nvGrpSpPr>
        <p:grpSpPr>
          <a:xfrm>
            <a:off x="10064519" y="4764947"/>
            <a:ext cx="1981816" cy="1041421"/>
            <a:chOff x="4706492" y="3060439"/>
            <a:chExt cx="1981816" cy="1041421"/>
          </a:xfrm>
        </p:grpSpPr>
        <p:sp>
          <p:nvSpPr>
            <p:cNvPr id="58" name="Скругленный прямоугольник 61">
              <a:extLst>
                <a:ext uri="{FF2B5EF4-FFF2-40B4-BE49-F238E27FC236}">
                  <a16:creationId xmlns:a16="http://schemas.microsoft.com/office/drawing/2014/main" id="{842E3CE6-DED4-4A1A-B881-B792ECA91461}"/>
                </a:ext>
              </a:extLst>
            </p:cNvPr>
            <p:cNvSpPr/>
            <p:nvPr/>
          </p:nvSpPr>
          <p:spPr>
            <a:xfrm>
              <a:off x="5146895" y="3060439"/>
              <a:ext cx="1024806" cy="72597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3200" dirty="0"/>
                <a:t>2,3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8AAF3C74-0EB1-48A3-ACBA-B7D2B7AE74CC}"/>
                </a:ext>
              </a:extLst>
            </p:cNvPr>
            <p:cNvSpPr/>
            <p:nvPr/>
          </p:nvSpPr>
          <p:spPr>
            <a:xfrm>
              <a:off x="4706492" y="3824861"/>
              <a:ext cx="19818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Исполнение за 2024 год</a:t>
              </a:r>
            </a:p>
          </p:txBody>
        </p:sp>
      </p:grpSp>
      <p:sp>
        <p:nvSpPr>
          <p:cNvPr id="72" name="TextBox 69">
            <a:extLst>
              <a:ext uri="{FF2B5EF4-FFF2-40B4-BE49-F238E27FC236}">
                <a16:creationId xmlns:a16="http://schemas.microsoft.com/office/drawing/2014/main" id="{F1A155F8-6A35-4026-8EBF-F84646D0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820" y="1036413"/>
            <a:ext cx="55683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обслуживание муниципального долга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C9B97072-A721-484F-8A21-14CF252366A4}"/>
              </a:ext>
            </a:extLst>
          </p:cNvPr>
          <p:cNvSpPr/>
          <p:nvPr/>
        </p:nvSpPr>
        <p:spPr>
          <a:xfrm>
            <a:off x="10210991" y="3971346"/>
            <a:ext cx="1572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Снижение на </a:t>
            </a:r>
          </a:p>
          <a:p>
            <a:pPr algn="ctr"/>
            <a:r>
              <a:rPr lang="ru-RU" b="1" dirty="0"/>
              <a:t>33,9</a:t>
            </a:r>
            <a:r>
              <a:rPr lang="ru-RU" sz="1200" dirty="0"/>
              <a:t> млн.рублей</a:t>
            </a:r>
          </a:p>
        </p:txBody>
      </p:sp>
      <p:sp>
        <p:nvSpPr>
          <p:cNvPr id="92" name="Стрелка: вниз 91">
            <a:extLst>
              <a:ext uri="{FF2B5EF4-FFF2-40B4-BE49-F238E27FC236}">
                <a16:creationId xmlns:a16="http://schemas.microsoft.com/office/drawing/2014/main" id="{F1708034-A2B9-456F-9AA3-EDD6E0CC7319}"/>
              </a:ext>
            </a:extLst>
          </p:cNvPr>
          <p:cNvSpPr/>
          <p:nvPr/>
        </p:nvSpPr>
        <p:spPr>
          <a:xfrm>
            <a:off x="3953868" y="3675496"/>
            <a:ext cx="548395" cy="412267"/>
          </a:xfrm>
          <a:prstGeom prst="downArrow">
            <a:avLst>
              <a:gd name="adj1" fmla="val 50000"/>
              <a:gd name="adj2" fmla="val 357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7937FC12-4FA5-455B-8763-B8A38E4F4F02}"/>
              </a:ext>
            </a:extLst>
          </p:cNvPr>
          <p:cNvSpPr/>
          <p:nvPr/>
        </p:nvSpPr>
        <p:spPr>
          <a:xfrm>
            <a:off x="4041707" y="3535440"/>
            <a:ext cx="1981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Погашение на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  </a:t>
            </a:r>
            <a:r>
              <a:rPr lang="ru-RU" b="1" dirty="0">
                <a:solidFill>
                  <a:schemeClr val="bg1"/>
                </a:solidFill>
              </a:rPr>
              <a:t>51,6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млн.рублей</a:t>
            </a: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2FA99A1C-04CC-4699-8C32-3B879220237E}"/>
              </a:ext>
            </a:extLst>
          </p:cNvPr>
          <p:cNvSpPr/>
          <p:nvPr/>
        </p:nvSpPr>
        <p:spPr>
          <a:xfrm>
            <a:off x="9874528" y="3835150"/>
            <a:ext cx="548395" cy="896522"/>
          </a:xfrm>
          <a:prstGeom prst="downArrow">
            <a:avLst>
              <a:gd name="adj1" fmla="val 50000"/>
              <a:gd name="adj2" fmla="val 357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0135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30952" y="879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Roboto" pitchFamily="2" charset="0"/>
              <a:cs typeface="Roboto" pitchFamily="2" charset="0"/>
            </a:endParaRPr>
          </a:p>
        </p:txBody>
      </p:sp>
      <p:sp>
        <p:nvSpPr>
          <p:cNvPr id="45" name="Скругленный прямоугольник 39">
            <a:extLst>
              <a:ext uri="{FF2B5EF4-FFF2-40B4-BE49-F238E27FC236}">
                <a16:creationId xmlns:a16="http://schemas.microsoft.com/office/drawing/2014/main" id="{B9857171-C7ED-426D-96BD-11D62231EA86}"/>
              </a:ext>
            </a:extLst>
          </p:cNvPr>
          <p:cNvSpPr/>
          <p:nvPr/>
        </p:nvSpPr>
        <p:spPr>
          <a:xfrm>
            <a:off x="11995150" y="3281363"/>
            <a:ext cx="215900" cy="359568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6806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43" y="85792"/>
            <a:ext cx="116046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 Cn" pitchFamily="2" charset="0"/>
                <a:cs typeface="Arial" panose="020B0604020202020204" pitchFamily="34" charset="0"/>
              </a:rPr>
              <a:t>НАГРАДЫ АДМИНИСТРАЦИИ ГОРОДА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 Cn" pitchFamily="2" charset="0"/>
                <a:cs typeface="Arial" panose="020B0604020202020204" pitchFamily="34" charset="0"/>
              </a:rPr>
              <a:t>В СФЕРЕ ФИНАНСОВ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annabal.tmweb.ru/images/News/75846-trophy-cup-icon-free-download-image.png">
            <a:extLst>
              <a:ext uri="{FF2B5EF4-FFF2-40B4-BE49-F238E27FC236}">
                <a16:creationId xmlns:a16="http://schemas.microsoft.com/office/drawing/2014/main" id="{F03D079F-B00D-444F-B658-127F5D373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22" r="19145"/>
          <a:stretch/>
        </p:blipFill>
        <p:spPr bwMode="auto">
          <a:xfrm>
            <a:off x="358438" y="23034"/>
            <a:ext cx="1143701" cy="15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8C76C82-9527-4349-BD6D-1E100DB9139A}"/>
              </a:ext>
            </a:extLst>
          </p:cNvPr>
          <p:cNvGrpSpPr/>
          <p:nvPr/>
        </p:nvGrpSpPr>
        <p:grpSpPr>
          <a:xfrm>
            <a:off x="361055" y="5932065"/>
            <a:ext cx="10943264" cy="728976"/>
            <a:chOff x="153664" y="1362736"/>
            <a:chExt cx="6350127" cy="1229304"/>
          </a:xfrm>
        </p:grpSpPr>
        <p:sp>
          <p:nvSpPr>
            <p:cNvPr id="28" name="Скругленный прямоугольник 26">
              <a:extLst>
                <a:ext uri="{FF2B5EF4-FFF2-40B4-BE49-F238E27FC236}">
                  <a16:creationId xmlns:a16="http://schemas.microsoft.com/office/drawing/2014/main" id="{4EF35E42-AD4E-46A3-8976-601423EDCD7C}"/>
                </a:ext>
              </a:extLst>
            </p:cNvPr>
            <p:cNvSpPr/>
            <p:nvPr/>
          </p:nvSpPr>
          <p:spPr>
            <a:xfrm>
              <a:off x="153664" y="1362736"/>
              <a:ext cx="5246986" cy="1229304"/>
            </a:xfrm>
            <a:prstGeom prst="roundRect">
              <a:avLst/>
            </a:prstGeom>
            <a:solidFill>
              <a:srgbClr val="D6DBF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3600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24986" algn="l"/>
                </a:tabLst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Региональный этап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Всероссийского конкурса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«Лучшая муниципальная практика»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в номинации </a:t>
              </a: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«Муниципальная экономическая политика и управление муниципальными финансами»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проводимый Министерством экономического развития и инвестиций Нижегородской области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16FAB1-F963-4478-B3F8-B0DA2337BDA7}"/>
                </a:ext>
              </a:extLst>
            </p:cNvPr>
            <p:cNvSpPr txBox="1"/>
            <p:nvPr/>
          </p:nvSpPr>
          <p:spPr>
            <a:xfrm>
              <a:off x="5416155" y="1539897"/>
              <a:ext cx="1087636" cy="778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место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D8DCAB8-89E0-4B6F-B72C-7FA4689BF03D}"/>
              </a:ext>
            </a:extLst>
          </p:cNvPr>
          <p:cNvGrpSpPr/>
          <p:nvPr/>
        </p:nvGrpSpPr>
        <p:grpSpPr>
          <a:xfrm>
            <a:off x="361055" y="1554861"/>
            <a:ext cx="10916545" cy="693543"/>
            <a:chOff x="155575" y="2929744"/>
            <a:chExt cx="6334621" cy="1403547"/>
          </a:xfrm>
        </p:grpSpPr>
        <p:sp>
          <p:nvSpPr>
            <p:cNvPr id="40" name="Скругленный прямоугольник 31">
              <a:extLst>
                <a:ext uri="{FF2B5EF4-FFF2-40B4-BE49-F238E27FC236}">
                  <a16:creationId xmlns:a16="http://schemas.microsoft.com/office/drawing/2014/main" id="{69402A88-FB74-4049-BA73-ABACB5E7E1E8}"/>
                </a:ext>
              </a:extLst>
            </p:cNvPr>
            <p:cNvSpPr/>
            <p:nvPr/>
          </p:nvSpPr>
          <p:spPr>
            <a:xfrm>
              <a:off x="155575" y="2929744"/>
              <a:ext cx="5246986" cy="1403547"/>
            </a:xfrm>
            <a:prstGeom prst="roundRect">
              <a:avLst/>
            </a:prstGeom>
            <a:solidFill>
              <a:srgbClr val="D6DBF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3600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24986" algn="l"/>
                </a:tabLst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Мониторинг открытости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бюджетных данных муниципальных образований Нижегородской области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3375D6-0F06-4541-A25D-17F42E988DA9}"/>
                </a:ext>
              </a:extLst>
            </p:cNvPr>
            <p:cNvSpPr txBox="1"/>
            <p:nvPr/>
          </p:nvSpPr>
          <p:spPr>
            <a:xfrm>
              <a:off x="5402561" y="3108592"/>
              <a:ext cx="1087635" cy="9342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1 место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91F34CE-D0CB-4916-9992-5785E647F6A5}"/>
              </a:ext>
            </a:extLst>
          </p:cNvPr>
          <p:cNvGrpSpPr/>
          <p:nvPr/>
        </p:nvGrpSpPr>
        <p:grpSpPr>
          <a:xfrm>
            <a:off x="386456" y="5117333"/>
            <a:ext cx="10913638" cy="665797"/>
            <a:chOff x="153664" y="1564670"/>
            <a:chExt cx="6332936" cy="1027370"/>
          </a:xfrm>
        </p:grpSpPr>
        <p:sp>
          <p:nvSpPr>
            <p:cNvPr id="43" name="Скругленный прямоугольник 26">
              <a:extLst>
                <a:ext uri="{FF2B5EF4-FFF2-40B4-BE49-F238E27FC236}">
                  <a16:creationId xmlns:a16="http://schemas.microsoft.com/office/drawing/2014/main" id="{5677D314-E62C-4EE7-90F3-14DF92CBF9D1}"/>
                </a:ext>
              </a:extLst>
            </p:cNvPr>
            <p:cNvSpPr/>
            <p:nvPr/>
          </p:nvSpPr>
          <p:spPr>
            <a:xfrm>
              <a:off x="153664" y="1564670"/>
              <a:ext cx="5246986" cy="1027370"/>
            </a:xfrm>
            <a:prstGeom prst="roundRect">
              <a:avLst/>
            </a:prstGeom>
            <a:solidFill>
              <a:srgbClr val="D6DBF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3600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2498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Областной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конкурс творческих проектов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по представлению бюджета для граждан, в номинации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«Лучший видеоролик о бюджете»,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проводимый Министерством финансов Нижегородской области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26FD67-8326-4A9C-8CFB-F55B10522ED5}"/>
                </a:ext>
              </a:extLst>
            </p:cNvPr>
            <p:cNvSpPr txBox="1"/>
            <p:nvPr/>
          </p:nvSpPr>
          <p:spPr>
            <a:xfrm>
              <a:off x="5398964" y="1710666"/>
              <a:ext cx="1087636" cy="71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1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место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44C1A14-DAC8-4E37-BC2D-4693FA0888F1}"/>
              </a:ext>
            </a:extLst>
          </p:cNvPr>
          <p:cNvGrpSpPr/>
          <p:nvPr/>
        </p:nvGrpSpPr>
        <p:grpSpPr>
          <a:xfrm>
            <a:off x="361055" y="2392514"/>
            <a:ext cx="10910975" cy="1598992"/>
            <a:chOff x="132455" y="2815864"/>
            <a:chExt cx="10910975" cy="1598992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B5812C77-6616-466C-A6CC-D3D845B72AC5}"/>
                </a:ext>
              </a:extLst>
            </p:cNvPr>
            <p:cNvGrpSpPr/>
            <p:nvPr/>
          </p:nvGrpSpPr>
          <p:grpSpPr>
            <a:xfrm>
              <a:off x="132455" y="2815864"/>
              <a:ext cx="10910975" cy="1598992"/>
              <a:chOff x="155575" y="5824756"/>
              <a:chExt cx="6331389" cy="2804301"/>
            </a:xfrm>
          </p:grpSpPr>
          <p:sp>
            <p:nvSpPr>
              <p:cNvPr id="37" name="Скругленный прямоугольник 35">
                <a:extLst>
                  <a:ext uri="{FF2B5EF4-FFF2-40B4-BE49-F238E27FC236}">
                    <a16:creationId xmlns:a16="http://schemas.microsoft.com/office/drawing/2014/main" id="{9D43CC73-5AE1-42B2-BF03-50300132E21D}"/>
                  </a:ext>
                </a:extLst>
              </p:cNvPr>
              <p:cNvSpPr/>
              <p:nvPr/>
            </p:nvSpPr>
            <p:spPr>
              <a:xfrm>
                <a:off x="155575" y="5824756"/>
                <a:ext cx="5246986" cy="2804301"/>
              </a:xfrm>
              <a:prstGeom prst="roundRect">
                <a:avLst/>
              </a:prstGeom>
              <a:solidFill>
                <a:srgbClr val="D6DBF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3600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24986" algn="l"/>
                  </a:tabLst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Всероссийский конкурс 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проектов по представлению бюджета для граждан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проводимого Финансовым университетом при Правительстве РФ с Министерством финансов России: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>
                    <a:tab pos="6224986" algn="l"/>
                  </a:tabLst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в номинации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«Бюджет для граждан от СМИ»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с видеороликом «Инициатива  пацана: спорт на площадке»;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>
                    <a:tab pos="6224986" algn="l"/>
                  </a:tabLst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в номинации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«Лучшее обучающее мероприятие по бюджетной тематике» 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с проектом «Разговоры о важном устами финансиста»;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>
                    <a:tab pos="6224986" algn="l"/>
                  </a:tabLst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в номинации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«Бюджет для граждан в 2030 году» 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с проектом «Госплан 2.0. Проект внедрения сквозной технологии управления общественными финансами в Российской Федерации».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6FEB21-EDB4-4A36-B9F1-64C213240DBB}"/>
                  </a:ext>
                </a:extLst>
              </p:cNvPr>
              <p:cNvSpPr txBox="1"/>
              <p:nvPr/>
            </p:nvSpPr>
            <p:spPr>
              <a:xfrm>
                <a:off x="5399329" y="6422857"/>
                <a:ext cx="1087635" cy="809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2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место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79BA65-2D2A-4B61-8BF1-C1AD86711D71}"/>
                </a:ext>
              </a:extLst>
            </p:cNvPr>
            <p:cNvSpPr txBox="1"/>
            <p:nvPr/>
          </p:nvSpPr>
          <p:spPr>
            <a:xfrm>
              <a:off x="9156388" y="3525372"/>
              <a:ext cx="187433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2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место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F73B28-B8F4-4CA2-AA14-A1664D1CC677}"/>
              </a:ext>
            </a:extLst>
          </p:cNvPr>
          <p:cNvSpPr txBox="1"/>
          <p:nvPr/>
        </p:nvSpPr>
        <p:spPr>
          <a:xfrm>
            <a:off x="9396114" y="3495221"/>
            <a:ext cx="18743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место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2159" y="4118065"/>
            <a:ext cx="10871308" cy="877474"/>
            <a:chOff x="140916" y="5867401"/>
            <a:chExt cx="10871308" cy="8774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491F34CE-D0CB-4916-9992-5785E647F6A5}"/>
                </a:ext>
              </a:extLst>
            </p:cNvPr>
            <p:cNvGrpSpPr/>
            <p:nvPr/>
          </p:nvGrpSpPr>
          <p:grpSpPr>
            <a:xfrm>
              <a:off x="140916" y="5867401"/>
              <a:ext cx="10871308" cy="877474"/>
              <a:chOff x="153664" y="1441700"/>
              <a:chExt cx="6308373" cy="1354002"/>
            </a:xfrm>
          </p:grpSpPr>
          <p:sp>
            <p:nvSpPr>
              <p:cNvPr id="31" name="Скругленный прямоугольник 26">
                <a:extLst>
                  <a:ext uri="{FF2B5EF4-FFF2-40B4-BE49-F238E27FC236}">
                    <a16:creationId xmlns:a16="http://schemas.microsoft.com/office/drawing/2014/main" id="{5677D314-E62C-4EE7-90F3-14DF92CBF9D1}"/>
                  </a:ext>
                </a:extLst>
              </p:cNvPr>
              <p:cNvSpPr/>
              <p:nvPr/>
            </p:nvSpPr>
            <p:spPr>
              <a:xfrm>
                <a:off x="153664" y="1441700"/>
                <a:ext cx="5246986" cy="1354002"/>
              </a:xfrm>
              <a:prstGeom prst="roundRect">
                <a:avLst/>
              </a:prstGeom>
              <a:solidFill>
                <a:srgbClr val="D6DBF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3600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24986" algn="l"/>
                  </a:tabLst>
                  <a:defRPr/>
                </a:pP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26FD67-8326-4A9C-8CFB-F55B10522ED5}"/>
                  </a:ext>
                </a:extLst>
              </p:cNvPr>
              <p:cNvSpPr txBox="1"/>
              <p:nvPr/>
            </p:nvSpPr>
            <p:spPr>
              <a:xfrm>
                <a:off x="5374401" y="1828252"/>
                <a:ext cx="1087636" cy="71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1 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место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140916" y="5946942"/>
              <a:ext cx="892688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0000" algn="just"/>
              <a:r>
                <a:rPr lang="ru-RU" sz="1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Конкурс лучших практик </a:t>
              </a:r>
              <a:r>
                <a:rPr lang="ru-RU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межмуниципального взаимодействия в рамках </a:t>
              </a:r>
              <a:r>
                <a:rPr lang="ru-RU" sz="1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Общероссийского форума стратегического развития</a:t>
              </a:r>
              <a:r>
                <a:rPr lang="ru-RU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«Города России»</a:t>
              </a:r>
              <a:r>
                <a:rPr lang="ru-RU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с проектом </a:t>
              </a:r>
              <a:r>
                <a:rPr lang="ru-RU" sz="140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«Фабрика перемен эффективного управления </a:t>
              </a:r>
              <a:r>
                <a:rPr lang="ru-RU" sz="1400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г.Дзержинск</a:t>
              </a:r>
              <a:r>
                <a:rPr lang="ru-RU" sz="140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»</a:t>
              </a:r>
              <a:r>
                <a:rPr lang="ru-RU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в номинации </a:t>
              </a:r>
              <a:r>
                <a:rPr lang="ru-RU" sz="140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«Образование, здравоохранение и социальная справедливость»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00472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0"/>
            <a:ext cx="12191999" cy="687160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CECF6C-1A28-4579-B50D-3ADC405300F6}"/>
              </a:ext>
            </a:extLst>
          </p:cNvPr>
          <p:cNvSpPr/>
          <p:nvPr/>
        </p:nvSpPr>
        <p:spPr>
          <a:xfrm>
            <a:off x="5691116" y="5226759"/>
            <a:ext cx="6420845" cy="4609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 descr="https://upload.wikimedia.org/wikipedia/commons/thumb/2/2a/Coat_of_Arms_of_Dzerzhinsk.svg/797px-Coat_of_Arms_of_Dzerzhinsk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57" y="231401"/>
            <a:ext cx="991096" cy="1512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1382063" y="766026"/>
            <a:ext cx="7729043" cy="379657"/>
            <a:chOff x="1777734" y="932308"/>
            <a:chExt cx="7729043" cy="37965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777734" y="950387"/>
              <a:ext cx="7117788" cy="3615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 132"/>
            <p:cNvSpPr txBox="1"/>
            <p:nvPr/>
          </p:nvSpPr>
          <p:spPr>
            <a:xfrm>
              <a:off x="1832398" y="932308"/>
              <a:ext cx="7674379" cy="33510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r>
                <a:rPr lang="ru-RU" sz="2400" b="1" dirty="0">
                  <a:solidFill>
                    <a:schemeClr val="bg1"/>
                  </a:solidFill>
                  <a:ea typeface="Cambria" pitchFamily="18" charset="0"/>
                  <a:cs typeface="Times New Roman" panose="02020603050405020304" pitchFamily="18" charset="0"/>
                </a:rPr>
                <a:t>Администрация городского округа город Дзержинск</a:t>
              </a:r>
              <a:endParaRPr lang="ru-RU" sz="2400" b="1" dirty="0">
                <a:solidFill>
                  <a:schemeClr val="bg1"/>
                </a:solidFill>
                <a:ea typeface="Cambria" pitchFamily="18" charset="0"/>
              </a:endParaRPr>
            </a:p>
          </p:txBody>
        </p:sp>
      </p:grp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id="{3A606818-E3AC-48C3-B93C-D28EADCA3820}"/>
              </a:ext>
            </a:extLst>
          </p:cNvPr>
          <p:cNvSpPr/>
          <p:nvPr/>
        </p:nvSpPr>
        <p:spPr>
          <a:xfrm rot="10800000">
            <a:off x="10018643" y="368"/>
            <a:ext cx="2173356" cy="1974973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2835047"/>
            <a:ext cx="4032498" cy="4032161"/>
            <a:chOff x="0" y="3915127"/>
            <a:chExt cx="2952328" cy="2952081"/>
          </a:xfrm>
        </p:grpSpPr>
        <p:sp>
          <p:nvSpPr>
            <p:cNvPr id="87" name="Равнобедренный треугольник 86">
              <a:extLst>
                <a:ext uri="{FF2B5EF4-FFF2-40B4-BE49-F238E27FC236}">
                  <a16:creationId xmlns:a16="http://schemas.microsoft.com/office/drawing/2014/main" id="{72A69120-A2ED-40CB-92AB-ADBCE7588318}"/>
                </a:ext>
              </a:extLst>
            </p:cNvPr>
            <p:cNvSpPr/>
            <p:nvPr/>
          </p:nvSpPr>
          <p:spPr>
            <a:xfrm>
              <a:off x="0" y="3915127"/>
              <a:ext cx="2952328" cy="2952081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19F36107-3499-4176-8D08-287C729D26FB}"/>
                </a:ext>
              </a:extLst>
            </p:cNvPr>
            <p:cNvSpPr/>
            <p:nvPr/>
          </p:nvSpPr>
          <p:spPr>
            <a:xfrm>
              <a:off x="0" y="4049688"/>
              <a:ext cx="2808313" cy="2808312"/>
            </a:xfrm>
            <a:prstGeom prst="rtTriangl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2875BB"/>
                </a:highlight>
              </a:endParaRPr>
            </a:p>
          </p:txBody>
        </p:sp>
      </p:grpSp>
      <p:sp>
        <p:nvSpPr>
          <p:cNvPr id="89" name="Text 132"/>
          <p:cNvSpPr txBox="1"/>
          <p:nvPr/>
        </p:nvSpPr>
        <p:spPr>
          <a:xfrm>
            <a:off x="1677406" y="2124148"/>
            <a:ext cx="9086551" cy="2371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7200" b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7200" b="1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23" name="Text 132">
            <a:extLst>
              <a:ext uri="{FF2B5EF4-FFF2-40B4-BE49-F238E27FC236}">
                <a16:creationId xmlns:a16="http://schemas.microsoft.com/office/drawing/2014/main" id="{4B12920F-F2AF-4C38-9F9C-35FBBF354553}"/>
              </a:ext>
            </a:extLst>
          </p:cNvPr>
          <p:cNvSpPr txBox="1"/>
          <p:nvPr/>
        </p:nvSpPr>
        <p:spPr>
          <a:xfrm>
            <a:off x="3876716" y="5179137"/>
            <a:ext cx="8177524" cy="16456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/>
            <a:r>
              <a:rPr lang="ru-RU" sz="3600" b="1" dirty="0" err="1">
                <a:solidFill>
                  <a:schemeClr val="bg1"/>
                </a:solidFill>
                <a:ea typeface="Cambria" pitchFamily="18" charset="0"/>
                <a:cs typeface="Times New Roman" panose="02020603050405020304" pitchFamily="18" charset="0"/>
              </a:rPr>
              <a:t>Шигарова</a:t>
            </a:r>
            <a:r>
              <a:rPr lang="ru-RU" sz="3600" b="1" dirty="0">
                <a:solidFill>
                  <a:schemeClr val="bg1"/>
                </a:solidFill>
                <a:ea typeface="Cambria" pitchFamily="18" charset="0"/>
                <a:cs typeface="Times New Roman" panose="02020603050405020304" pitchFamily="18" charset="0"/>
              </a:rPr>
              <a:t> Юлия Анатольевна</a:t>
            </a:r>
            <a:endParaRPr lang="ru-RU" sz="3600" b="1" dirty="0">
              <a:solidFill>
                <a:srgbClr val="002060"/>
              </a:solidFill>
              <a:ea typeface="Cambria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>
                <a:ea typeface="Cambria" pitchFamily="18" charset="0"/>
                <a:cs typeface="Times New Roman" panose="02020603050405020304" pitchFamily="18" charset="0"/>
              </a:rPr>
              <a:t>И.о</a:t>
            </a:r>
            <a:r>
              <a:rPr lang="ru-RU" sz="2000" b="1" dirty="0">
                <a:ea typeface="Cambria" pitchFamily="18" charset="0"/>
                <a:cs typeface="Times New Roman" panose="02020603050405020304" pitchFamily="18" charset="0"/>
              </a:rPr>
              <a:t>. заместителя главы администрации городского округа, </a:t>
            </a:r>
          </a:p>
          <a:p>
            <a:pPr algn="r"/>
            <a:r>
              <a:rPr lang="ru-RU" sz="2000" b="1" dirty="0">
                <a:ea typeface="Cambria" pitchFamily="18" charset="0"/>
                <a:cs typeface="Times New Roman" panose="02020603050405020304" pitchFamily="18" charset="0"/>
              </a:rPr>
              <a:t>директора департамента финансов администрации г.Дзержинска,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Телефон: 8 (8313) 39-78-97, электронная почта: </a:t>
            </a:r>
            <a:r>
              <a:rPr lang="en-US" b="1" i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admin-fino@fino.dzr.nnov.ru</a:t>
            </a:r>
            <a:endParaRPr lang="ru-RU" b="1" i="1" dirty="0">
              <a:solidFill>
                <a:srgbClr val="002060"/>
              </a:solidFill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511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85792"/>
            <a:ext cx="1128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ИСПОЛНЕНИЕ ОСНОВНЫХ ПАРАМЕТРОВ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D7F19601-0855-0A92-65F6-9BFA04091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077917"/>
              </p:ext>
            </p:extLst>
          </p:nvPr>
        </p:nvGraphicFramePr>
        <p:xfrm>
          <a:off x="327993" y="995779"/>
          <a:ext cx="11519450" cy="3594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3890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886548619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1764832484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3738240690"/>
                    </a:ext>
                  </a:extLst>
                </a:gridCol>
              </a:tblGrid>
              <a:tr h="964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параметра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Уточненный 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 на 01.01.2025 </a:t>
                      </a: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</a:t>
                      </a:r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сполнен</a:t>
                      </a:r>
                      <a:r>
                        <a:rPr lang="en-US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ие</a:t>
                      </a:r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01.01.2025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r>
                        <a:rPr lang="ru-RU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к уточненному плану</a:t>
                      </a:r>
                    </a:p>
                    <a:p>
                      <a:pPr algn="ctr" fontAlgn="ctr"/>
                      <a:r>
                        <a:rPr lang="ru-RU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(гр.3 : гр.</a:t>
                      </a:r>
                      <a:r>
                        <a:rPr lang="en-US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ru-RU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Исполнение  </a:t>
                      </a:r>
                    </a:p>
                    <a:p>
                      <a:pPr algn="ctr" fontAlgn="ctr"/>
                      <a:r>
                        <a:rPr lang="en-US" sz="1900" b="1" i="1" u="none" strike="noStrike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</a:t>
                      </a:r>
                      <a:r>
                        <a:rPr lang="en-US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01.01.202</a:t>
                      </a:r>
                      <a:r>
                        <a:rPr lang="ru-RU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 </a:t>
                      </a:r>
                    </a:p>
                    <a:p>
                      <a:pPr algn="ctr" fontAlgn="ctr"/>
                      <a:r>
                        <a:rPr lang="ru-RU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49703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322274"/>
                  </a:ext>
                </a:extLst>
              </a:tr>
              <a:tr h="6679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Доходы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11 098,3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11 148,6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10 032,6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55094"/>
                  </a:ext>
                </a:extLst>
              </a:tr>
              <a:tr h="7607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Расходы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11 434,5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11 072,5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9 916,2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8659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Дефицит (-) /</a:t>
                      </a:r>
                    </a:p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профицит (+)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- 336,2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+ 76,1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+ 116,4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3935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262558" y="5052156"/>
            <a:ext cx="5544616" cy="1576262"/>
            <a:chOff x="262558" y="5167471"/>
            <a:chExt cx="5544616" cy="157626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62558" y="5172689"/>
              <a:ext cx="5544616" cy="1569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550590" y="5167471"/>
              <a:ext cx="4993223" cy="1576262"/>
              <a:chOff x="550590" y="5152768"/>
              <a:chExt cx="4993223" cy="157626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50590" y="5486668"/>
                <a:ext cx="1464831" cy="78744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Доходы</a:t>
                </a:r>
              </a:p>
              <a:p>
                <a:pPr algn="ctr"/>
                <a:r>
                  <a:rPr lang="ru-RU" sz="24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2024</a:t>
                </a: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078982" y="5486668"/>
                <a:ext cx="1464831" cy="78744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Доходы</a:t>
                </a:r>
              </a:p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2023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72172" y="5157986"/>
                <a:ext cx="108012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cs typeface="Times New Roman" panose="02020603050405020304" pitchFamily="18" charset="0"/>
                  </a:rPr>
                  <a:t>&gt;</a:t>
                </a:r>
                <a:endParaRPr lang="ru-RU" sz="88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83928" y="6267365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cs typeface="Times New Roman" panose="02020603050405020304" pitchFamily="18" charset="0"/>
                  </a:rPr>
                  <a:t>На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cs typeface="Times New Roman" panose="02020603050405020304" pitchFamily="18" charset="0"/>
                  </a:rPr>
                  <a:t>1 116,0 </a:t>
                </a:r>
                <a:r>
                  <a:rPr lang="ru-RU" sz="2000" dirty="0">
                    <a:cs typeface="Times New Roman" panose="02020603050405020304" pitchFamily="18" charset="0"/>
                  </a:rPr>
                  <a:t>млн.рублей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45770" y="5152768"/>
                <a:ext cx="1257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На</a:t>
                </a:r>
                <a:r>
                  <a:rPr lang="ru-RU" b="1" dirty="0"/>
                  <a:t> </a:t>
                </a:r>
                <a:r>
                  <a:rPr lang="ru-RU" sz="2400" b="1" dirty="0"/>
                  <a:t>11,1</a:t>
                </a:r>
                <a:r>
                  <a:rPr lang="ru-RU" b="1" dirty="0"/>
                  <a:t> %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6368169" y="5054178"/>
            <a:ext cx="5345496" cy="1575863"/>
            <a:chOff x="6599262" y="5151596"/>
            <a:chExt cx="5345496" cy="157586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599262" y="5157986"/>
              <a:ext cx="5345496" cy="1569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815286" y="5441372"/>
              <a:ext cx="1464831" cy="83273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Расходы</a:t>
              </a: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2024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0199662" y="5441372"/>
              <a:ext cx="1464831" cy="83273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Расходы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2023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03518" y="5151596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cs typeface="Times New Roman" panose="02020603050405020304" pitchFamily="18" charset="0"/>
                </a:rPr>
                <a:t>&gt;</a:t>
              </a:r>
              <a:endParaRPr lang="ru-RU" sz="8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82831" y="6261636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cs typeface="Times New Roman" panose="02020603050405020304" pitchFamily="18" charset="0"/>
                </a:rPr>
                <a:t>На</a:t>
              </a:r>
              <a:r>
                <a:rPr 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cs typeface="Times New Roman" panose="02020603050405020304" pitchFamily="18" charset="0"/>
                </a:rPr>
                <a:t>1 156,3 </a:t>
              </a:r>
              <a:r>
                <a:rPr lang="ru-RU" sz="2000" dirty="0">
                  <a:cs typeface="Times New Roman" panose="02020603050405020304" pitchFamily="18" charset="0"/>
                </a:rPr>
                <a:t>млн.рублей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02913" y="5180946"/>
              <a:ext cx="131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</a:t>
              </a:r>
              <a:r>
                <a:rPr lang="ru-RU" b="1" dirty="0"/>
                <a:t> </a:t>
              </a:r>
              <a:r>
                <a:rPr lang="ru-RU" sz="2400" b="1" dirty="0"/>
                <a:t>11,7</a:t>
              </a:r>
              <a:r>
                <a:rPr lang="ru-RU" b="1" dirty="0"/>
                <a:t>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3292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85792"/>
            <a:ext cx="1128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ДОХОДЫ ГОРОДСКОГО БЮДЖЕТА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262557" y="900403"/>
            <a:ext cx="11702881" cy="898580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Исполнение городского бюджета за 2024 год по доходам составило </a:t>
            </a:r>
          </a:p>
          <a:p>
            <a:pPr algn="ctr">
              <a:defRPr/>
            </a:pPr>
            <a:r>
              <a:rPr lang="ru-RU" sz="3200" b="1" dirty="0"/>
              <a:t>11 </a:t>
            </a:r>
            <a:r>
              <a:rPr lang="ru-RU" sz="2400" dirty="0"/>
              <a:t>млрд. </a:t>
            </a:r>
            <a:r>
              <a:rPr lang="ru-RU" sz="3200" b="1" dirty="0"/>
              <a:t>148,6</a:t>
            </a:r>
            <a:r>
              <a:rPr lang="ru-RU" sz="2400" dirty="0"/>
              <a:t> млн. рублей </a:t>
            </a:r>
            <a:r>
              <a:rPr lang="ru-RU" sz="2000" i="1" dirty="0"/>
              <a:t>(100,4 % от уточненного плана) 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552372029"/>
              </p:ext>
            </p:extLst>
          </p:nvPr>
        </p:nvGraphicFramePr>
        <p:xfrm>
          <a:off x="1" y="1798982"/>
          <a:ext cx="12191999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2262278"/>
            <a:ext cx="336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6 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млрд. </a:t>
            </a:r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432,9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млн.рублей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18737" y="4700892"/>
            <a:ext cx="336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565,9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млн.рублей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95999" y="2262278"/>
            <a:ext cx="336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4 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млрд. </a:t>
            </a:r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149,8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млн.рублей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095999" y="5209794"/>
            <a:ext cx="5544616" cy="1591272"/>
            <a:chOff x="6311230" y="5195690"/>
            <a:chExt cx="5544616" cy="159127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311230" y="5267698"/>
              <a:ext cx="5544616" cy="14974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554006" y="5574067"/>
              <a:ext cx="1944216" cy="78744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ru-RU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Налоговые и неналоговые доходы </a:t>
              </a:r>
              <a:r>
                <a:rPr lang="ru-RU" sz="2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2024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9794366" y="5574067"/>
              <a:ext cx="1791521" cy="78744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ru-RU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Налоговые и неналоговые доходы </a:t>
              </a:r>
              <a:r>
                <a:rPr lang="ru-RU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2023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14246" y="5195690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cs typeface="Times New Roman" panose="02020603050405020304" pitchFamily="18" charset="0"/>
                </a:rPr>
                <a:t>&gt;</a:t>
              </a:r>
              <a:endParaRPr lang="ru-RU" sz="8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58859" y="6325297"/>
              <a:ext cx="2628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cs typeface="Times New Roman" panose="02020603050405020304" pitchFamily="18" charset="0"/>
                </a:rPr>
                <a:t>На</a:t>
              </a:r>
              <a:r>
                <a:rPr 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cs typeface="Times New Roman" panose="02020603050405020304" pitchFamily="18" charset="0"/>
                </a:rPr>
                <a:t>481,7</a:t>
              </a:r>
              <a:r>
                <a:rPr 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cs typeface="Times New Roman" panose="02020603050405020304" pitchFamily="18" charset="0"/>
                </a:rPr>
                <a:t>млн. рублей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478344" y="5247820"/>
              <a:ext cx="1367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</a:t>
              </a:r>
              <a:r>
                <a:rPr lang="ru-RU" b="1" dirty="0"/>
                <a:t> </a:t>
              </a:r>
              <a:r>
                <a:rPr lang="ru-RU" sz="2400" b="1" dirty="0"/>
                <a:t>11,4</a:t>
              </a:r>
              <a:r>
                <a:rPr lang="ru-RU" b="1" dirty="0"/>
                <a:t> %</a:t>
              </a: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227433" y="5486400"/>
            <a:ext cx="4377225" cy="12576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Налоговые и неналоговые доходы исполнены на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104,1%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к уточненному годовому плану</a:t>
            </a:r>
          </a:p>
          <a:p>
            <a:pPr algn="ctr"/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 (сверх плана </a:t>
            </a:r>
            <a:r>
              <a:rPr lang="ru-RU" sz="2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187,3</a:t>
            </a:r>
            <a:r>
              <a:rPr lang="ru-RU" i="1" dirty="0">
                <a:solidFill>
                  <a:srgbClr val="002060"/>
                </a:solidFill>
                <a:cs typeface="Times New Roman" panose="02020603050405020304" pitchFamily="18" charset="0"/>
              </a:rPr>
              <a:t> млн.рублей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68557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197D74FE-8892-42FC-9082-4087F299DBB6}"/>
              </a:ext>
            </a:extLst>
          </p:cNvPr>
          <p:cNvCxnSpPr>
            <a:cxnSpLocks/>
          </p:cNvCxnSpPr>
          <p:nvPr/>
        </p:nvCxnSpPr>
        <p:spPr>
          <a:xfrm>
            <a:off x="0" y="3895613"/>
            <a:ext cx="12192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6BE4F2-0635-445F-996A-6EF8B1E40F3F}"/>
              </a:ext>
            </a:extLst>
          </p:cNvPr>
          <p:cNvSpPr/>
          <p:nvPr/>
        </p:nvSpPr>
        <p:spPr>
          <a:xfrm>
            <a:off x="-731383" y="4041250"/>
            <a:ext cx="3246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327987E-6699-4174-926D-3686E8F680FC}"/>
              </a:ext>
            </a:extLst>
          </p:cNvPr>
          <p:cNvGrpSpPr/>
          <p:nvPr/>
        </p:nvGrpSpPr>
        <p:grpSpPr>
          <a:xfrm>
            <a:off x="385965" y="4523755"/>
            <a:ext cx="7706285" cy="1987839"/>
            <a:chOff x="6733068" y="2034588"/>
            <a:chExt cx="5049130" cy="1987839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241A84C6-6E23-4A49-8D17-5F925D156247}"/>
                </a:ext>
              </a:extLst>
            </p:cNvPr>
            <p:cNvSpPr/>
            <p:nvPr/>
          </p:nvSpPr>
          <p:spPr>
            <a:xfrm>
              <a:off x="6733069" y="2503803"/>
              <a:ext cx="4919239" cy="1518624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BA195DE-91B1-435E-BF2D-43DD3994FCC7}"/>
                </a:ext>
              </a:extLst>
            </p:cNvPr>
            <p:cNvSpPr/>
            <p:nvPr/>
          </p:nvSpPr>
          <p:spPr>
            <a:xfrm>
              <a:off x="8808440" y="2972664"/>
              <a:ext cx="1211824" cy="5733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565,9</a:t>
              </a:r>
            </a:p>
            <a:p>
              <a:pPr algn="ctr"/>
              <a:r>
                <a:rPr lang="ru-RU" sz="1200" dirty="0"/>
                <a:t>млн.рублей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98F2613-59DE-4919-809E-ACE903026901}"/>
                </a:ext>
              </a:extLst>
            </p:cNvPr>
            <p:cNvSpPr/>
            <p:nvPr/>
          </p:nvSpPr>
          <p:spPr>
            <a:xfrm>
              <a:off x="10020264" y="2972664"/>
              <a:ext cx="1632044" cy="5733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883,5</a:t>
              </a:r>
            </a:p>
            <a:p>
              <a:pPr algn="ctr"/>
              <a:r>
                <a:rPr lang="ru-RU" sz="1200" dirty="0"/>
                <a:t>млн.рублей</a:t>
              </a:r>
              <a:endParaRPr lang="ru-RU" dirty="0"/>
            </a:p>
          </p:txBody>
        </p:sp>
        <p:sp>
          <p:nvSpPr>
            <p:cNvPr id="27" name="Блок-схема: альтернативный процесс 26">
              <a:extLst>
                <a:ext uri="{FF2B5EF4-FFF2-40B4-BE49-F238E27FC236}">
                  <a16:creationId xmlns:a16="http://schemas.microsoft.com/office/drawing/2014/main" id="{732EF0F2-71BD-452D-AB34-02401CE17FCD}"/>
                </a:ext>
              </a:extLst>
            </p:cNvPr>
            <p:cNvSpPr/>
            <p:nvPr/>
          </p:nvSpPr>
          <p:spPr>
            <a:xfrm>
              <a:off x="6733069" y="2034588"/>
              <a:ext cx="4919237" cy="800219"/>
            </a:xfrm>
            <a:prstGeom prst="flowChartAlternateProcess">
              <a:avLst/>
            </a:prstGeom>
            <a:solidFill>
              <a:srgbClr val="B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31" name="Знак ''плюс'' 30">
              <a:extLst>
                <a:ext uri="{FF2B5EF4-FFF2-40B4-BE49-F238E27FC236}">
                  <a16:creationId xmlns:a16="http://schemas.microsoft.com/office/drawing/2014/main" id="{93B501A6-F92A-49E0-AA8B-4F39328B8B71}"/>
                </a:ext>
              </a:extLst>
            </p:cNvPr>
            <p:cNvSpPr/>
            <p:nvPr/>
          </p:nvSpPr>
          <p:spPr>
            <a:xfrm>
              <a:off x="9861756" y="3027915"/>
              <a:ext cx="309972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DFAD4CF2-B0F1-4A5F-8598-FB3649833330}"/>
                </a:ext>
              </a:extLst>
            </p:cNvPr>
            <p:cNvSpPr/>
            <p:nvPr/>
          </p:nvSpPr>
          <p:spPr>
            <a:xfrm>
              <a:off x="6863400" y="3487285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4D49E0C1-E8B1-4C35-9710-33349B670AAD}"/>
                </a:ext>
              </a:extLst>
            </p:cNvPr>
            <p:cNvSpPr/>
            <p:nvPr/>
          </p:nvSpPr>
          <p:spPr>
            <a:xfrm>
              <a:off x="8485994" y="3480450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Неналоговые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BAD5B369-0AA8-4F02-9897-6E592B396355}"/>
                </a:ext>
              </a:extLst>
            </p:cNvPr>
            <p:cNvSpPr/>
            <p:nvPr/>
          </p:nvSpPr>
          <p:spPr>
            <a:xfrm>
              <a:off x="9921047" y="3499207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Финансовая помощь </a:t>
              </a:r>
            </a:p>
            <a:p>
              <a:pPr algn="ctr"/>
              <a:r>
                <a:rPr lang="ru-RU" sz="1400" dirty="0"/>
                <a:t>(дотации)</a:t>
              </a:r>
              <a:endParaRPr lang="ru-RU" sz="1050" dirty="0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61B1F00A-EDAA-42CE-8FCB-8CDA7209C096}"/>
                </a:ext>
              </a:extLst>
            </p:cNvPr>
            <p:cNvSpPr/>
            <p:nvPr/>
          </p:nvSpPr>
          <p:spPr>
            <a:xfrm>
              <a:off x="6733068" y="2972664"/>
              <a:ext cx="2075371" cy="57336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4 149,8 </a:t>
              </a:r>
            </a:p>
            <a:p>
              <a:pPr algn="ctr"/>
              <a:r>
                <a:rPr lang="ru-RU" sz="1200" dirty="0"/>
                <a:t>млн.рублей</a:t>
              </a:r>
              <a:endParaRPr lang="ru-RU" dirty="0"/>
            </a:p>
          </p:txBody>
        </p:sp>
        <p:sp>
          <p:nvSpPr>
            <p:cNvPr id="7" name="Знак ''плюс'' 6">
              <a:extLst>
                <a:ext uri="{FF2B5EF4-FFF2-40B4-BE49-F238E27FC236}">
                  <a16:creationId xmlns:a16="http://schemas.microsoft.com/office/drawing/2014/main" id="{2CAF999A-33CF-4A26-9BF5-7B57DEFCD65B}"/>
                </a:ext>
              </a:extLst>
            </p:cNvPr>
            <p:cNvSpPr/>
            <p:nvPr/>
          </p:nvSpPr>
          <p:spPr>
            <a:xfrm>
              <a:off x="8646319" y="3027915"/>
              <a:ext cx="309972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0B66F56-316A-403B-B60E-A8DDF00B5150}"/>
              </a:ext>
            </a:extLst>
          </p:cNvPr>
          <p:cNvCxnSpPr>
            <a:cxnSpLocks/>
          </p:cNvCxnSpPr>
          <p:nvPr/>
        </p:nvCxnSpPr>
        <p:spPr>
          <a:xfrm>
            <a:off x="8129899" y="0"/>
            <a:ext cx="0" cy="68632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C49583C-EE26-4B58-9494-37C5DD0615ED}"/>
              </a:ext>
            </a:extLst>
          </p:cNvPr>
          <p:cNvSpPr/>
          <p:nvPr/>
        </p:nvSpPr>
        <p:spPr>
          <a:xfrm>
            <a:off x="-647016" y="1093803"/>
            <a:ext cx="3246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</a:t>
            </a:r>
          </a:p>
        </p:txBody>
      </p:sp>
      <p:sp>
        <p:nvSpPr>
          <p:cNvPr id="62" name="TextBox 69">
            <a:extLst>
              <a:ext uri="{FF2B5EF4-FFF2-40B4-BE49-F238E27FC236}">
                <a16:creationId xmlns:a16="http://schemas.microsoft.com/office/drawing/2014/main" id="{D556706E-59D6-4BD6-8D47-F0B5F0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653" y="1576779"/>
            <a:ext cx="3568303" cy="783193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Доходы бюджета на душу населения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3834C07-738B-4B71-B742-C3D47393864B}"/>
              </a:ext>
            </a:extLst>
          </p:cNvPr>
          <p:cNvSpPr/>
          <p:nvPr/>
        </p:nvSpPr>
        <p:spPr>
          <a:xfrm>
            <a:off x="8151119" y="4759687"/>
            <a:ext cx="43410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24,9</a:t>
            </a:r>
          </a:p>
          <a:p>
            <a:pPr algn="ctr"/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тыс.рублей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человека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4EB96B5-C500-4057-B879-4BB98A813687}"/>
              </a:ext>
            </a:extLst>
          </p:cNvPr>
          <p:cNvSpPr/>
          <p:nvPr/>
        </p:nvSpPr>
        <p:spPr>
          <a:xfrm>
            <a:off x="8151119" y="2579867"/>
            <a:ext cx="43410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22,3</a:t>
            </a:r>
          </a:p>
          <a:p>
            <a:pPr algn="ctr"/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тыс.рублей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человека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FC0DDCC-C0BD-4034-9E62-3F30901FBF9F}"/>
              </a:ext>
            </a:extLst>
          </p:cNvPr>
          <p:cNvCxnSpPr>
            <a:cxnSpLocks/>
          </p:cNvCxnSpPr>
          <p:nvPr/>
        </p:nvCxnSpPr>
        <p:spPr>
          <a:xfrm>
            <a:off x="6224815" y="1726250"/>
            <a:ext cx="0" cy="360693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C47A9A-4B53-494E-A6BC-0AA7F6CA172B}"/>
              </a:ext>
            </a:extLst>
          </p:cNvPr>
          <p:cNvSpPr/>
          <p:nvPr/>
        </p:nvSpPr>
        <p:spPr>
          <a:xfrm>
            <a:off x="347814" y="454151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Собственные доходы с финансовой помощью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5 </a:t>
            </a:r>
            <a:r>
              <a:rPr lang="ru-RU" dirty="0">
                <a:solidFill>
                  <a:schemeClr val="bg1"/>
                </a:solidFill>
              </a:rPr>
              <a:t>млрд. </a:t>
            </a:r>
            <a:r>
              <a:rPr lang="ru-RU" sz="2800" dirty="0">
                <a:solidFill>
                  <a:schemeClr val="bg1"/>
                </a:solidFill>
              </a:rPr>
              <a:t>599,2 </a:t>
            </a:r>
            <a:r>
              <a:rPr lang="ru-RU" dirty="0">
                <a:solidFill>
                  <a:schemeClr val="bg1"/>
                </a:solidFill>
              </a:rPr>
              <a:t>млн.рублей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6806601-B924-441F-A639-1D55B4C3253B}"/>
              </a:ext>
            </a:extLst>
          </p:cNvPr>
          <p:cNvSpPr/>
          <p:nvPr/>
        </p:nvSpPr>
        <p:spPr>
          <a:xfrm>
            <a:off x="6257330" y="4539343"/>
            <a:ext cx="1593663" cy="74713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1B21509-0AA0-42C7-BE8C-34863F6B288F}"/>
              </a:ext>
            </a:extLst>
          </p:cNvPr>
          <p:cNvSpPr/>
          <p:nvPr/>
        </p:nvSpPr>
        <p:spPr>
          <a:xfrm>
            <a:off x="5507373" y="4510256"/>
            <a:ext cx="29458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+ 554,9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млн.рублей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D7B3822-1423-4910-9458-A55C62F064DA}"/>
              </a:ext>
            </a:extLst>
          </p:cNvPr>
          <p:cNvGrpSpPr/>
          <p:nvPr/>
        </p:nvGrpSpPr>
        <p:grpSpPr>
          <a:xfrm>
            <a:off x="392395" y="1615519"/>
            <a:ext cx="5940039" cy="1987839"/>
            <a:chOff x="6732246" y="2034588"/>
            <a:chExt cx="5049952" cy="1987839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F95733C-32A3-4A34-BF3A-FEF9173B2CF0}"/>
                </a:ext>
              </a:extLst>
            </p:cNvPr>
            <p:cNvSpPr/>
            <p:nvPr/>
          </p:nvSpPr>
          <p:spPr>
            <a:xfrm>
              <a:off x="6733069" y="2503803"/>
              <a:ext cx="4919239" cy="1518624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9A6D83E-7979-4F6F-A8DA-9C4D66BDD2DD}"/>
                </a:ext>
              </a:extLst>
            </p:cNvPr>
            <p:cNvSpPr/>
            <p:nvPr/>
          </p:nvSpPr>
          <p:spPr>
            <a:xfrm>
              <a:off x="9018165" y="2972664"/>
              <a:ext cx="1001276" cy="5733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785,9</a:t>
              </a:r>
            </a:p>
            <a:p>
              <a:pPr algn="ctr"/>
              <a:r>
                <a:rPr lang="ru-RU" sz="1200" dirty="0" err="1"/>
                <a:t>млн.рублей</a:t>
              </a:r>
              <a:endParaRPr lang="ru-RU" sz="1200" dirty="0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376E6957-C898-4B83-A243-7792913136AB}"/>
                </a:ext>
              </a:extLst>
            </p:cNvPr>
            <p:cNvSpPr/>
            <p:nvPr/>
          </p:nvSpPr>
          <p:spPr>
            <a:xfrm>
              <a:off x="10020264" y="2972664"/>
              <a:ext cx="1640434" cy="5733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810,2</a:t>
              </a:r>
            </a:p>
            <a:p>
              <a:pPr algn="ctr"/>
              <a:r>
                <a:rPr lang="ru-RU" sz="1200" dirty="0" err="1"/>
                <a:t>млн.рублей</a:t>
              </a:r>
              <a:endParaRPr lang="ru-RU" dirty="0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9CD6012-06EC-4312-81A7-C11A38A3A314}"/>
                </a:ext>
              </a:extLst>
            </p:cNvPr>
            <p:cNvSpPr/>
            <p:nvPr/>
          </p:nvSpPr>
          <p:spPr>
            <a:xfrm>
              <a:off x="6732246" y="2972664"/>
              <a:ext cx="2277529" cy="57336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3 448,1 </a:t>
              </a:r>
            </a:p>
            <a:p>
              <a:pPr algn="ctr"/>
              <a:r>
                <a:rPr lang="ru-RU" sz="1200" dirty="0" err="1"/>
                <a:t>млн.рублей</a:t>
              </a:r>
              <a:endParaRPr lang="ru-RU" dirty="0"/>
            </a:p>
          </p:txBody>
        </p:sp>
        <p:sp>
          <p:nvSpPr>
            <p:cNvPr id="54" name="Блок-схема: альтернативный процесс 53">
              <a:extLst>
                <a:ext uri="{FF2B5EF4-FFF2-40B4-BE49-F238E27FC236}">
                  <a16:creationId xmlns:a16="http://schemas.microsoft.com/office/drawing/2014/main" id="{59CC01A1-84D4-4B0F-86D0-E270B560913D}"/>
                </a:ext>
              </a:extLst>
            </p:cNvPr>
            <p:cNvSpPr/>
            <p:nvPr/>
          </p:nvSpPr>
          <p:spPr>
            <a:xfrm>
              <a:off x="6733069" y="2034588"/>
              <a:ext cx="4956659" cy="800219"/>
            </a:xfrm>
            <a:prstGeom prst="flowChartAlternateProcess">
              <a:avLst/>
            </a:prstGeom>
            <a:solidFill>
              <a:srgbClr val="B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/>
                <a:t>Собственные доходы с финансовой помощью </a:t>
              </a:r>
            </a:p>
            <a:p>
              <a:pPr algn="ctr"/>
              <a:r>
                <a:rPr lang="ru-RU" sz="2800" dirty="0"/>
                <a:t>5 </a:t>
              </a:r>
              <a:r>
                <a:rPr lang="ru-RU" dirty="0"/>
                <a:t>млрд. </a:t>
              </a:r>
              <a:r>
                <a:rPr lang="ru-RU" sz="2800" dirty="0"/>
                <a:t>044,2 </a:t>
              </a:r>
              <a:r>
                <a:rPr lang="ru-RU" dirty="0"/>
                <a:t>млн.рублей</a:t>
              </a:r>
            </a:p>
          </p:txBody>
        </p:sp>
        <p:sp>
          <p:nvSpPr>
            <p:cNvPr id="55" name="Знак ''плюс'' 54">
              <a:extLst>
                <a:ext uri="{FF2B5EF4-FFF2-40B4-BE49-F238E27FC236}">
                  <a16:creationId xmlns:a16="http://schemas.microsoft.com/office/drawing/2014/main" id="{2DE6E8ED-EBD3-484D-8F35-2BE9A83E1179}"/>
                </a:ext>
              </a:extLst>
            </p:cNvPr>
            <p:cNvSpPr/>
            <p:nvPr/>
          </p:nvSpPr>
          <p:spPr>
            <a:xfrm>
              <a:off x="8791662" y="3027915"/>
              <a:ext cx="419449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Знак ''плюс'' 55">
              <a:extLst>
                <a:ext uri="{FF2B5EF4-FFF2-40B4-BE49-F238E27FC236}">
                  <a16:creationId xmlns:a16="http://schemas.microsoft.com/office/drawing/2014/main" id="{FCF20DE3-45EB-4485-8511-A683CA35BA64}"/>
                </a:ext>
              </a:extLst>
            </p:cNvPr>
            <p:cNvSpPr/>
            <p:nvPr/>
          </p:nvSpPr>
          <p:spPr>
            <a:xfrm>
              <a:off x="9811363" y="3027915"/>
              <a:ext cx="419449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A4DEC1E-BDE1-4A69-A8E5-E5FD69FCFF33}"/>
                </a:ext>
              </a:extLst>
            </p:cNvPr>
            <p:cNvSpPr/>
            <p:nvPr/>
          </p:nvSpPr>
          <p:spPr>
            <a:xfrm>
              <a:off x="6972457" y="3487285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696BD280-4286-43FA-A120-2A6BCB99952C}"/>
                </a:ext>
              </a:extLst>
            </p:cNvPr>
            <p:cNvSpPr/>
            <p:nvPr/>
          </p:nvSpPr>
          <p:spPr>
            <a:xfrm>
              <a:off x="8578273" y="3480450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Неналоговые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3092C69-1BB4-4436-B296-68E2EB3DC911}"/>
                </a:ext>
              </a:extLst>
            </p:cNvPr>
            <p:cNvSpPr/>
            <p:nvPr/>
          </p:nvSpPr>
          <p:spPr>
            <a:xfrm>
              <a:off x="9921047" y="3474040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Финансовая помощь (дотации)</a:t>
              </a:r>
              <a:endParaRPr lang="ru-RU" sz="1050" dirty="0"/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DDE6EA2-A9BC-4EA2-A024-054C32CF47F1}"/>
              </a:ext>
            </a:extLst>
          </p:cNvPr>
          <p:cNvSpPr/>
          <p:nvPr/>
        </p:nvSpPr>
        <p:spPr>
          <a:xfrm>
            <a:off x="5406071" y="3972119"/>
            <a:ext cx="314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4" y="85792"/>
            <a:ext cx="1128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СОБСТВЕННЫЕ ДОХОДЫ ГОРОДСКОГО БЮДЖЕТА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8EB54CF-25B9-40ED-8198-196E711269AA}"/>
              </a:ext>
            </a:extLst>
          </p:cNvPr>
          <p:cNvGrpSpPr/>
          <p:nvPr/>
        </p:nvGrpSpPr>
        <p:grpSpPr>
          <a:xfrm>
            <a:off x="8372652" y="2357089"/>
            <a:ext cx="744460" cy="1247371"/>
            <a:chOff x="155573" y="1877974"/>
            <a:chExt cx="689253" cy="1093825"/>
          </a:xfrm>
        </p:grpSpPr>
        <p:pic>
          <p:nvPicPr>
            <p:cNvPr id="73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2229FAAD-5731-428E-AA34-587CDAB7F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2548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FC6E5684-459A-469D-8B29-E7719BF6E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22600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5B01E98-F52D-46D7-A44B-BF62969E2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170337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70DE19A5-CA4D-46E0-8260-B56EA0215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2110389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AC44BDF-683E-4878-8451-D8A5AA516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205779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2153CDE-1B4F-4599-ACC7-54D0317DC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97846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F558D0A9-04FD-4499-BC01-99B7C2947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37922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55EEF264-89F1-450B-815E-93CE4CC01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87797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258AA01F-1B7B-4645-8081-6D8B80AFA223}"/>
              </a:ext>
            </a:extLst>
          </p:cNvPr>
          <p:cNvGrpSpPr/>
          <p:nvPr/>
        </p:nvGrpSpPr>
        <p:grpSpPr>
          <a:xfrm>
            <a:off x="8366324" y="4500228"/>
            <a:ext cx="744460" cy="1247371"/>
            <a:chOff x="155573" y="1877974"/>
            <a:chExt cx="689253" cy="1093825"/>
          </a:xfrm>
        </p:grpSpPr>
        <p:pic>
          <p:nvPicPr>
            <p:cNvPr id="82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5C92BEBF-854A-44B7-8731-62D03C47B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2548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0A0FB403-954A-464E-8D3C-D813146F1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22600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72815FD7-D70A-466A-A6F2-53688E876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170337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88F268B8-1F8C-47B1-8BF8-3B51F677A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2110389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6742313-BA6C-473C-BB0B-5CE47F918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205779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804A8ED2-074B-42DB-B98F-40DACE417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97846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BC45E570-A386-461C-9E56-C113DD617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37922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944CABE6-9D60-476D-8F06-CFCF41E70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87797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0" name="Рисунок 89" descr="Пользователи">
            <a:extLst>
              <a:ext uri="{FF2B5EF4-FFF2-40B4-BE49-F238E27FC236}">
                <a16:creationId xmlns:a16="http://schemas.microsoft.com/office/drawing/2014/main" id="{048FFDC5-DABF-4643-9F18-98D80139A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89908" y="5129087"/>
            <a:ext cx="490550" cy="490550"/>
          </a:xfrm>
          <a:prstGeom prst="rect">
            <a:avLst/>
          </a:prstGeom>
        </p:spPr>
      </p:pic>
      <p:pic>
        <p:nvPicPr>
          <p:cNvPr id="91" name="Рисунок 90" descr="Пользователи">
            <a:extLst>
              <a:ext uri="{FF2B5EF4-FFF2-40B4-BE49-F238E27FC236}">
                <a16:creationId xmlns:a16="http://schemas.microsoft.com/office/drawing/2014/main" id="{D7F9C86C-74E0-44EF-B5D3-DE32B7E111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86500" y="2897798"/>
            <a:ext cx="490550" cy="4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708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54BEF13-DC81-49CC-B00A-2307ADFA9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552958"/>
              </p:ext>
            </p:extLst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СТРУКТУРА НАЛОГОВЫХ И НЕНАЛОГОВЫХ ДОХОДОВ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262557" y="820891"/>
            <a:ext cx="11702881" cy="898580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Исполнение налоговых и неналоговых доходов за 2024 год </a:t>
            </a:r>
          </a:p>
          <a:p>
            <a:pPr algn="ctr">
              <a:defRPr/>
            </a:pPr>
            <a:r>
              <a:rPr lang="ru-RU" sz="2400" dirty="0"/>
              <a:t>составило </a:t>
            </a:r>
            <a:r>
              <a:rPr lang="ru-RU" sz="3200" b="1" dirty="0"/>
              <a:t>4 </a:t>
            </a:r>
            <a:r>
              <a:rPr lang="ru-RU" sz="2400" dirty="0"/>
              <a:t>млрд. </a:t>
            </a:r>
            <a:r>
              <a:rPr lang="ru-RU" sz="3200" b="1" dirty="0"/>
              <a:t>715,6</a:t>
            </a:r>
            <a:r>
              <a:rPr lang="ru-RU" sz="2400" dirty="0"/>
              <a:t> млн. рублей</a:t>
            </a:r>
            <a:endParaRPr lang="ru-RU" sz="2000" i="1" dirty="0"/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E75D91E-FE00-4CDC-BF0A-4E0F7FE23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153358"/>
              </p:ext>
            </p:extLst>
          </p:nvPr>
        </p:nvGraphicFramePr>
        <p:xfrm>
          <a:off x="199925" y="1752606"/>
          <a:ext cx="11783073" cy="499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F2CF95-1BFC-4AD7-BB0C-E9581ABAC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98" y="1751827"/>
            <a:ext cx="11860280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384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2F13D4B-BE88-4694-97C2-DDEBF8E01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080381"/>
              </p:ext>
            </p:extLst>
          </p:nvPr>
        </p:nvGraphicFramePr>
        <p:xfrm>
          <a:off x="152400" y="7581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217107"/>
              </p:ext>
            </p:extLst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ГОРОДСКОГО БЮДЖЕТА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262557" y="820891"/>
            <a:ext cx="11702881" cy="898580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Исполнение городского бюджета за 202</a:t>
            </a:r>
            <a:r>
              <a:rPr lang="en-US" sz="2400" dirty="0"/>
              <a:t>4</a:t>
            </a:r>
            <a:r>
              <a:rPr lang="ru-RU" sz="2400" dirty="0"/>
              <a:t> год по расходам составило </a:t>
            </a:r>
          </a:p>
          <a:p>
            <a:pPr algn="ctr">
              <a:defRPr/>
            </a:pPr>
            <a:r>
              <a:rPr lang="en-US" sz="3200" b="1" dirty="0"/>
              <a:t>11</a:t>
            </a:r>
            <a:r>
              <a:rPr lang="ru-RU" sz="3200" b="1" dirty="0"/>
              <a:t> </a:t>
            </a:r>
            <a:r>
              <a:rPr lang="ru-RU" sz="2400" dirty="0"/>
              <a:t>млрд. </a:t>
            </a:r>
            <a:r>
              <a:rPr lang="en-US" sz="3200" b="1" dirty="0"/>
              <a:t>072</a:t>
            </a:r>
            <a:r>
              <a:rPr lang="ru-RU" sz="3200" b="1" dirty="0"/>
              <a:t>,</a:t>
            </a:r>
            <a:r>
              <a:rPr lang="en-US" sz="3200" b="1" dirty="0"/>
              <a:t>5</a:t>
            </a:r>
            <a:r>
              <a:rPr lang="ru-RU" sz="2400" dirty="0"/>
              <a:t> млн. рублей </a:t>
            </a:r>
            <a:r>
              <a:rPr lang="ru-RU" sz="2000" i="1" dirty="0"/>
              <a:t>(96,8% от уточненного плана) 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6257234-81B4-40FD-8DA9-6E1AD7295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773772"/>
              </p:ext>
            </p:extLst>
          </p:nvPr>
        </p:nvGraphicFramePr>
        <p:xfrm>
          <a:off x="199925" y="1752606"/>
          <a:ext cx="11783073" cy="499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F530B7-426C-4CEC-9DBC-A76336232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96" y="1783068"/>
            <a:ext cx="11679280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635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ИСПОЛНЕНИЕ МУНИЦИПАЛЬНЫХ ПРОГРАММ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200AC72C-C41B-4BCF-AE55-863DE5DF7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764636"/>
              </p:ext>
            </p:extLst>
          </p:nvPr>
        </p:nvGraphicFramePr>
        <p:xfrm>
          <a:off x="116733" y="877394"/>
          <a:ext cx="11804063" cy="5894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3871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799617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  <a:gridCol w="2393005">
                  <a:extLst>
                    <a:ext uri="{9D8B030D-6E8A-4147-A177-3AD203B41FA5}">
                      <a16:colId xmlns:a16="http://schemas.microsoft.com/office/drawing/2014/main" val="886548619"/>
                    </a:ext>
                  </a:extLst>
                </a:gridCol>
                <a:gridCol w="1677570">
                  <a:extLst>
                    <a:ext uri="{9D8B030D-6E8A-4147-A177-3AD203B41FA5}">
                      <a16:colId xmlns:a16="http://schemas.microsoft.com/office/drawing/2014/main" val="1764832484"/>
                    </a:ext>
                  </a:extLst>
                </a:gridCol>
              </a:tblGrid>
              <a:tr h="1146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муниципальной программы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Уточненный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 на 01.01.202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сполнен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ие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01.01.2025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Доля в общем объеме расходов, %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49703"/>
                  </a:ext>
                </a:extLst>
              </a:tr>
              <a:tr h="4554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Программные расходы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10 746,1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10 492,1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55094"/>
                  </a:ext>
                </a:extLst>
              </a:tr>
              <a:tr h="4554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общего и дополнительного образования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2 779,0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2 725,1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482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дорожной сети, транспортного обслуживания населения и благоустройство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1 374,9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39359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предпринимательства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30981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«Обеспечение безопасности жизнедеятельности населения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82891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«Обеспечение населения городского округа город Дзержинск качественными услугами в сфере городского хозяйства»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673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«Повышение эффективности деятельности органов местного самоуправления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5360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«Охрана окружающей среды и развитие лесного хозяйства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4510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«Обеспечение жителей городского округа город Дзержинск доступным и комфортным жильем»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836831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«Управление муниципальным имуществом, использование и охрана земель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08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4550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ИСПОЛНЕНИЕ МУНИЦИПАЛЬНЫХ ПРОГРАММ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200AC72C-C41B-4BCF-AE55-863DE5DF7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803821"/>
              </p:ext>
            </p:extLst>
          </p:nvPr>
        </p:nvGraphicFramePr>
        <p:xfrm>
          <a:off x="116733" y="877395"/>
          <a:ext cx="11804063" cy="5910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3871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799617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  <a:gridCol w="2393005">
                  <a:extLst>
                    <a:ext uri="{9D8B030D-6E8A-4147-A177-3AD203B41FA5}">
                      <a16:colId xmlns:a16="http://schemas.microsoft.com/office/drawing/2014/main" val="886548619"/>
                    </a:ext>
                  </a:extLst>
                </a:gridCol>
                <a:gridCol w="1677570">
                  <a:extLst>
                    <a:ext uri="{9D8B030D-6E8A-4147-A177-3AD203B41FA5}">
                      <a16:colId xmlns:a16="http://schemas.microsoft.com/office/drawing/2014/main" val="1764832484"/>
                    </a:ext>
                  </a:extLst>
                </a:gridCol>
              </a:tblGrid>
              <a:tr h="1046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муниципальной программы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Уточненный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 на 01.01.202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сполнен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ие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01.01.2025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Доля в общем объеме расходов, %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49703"/>
                  </a:ext>
                </a:extLst>
              </a:tr>
              <a:tr h="411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муниципальной системы дошкольного образования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1 997,6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1 995,1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культуры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39359"/>
                  </a:ext>
                </a:extLst>
              </a:tr>
              <a:tr h="406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физической культуры, спорта и молодежной политики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30981"/>
                  </a:ext>
                </a:extLst>
              </a:tr>
              <a:tr h="410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информационного общества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82891"/>
                  </a:ext>
                </a:extLst>
              </a:tr>
              <a:tr h="612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«Профилактика терроризма и экстремизма, минимизация и ликвидация последствий терроризма и экстремизма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673"/>
                  </a:ext>
                </a:extLst>
              </a:tr>
              <a:tr h="435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«Формирование современной городской среды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5360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градостроительной деятельности и строительства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32938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«Повышение эффективности бюджетных расходов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08335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49805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009" marR="7009" marT="700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434,5</a:t>
                      </a:r>
                      <a:endParaRPr lang="ru-RU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11 072,5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42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2795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idge Main Color">
      <a:dk1>
        <a:srgbClr val="333639"/>
      </a:dk1>
      <a:lt1>
        <a:sysClr val="window" lastClr="FFFFFF"/>
      </a:lt1>
      <a:dk2>
        <a:srgbClr val="353A42"/>
      </a:dk2>
      <a:lt2>
        <a:srgbClr val="ECF0F1"/>
      </a:lt2>
      <a:accent1>
        <a:srgbClr val="D70444"/>
      </a:accent1>
      <a:accent2>
        <a:srgbClr val="FFD014"/>
      </a:accent2>
      <a:accent3>
        <a:srgbClr val="99B433"/>
      </a:accent3>
      <a:accent4>
        <a:srgbClr val="F8960D"/>
      </a:accent4>
      <a:accent5>
        <a:srgbClr val="00A19C"/>
      </a:accent5>
      <a:accent6>
        <a:srgbClr val="AAB2BD"/>
      </a:accent6>
      <a:hlink>
        <a:srgbClr val="F8960D"/>
      </a:hlink>
      <a:folHlink>
        <a:srgbClr val="D7044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15601</TotalTime>
  <Words>3519</Words>
  <Application>Microsoft Office PowerPoint</Application>
  <PresentationFormat>Широкоэкранный</PresentationFormat>
  <Paragraphs>701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Roboto Condensed Light</vt:lpstr>
      <vt:lpstr>Wingdings</vt:lpstr>
      <vt:lpstr>Тема Office</vt:lpstr>
      <vt:lpstr>Office Theme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Ksenia</dc:creator>
  <cp:lastModifiedBy>Маненков Евгений Вячеславович</cp:lastModifiedBy>
  <cp:revision>1002</cp:revision>
  <cp:lastPrinted>2025-02-24T13:29:13Z</cp:lastPrinted>
  <dcterms:created xsi:type="dcterms:W3CDTF">2020-06-24T08:00:02Z</dcterms:created>
  <dcterms:modified xsi:type="dcterms:W3CDTF">2025-04-22T08:34:09Z</dcterms:modified>
</cp:coreProperties>
</file>