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7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00"/>
    <a:srgbClr val="FDFD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82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ocuments\&#1060;&#1057;&#1050;&#1053;-2020\&#1044;&#1072;&#1085;&#1085;&#1099;&#1077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Sudin\Downloads\&#1053;&#1072;&#1088;&#1082;&#1086;&#1084;&#1072;&#1085;&#1099;_&#1075;&#1077;&#1085;&#1076;&#1077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Sudin\Downloads\&#1053;&#1072;&#1088;&#1082;&#1086;&#1084;&#1072;&#1085;&#1099;_&#1075;&#1077;&#1085;&#1076;&#1077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990740740740745E-2"/>
          <c:y val="2.3011259106630381E-2"/>
          <c:w val="0.97129629629629666"/>
          <c:h val="0.80190840630902582"/>
        </c:manualLayout>
      </c:layout>
      <c:pie3DChart>
        <c:varyColors val="1"/>
      </c:pie3DChart>
    </c:plotArea>
    <c:legend>
      <c:legendPos val="b"/>
      <c:layout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82-47D4-A7B9-C9B5F4C08F43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82-47D4-A7B9-C9B5F4C08F43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82-47D4-A7B9-C9B5F4C08F43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82-47D4-A7B9-C9B5F4C08F43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82-47D4-A7B9-C9B5F4C08F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[Наркоманы_гендер.xlsx]Лист2!$A$33:$A$37</c:f>
              <c:strCache>
                <c:ptCount val="5"/>
                <c:pt idx="0">
                  <c:v>Очень распространена</c:v>
                </c:pt>
                <c:pt idx="1">
                  <c:v>Распространена, но меньше, чем везде</c:v>
                </c:pt>
                <c:pt idx="2">
                  <c:v>Распространена, но не больше, чем везде</c:v>
                </c:pt>
                <c:pt idx="3">
                  <c:v>Совсем не распространена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[Наркоманы_гендер.xlsx]Лист2!$B$33:$B$37</c:f>
              <c:numCache>
                <c:formatCode>0.00%</c:formatCode>
                <c:ptCount val="5"/>
                <c:pt idx="0">
                  <c:v>0.30500000000000038</c:v>
                </c:pt>
                <c:pt idx="1">
                  <c:v>0.36500000000000032</c:v>
                </c:pt>
                <c:pt idx="2">
                  <c:v>0.33000000000000052</c:v>
                </c:pt>
                <c:pt idx="3">
                  <c:v>0</c:v>
                </c:pt>
                <c:pt idx="4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F82-47D4-A7B9-C9B5F4C08F43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5A-4BE9-9531-F74AE46B98F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5A-4BE9-9531-F74AE46B98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5A-4BE9-9531-F74AE46B98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[Наркоманы_гендер.xlsx]Лист2!$A$41:$A$43</c:f>
              <c:strCache>
                <c:ptCount val="3"/>
                <c:pt idx="0">
                  <c:v>Да, это серьезная проблема для нашей страны</c:v>
                </c:pt>
                <c:pt idx="1">
                  <c:v>Нет. Данная проблема не столь серьезна по сравнению с другими</c:v>
                </c:pt>
                <c:pt idx="2">
                  <c:v>Проблема наркомании меня не волнует</c:v>
                </c:pt>
              </c:strCache>
            </c:strRef>
          </c:cat>
          <c:val>
            <c:numRef>
              <c:f>[Наркоманы_гендер.xlsx]Лист2!$B$41:$B$43</c:f>
              <c:numCache>
                <c:formatCode>0%</c:formatCode>
                <c:ptCount val="3"/>
                <c:pt idx="0">
                  <c:v>0.42000000000000032</c:v>
                </c:pt>
                <c:pt idx="1">
                  <c:v>0.4</c:v>
                </c:pt>
                <c:pt idx="2">
                  <c:v>0.18000000000000019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5A-4BE9-9531-F74AE46B98FD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142388451443569E-2"/>
          <c:y val="0.74355314960629926"/>
          <c:w val="0.96927077865266842"/>
          <c:h val="0.228669072615923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2F1E-BCAE-43DC-BD3F-0B3A32EB3ADC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E893-2098-4B9E-8B5C-D333CEDCF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Пухова\Акции\День борьбы с нарко\2023\Н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24811"/>
            <a:ext cx="7344816" cy="48965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67136" y="1772816"/>
            <a:ext cx="7021288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состоянии наркоситуации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Нижегородской области 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итогам 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года» 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568952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 антинаркотической комиссии </a:t>
            </a: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139584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распространения наркомании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1556792"/>
          <a:ext cx="7272808" cy="4423170"/>
        </p:xfrm>
        <a:graphic>
          <a:graphicData uri="http://schemas.openxmlformats.org/drawingml/2006/table">
            <a:tbl>
              <a:tblPr/>
              <a:tblGrid>
                <a:gridCol w="6250982"/>
                <a:gridCol w="1021826"/>
              </a:tblGrid>
              <a:tr h="6481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Неудовлетворенность жизнью, социальное неблагополучие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23,7%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Моральная деградация общества, вседозволенность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18,1%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Излишняя свобода, отсутствие организованного досуга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15,6%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4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Влияние наркобизнеса, доступность наркотиков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76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12,8%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Слабость профилактической работы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11,8 %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Влияние массовой культуры и СМИ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9,5 %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Безработица, экономические проблемы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5,7 %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Плохая работа правоохранительных органов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2,7%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0,2%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 МНЕНИЕ О НАИБОЛЕЕ ЭФФЕКТИВНЫХ МЕРАХ БОРЬБЫ С НАРКОМАНИЕЙ</a:t>
            </a:r>
            <a:endParaRPr lang="en-US" alt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8002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3" y="1556794"/>
          <a:ext cx="7488831" cy="4882579"/>
        </p:xfrm>
        <a:graphic>
          <a:graphicData uri="http://schemas.openxmlformats.org/drawingml/2006/table">
            <a:tbl>
              <a:tblPr/>
              <a:tblGrid>
                <a:gridCol w="6601368"/>
                <a:gridCol w="887463"/>
              </a:tblGrid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Специальные концерты, фестивали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6,6%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Физкультурные и спортивные мероприятия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10,9%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Тематические программы и фильмы на телевидении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1,1%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Публикации в сети «Интернет», специализированные сайты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3,3%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Лекции и беседы в учебных заведениях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13,6%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Расширение работы с молодежью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13,9%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Беседы специалистов-наркологов с родителями учащихся, студентов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Выступления бывших наркоманов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10,9%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Повышение доступности помощи психологов, психотерапевтов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22,1%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Ужесточение мер наказания за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наркопреступления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5,5%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Принудительное лечение наркоманов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2,2%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16632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показателям оценки развития наркоситуации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Нижегородской области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(в сравнении с РФ, ПФО)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16633"/>
            <a:ext cx="1228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908720"/>
          <a:ext cx="8568953" cy="4737204"/>
        </p:xfrm>
        <a:graphic>
          <a:graphicData uri="http://schemas.openxmlformats.org/drawingml/2006/table">
            <a:tbl>
              <a:tblPr/>
              <a:tblGrid>
                <a:gridCol w="3249973"/>
                <a:gridCol w="1308656"/>
                <a:gridCol w="1308656"/>
                <a:gridCol w="1350834"/>
                <a:gridCol w="1350834"/>
              </a:tblGrid>
              <a:tr h="236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оценки наркоситуации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(в баллах)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Вовлеченность населения в незаконный оборот наркотиков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5F"/>
                    </a:solidFill>
                  </a:tcPr>
                </a:tc>
              </a:tr>
              <a:tr h="558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вовлеченности несовершеннолетних в незаконный оборот наркотиков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2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Криминогенность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наркомании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20,6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30,8 напряженное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5F"/>
                    </a:solidFill>
                  </a:tcPr>
                </a:tc>
              </a:tr>
              <a:tr h="558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криминогенности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наркомании среди несовершеннолетних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первичной заболеваемости наркоманией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5F"/>
                    </a:solidFill>
                  </a:tcPr>
                </a:tc>
              </a:tr>
              <a:tr h="32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Острые отравления наркотиками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Острые отравления наркотиками среди несовершеннолетних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Смертность, связанная с острым отравлением наркотиками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Итоговая оценка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(среднее значение)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733256"/>
          <a:ext cx="2769870" cy="731520"/>
        </p:xfrm>
        <a:graphic>
          <a:graphicData uri="http://schemas.openxmlformats.org/drawingml/2006/table">
            <a:tbl>
              <a:tblPr/>
              <a:tblGrid>
                <a:gridCol w="608965"/>
                <a:gridCol w="1170305"/>
                <a:gridCol w="9906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Цвета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зеленый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желтый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оранжевый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7904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Отнесение оценочных показателей: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«нейтральное» – от 0 до 25 баллов включительно; «сложное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»/ «напряженное»–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свыше 25 до 50 баллов включительно; «предкризисное» – свыше 50 до 75 баллов включительно; «кризисное» – свыше 75 до 100 баллов.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26456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7200900" cy="50405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ИТОГОВЫЙ ПОКАЗАТЕЛЬ ОЦЕНКИ РАЗВИТИЯ НАРКОСИТУАЦИИ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324" name="Таблица 323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" name="Ветлужский"/>
          <p:cNvSpPr>
            <a:spLocks/>
          </p:cNvSpPr>
          <p:nvPr/>
        </p:nvSpPr>
        <p:spPr bwMode="auto">
          <a:xfrm>
            <a:off x="3453061" y="692696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Шахунский"/>
          <p:cNvSpPr>
            <a:spLocks/>
          </p:cNvSpPr>
          <p:nvPr/>
        </p:nvSpPr>
        <p:spPr bwMode="auto">
          <a:xfrm>
            <a:off x="4538911" y="711746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Тоншаевский"/>
          <p:cNvSpPr>
            <a:spLocks/>
          </p:cNvSpPr>
          <p:nvPr/>
        </p:nvSpPr>
        <p:spPr bwMode="auto">
          <a:xfrm>
            <a:off x="5253286" y="797471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Уреньский"/>
          <p:cNvSpPr>
            <a:spLocks/>
          </p:cNvSpPr>
          <p:nvPr/>
        </p:nvSpPr>
        <p:spPr bwMode="auto">
          <a:xfrm>
            <a:off x="3900736" y="1311821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Тонкинский"/>
          <p:cNvSpPr>
            <a:spLocks/>
          </p:cNvSpPr>
          <p:nvPr/>
        </p:nvSpPr>
        <p:spPr bwMode="auto">
          <a:xfrm>
            <a:off x="4453186" y="1692821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Варнавинский"/>
          <p:cNvSpPr>
            <a:spLocks/>
          </p:cNvSpPr>
          <p:nvPr/>
        </p:nvSpPr>
        <p:spPr bwMode="auto">
          <a:xfrm>
            <a:off x="2910136" y="1111796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Краснобаковский"/>
          <p:cNvSpPr>
            <a:spLocks/>
          </p:cNvSpPr>
          <p:nvPr/>
        </p:nvSpPr>
        <p:spPr bwMode="auto">
          <a:xfrm>
            <a:off x="3253036" y="1921421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Шарангский"/>
          <p:cNvSpPr>
            <a:spLocks/>
          </p:cNvSpPr>
          <p:nvPr/>
        </p:nvSpPr>
        <p:spPr bwMode="auto">
          <a:xfrm>
            <a:off x="4596061" y="1921421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Ковернинский"/>
          <p:cNvSpPr>
            <a:spLocks/>
          </p:cNvSpPr>
          <p:nvPr/>
        </p:nvSpPr>
        <p:spPr bwMode="auto">
          <a:xfrm>
            <a:off x="2176711" y="1673771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Сокольский"/>
          <p:cNvSpPr>
            <a:spLocks/>
          </p:cNvSpPr>
          <p:nvPr/>
        </p:nvSpPr>
        <p:spPr bwMode="auto">
          <a:xfrm>
            <a:off x="1871911" y="1588046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Воскресенский"/>
          <p:cNvSpPr>
            <a:spLocks/>
          </p:cNvSpPr>
          <p:nvPr/>
        </p:nvSpPr>
        <p:spPr bwMode="auto">
          <a:xfrm>
            <a:off x="3481636" y="2197646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Семеновский"/>
          <p:cNvSpPr>
            <a:spLocks/>
          </p:cNvSpPr>
          <p:nvPr/>
        </p:nvSpPr>
        <p:spPr bwMode="auto">
          <a:xfrm>
            <a:off x="2652961" y="1873796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Городецкий"/>
          <p:cNvSpPr>
            <a:spLocks/>
          </p:cNvSpPr>
          <p:nvPr/>
        </p:nvSpPr>
        <p:spPr bwMode="auto">
          <a:xfrm>
            <a:off x="2033836" y="2521496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Чкаловский"/>
          <p:cNvSpPr>
            <a:spLocks/>
          </p:cNvSpPr>
          <p:nvPr/>
        </p:nvSpPr>
        <p:spPr bwMode="auto">
          <a:xfrm>
            <a:off x="1509961" y="2797721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Борский"/>
          <p:cNvSpPr>
            <a:spLocks/>
          </p:cNvSpPr>
          <p:nvPr/>
        </p:nvSpPr>
        <p:spPr bwMode="auto">
          <a:xfrm>
            <a:off x="2414836" y="2740571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Лысковский"/>
          <p:cNvSpPr>
            <a:spLocks/>
          </p:cNvSpPr>
          <p:nvPr/>
        </p:nvSpPr>
        <p:spPr bwMode="auto">
          <a:xfrm>
            <a:off x="3500686" y="3445421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Лысковский 2"/>
          <p:cNvSpPr>
            <a:spLocks/>
          </p:cNvSpPr>
          <p:nvPr/>
        </p:nvSpPr>
        <p:spPr bwMode="auto">
          <a:xfrm>
            <a:off x="3310186" y="4131221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Воротынский"/>
          <p:cNvSpPr>
            <a:spLocks/>
          </p:cNvSpPr>
          <p:nvPr/>
        </p:nvSpPr>
        <p:spPr bwMode="auto">
          <a:xfrm>
            <a:off x="3986461" y="3445421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Воротынский 2"/>
          <p:cNvSpPr>
            <a:spLocks/>
          </p:cNvSpPr>
          <p:nvPr/>
        </p:nvSpPr>
        <p:spPr bwMode="auto">
          <a:xfrm>
            <a:off x="4072186" y="4064546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Балахнинский"/>
          <p:cNvSpPr>
            <a:spLocks/>
          </p:cNvSpPr>
          <p:nvPr/>
        </p:nvSpPr>
        <p:spPr bwMode="auto">
          <a:xfrm>
            <a:off x="1719511" y="3207296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Нижний Новгород"/>
          <p:cNvSpPr>
            <a:spLocks/>
          </p:cNvSpPr>
          <p:nvPr/>
        </p:nvSpPr>
        <p:spPr bwMode="auto">
          <a:xfrm>
            <a:off x="2367211" y="3635921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Дзержинск"/>
          <p:cNvSpPr>
            <a:spLocks/>
          </p:cNvSpPr>
          <p:nvPr/>
        </p:nvSpPr>
        <p:spPr bwMode="auto">
          <a:xfrm>
            <a:off x="2005261" y="3721646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Кстовский"/>
          <p:cNvSpPr>
            <a:spLocks/>
          </p:cNvSpPr>
          <p:nvPr/>
        </p:nvSpPr>
        <p:spPr bwMode="auto">
          <a:xfrm>
            <a:off x="2500561" y="3864521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Богородский"/>
          <p:cNvSpPr>
            <a:spLocks/>
          </p:cNvSpPr>
          <p:nvPr/>
        </p:nvSpPr>
        <p:spPr bwMode="auto">
          <a:xfrm>
            <a:off x="1852861" y="3931196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Дальнеконстантиновский"/>
          <p:cNvSpPr>
            <a:spLocks/>
          </p:cNvSpPr>
          <p:nvPr/>
        </p:nvSpPr>
        <p:spPr bwMode="auto">
          <a:xfrm>
            <a:off x="2233861" y="4216946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Перевозский"/>
          <p:cNvSpPr>
            <a:spLocks/>
          </p:cNvSpPr>
          <p:nvPr/>
        </p:nvSpPr>
        <p:spPr bwMode="auto">
          <a:xfrm>
            <a:off x="2948236" y="4607471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Вадский"/>
          <p:cNvSpPr>
            <a:spLocks/>
          </p:cNvSpPr>
          <p:nvPr/>
        </p:nvSpPr>
        <p:spPr bwMode="auto">
          <a:xfrm>
            <a:off x="2595811" y="4826546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Большемурашкинский"/>
          <p:cNvSpPr>
            <a:spLocks/>
          </p:cNvSpPr>
          <p:nvPr/>
        </p:nvSpPr>
        <p:spPr bwMode="auto">
          <a:xfrm>
            <a:off x="3062536" y="4502696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Княгининский"/>
          <p:cNvSpPr>
            <a:spLocks/>
          </p:cNvSpPr>
          <p:nvPr/>
        </p:nvSpPr>
        <p:spPr bwMode="auto">
          <a:xfrm>
            <a:off x="3491161" y="4512221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Спасский"/>
          <p:cNvSpPr>
            <a:spLocks/>
          </p:cNvSpPr>
          <p:nvPr/>
        </p:nvSpPr>
        <p:spPr bwMode="auto">
          <a:xfrm>
            <a:off x="3976936" y="4283621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Пильненский"/>
          <p:cNvSpPr>
            <a:spLocks/>
          </p:cNvSpPr>
          <p:nvPr/>
        </p:nvSpPr>
        <p:spPr bwMode="auto">
          <a:xfrm>
            <a:off x="4253161" y="4464596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Вачский"/>
          <p:cNvSpPr>
            <a:spLocks/>
          </p:cNvSpPr>
          <p:nvPr/>
        </p:nvSpPr>
        <p:spPr bwMode="auto">
          <a:xfrm>
            <a:off x="1005136" y="4350296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Сосновский"/>
          <p:cNvSpPr>
            <a:spLocks/>
          </p:cNvSpPr>
          <p:nvPr/>
        </p:nvSpPr>
        <p:spPr bwMode="auto">
          <a:xfrm>
            <a:off x="1557586" y="4426496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Арзамасский"/>
          <p:cNvSpPr>
            <a:spLocks/>
          </p:cNvSpPr>
          <p:nvPr/>
        </p:nvSpPr>
        <p:spPr bwMode="auto">
          <a:xfrm>
            <a:off x="1910011" y="4874171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Бутурлинский"/>
          <p:cNvSpPr>
            <a:spLocks/>
          </p:cNvSpPr>
          <p:nvPr/>
        </p:nvSpPr>
        <p:spPr bwMode="auto">
          <a:xfrm>
            <a:off x="3091111" y="4836071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Сергачский"/>
          <p:cNvSpPr>
            <a:spLocks/>
          </p:cNvSpPr>
          <p:nvPr/>
        </p:nvSpPr>
        <p:spPr bwMode="auto">
          <a:xfrm>
            <a:off x="3729286" y="4750346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Краснооктябрьский"/>
          <p:cNvSpPr>
            <a:spLocks/>
          </p:cNvSpPr>
          <p:nvPr/>
        </p:nvSpPr>
        <p:spPr bwMode="auto">
          <a:xfrm>
            <a:off x="3891211" y="5321846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Сеченовский"/>
          <p:cNvSpPr>
            <a:spLocks/>
          </p:cNvSpPr>
          <p:nvPr/>
        </p:nvSpPr>
        <p:spPr bwMode="auto">
          <a:xfrm>
            <a:off x="4186486" y="5369471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Навашинский"/>
          <p:cNvSpPr>
            <a:spLocks/>
          </p:cNvSpPr>
          <p:nvPr/>
        </p:nvSpPr>
        <p:spPr bwMode="auto">
          <a:xfrm>
            <a:off x="652711" y="4731296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Ардатовский"/>
          <p:cNvSpPr>
            <a:spLocks/>
          </p:cNvSpPr>
          <p:nvPr/>
        </p:nvSpPr>
        <p:spPr bwMode="auto">
          <a:xfrm>
            <a:off x="1319461" y="5017046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Шатковский"/>
          <p:cNvSpPr>
            <a:spLocks/>
          </p:cNvSpPr>
          <p:nvPr/>
        </p:nvSpPr>
        <p:spPr bwMode="auto">
          <a:xfrm>
            <a:off x="2376736" y="5464721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Гагинский"/>
          <p:cNvSpPr>
            <a:spLocks/>
          </p:cNvSpPr>
          <p:nvPr/>
        </p:nvSpPr>
        <p:spPr bwMode="auto">
          <a:xfrm>
            <a:off x="3224461" y="5369471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Большеболдинский"/>
          <p:cNvSpPr>
            <a:spLocks/>
          </p:cNvSpPr>
          <p:nvPr/>
        </p:nvSpPr>
        <p:spPr bwMode="auto">
          <a:xfrm>
            <a:off x="3453061" y="5807621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Кулебакский"/>
          <p:cNvSpPr>
            <a:spLocks/>
          </p:cNvSpPr>
          <p:nvPr/>
        </p:nvSpPr>
        <p:spPr bwMode="auto">
          <a:xfrm>
            <a:off x="805111" y="5178971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Выксунский"/>
          <p:cNvSpPr>
            <a:spLocks/>
          </p:cNvSpPr>
          <p:nvPr/>
        </p:nvSpPr>
        <p:spPr bwMode="auto">
          <a:xfrm>
            <a:off x="395536" y="5264696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Вознесенский"/>
          <p:cNvSpPr>
            <a:spLocks/>
          </p:cNvSpPr>
          <p:nvPr/>
        </p:nvSpPr>
        <p:spPr bwMode="auto">
          <a:xfrm>
            <a:off x="995611" y="5950496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Дивеевский"/>
          <p:cNvSpPr>
            <a:spLocks/>
          </p:cNvSpPr>
          <p:nvPr/>
        </p:nvSpPr>
        <p:spPr bwMode="auto">
          <a:xfrm>
            <a:off x="1519486" y="5540921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Первомайский"/>
          <p:cNvSpPr>
            <a:spLocks/>
          </p:cNvSpPr>
          <p:nvPr/>
        </p:nvSpPr>
        <p:spPr bwMode="auto">
          <a:xfrm>
            <a:off x="2024311" y="5817146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Лукояновский"/>
          <p:cNvSpPr>
            <a:spLocks/>
          </p:cNvSpPr>
          <p:nvPr/>
        </p:nvSpPr>
        <p:spPr bwMode="auto">
          <a:xfrm>
            <a:off x="2652961" y="5798096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очинковский"/>
          <p:cNvSpPr>
            <a:spLocks/>
          </p:cNvSpPr>
          <p:nvPr/>
        </p:nvSpPr>
        <p:spPr bwMode="auto">
          <a:xfrm>
            <a:off x="2795836" y="6255296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Павловский"/>
          <p:cNvSpPr>
            <a:spLocks/>
          </p:cNvSpPr>
          <p:nvPr/>
        </p:nvSpPr>
        <p:spPr bwMode="auto">
          <a:xfrm>
            <a:off x="1338511" y="3959771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Володарский"/>
          <p:cNvSpPr>
            <a:spLocks/>
          </p:cNvSpPr>
          <p:nvPr/>
        </p:nvSpPr>
        <p:spPr bwMode="auto">
          <a:xfrm>
            <a:off x="1328986" y="3407321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rvet"/>
          <p:cNvSpPr txBox="1">
            <a:spLocks noChangeAspect="1" noChangeArrowheads="1"/>
          </p:cNvSpPr>
          <p:nvPr/>
        </p:nvSpPr>
        <p:spPr bwMode="auto">
          <a:xfrm>
            <a:off x="3815011" y="1140371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1" name="rhah"/>
          <p:cNvSpPr txBox="1">
            <a:spLocks noChangeArrowheads="1"/>
          </p:cNvSpPr>
          <p:nvPr/>
        </p:nvSpPr>
        <p:spPr bwMode="auto">
          <a:xfrm>
            <a:off x="4662736" y="1130847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2" name="rtoha"/>
          <p:cNvSpPr txBox="1">
            <a:spLocks noChangeArrowheads="1"/>
          </p:cNvSpPr>
          <p:nvPr/>
        </p:nvSpPr>
        <p:spPr bwMode="auto">
          <a:xfrm flipV="1">
            <a:off x="5415211" y="1130846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273" name="rtonk" descr="Подпись: Тонкинский"/>
          <p:cNvSpPr txBox="1">
            <a:spLocks noChangeArrowheads="1"/>
          </p:cNvSpPr>
          <p:nvPr/>
        </p:nvSpPr>
        <p:spPr bwMode="auto">
          <a:xfrm>
            <a:off x="4757986" y="1797596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274" name="rure"/>
          <p:cNvSpPr txBox="1">
            <a:spLocks noChangeArrowheads="1"/>
          </p:cNvSpPr>
          <p:nvPr/>
        </p:nvSpPr>
        <p:spPr bwMode="auto">
          <a:xfrm>
            <a:off x="4148386" y="1616621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275" name="rvarn"/>
          <p:cNvSpPr txBox="1">
            <a:spLocks noChangeArrowheads="1"/>
          </p:cNvSpPr>
          <p:nvPr/>
        </p:nvSpPr>
        <p:spPr bwMode="auto">
          <a:xfrm>
            <a:off x="3176836" y="1626146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276" name="rkras"/>
          <p:cNvSpPr txBox="1">
            <a:spLocks noChangeArrowheads="1"/>
          </p:cNvSpPr>
          <p:nvPr/>
        </p:nvSpPr>
        <p:spPr bwMode="auto">
          <a:xfrm>
            <a:off x="3414961" y="2245271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277" name="rsar"/>
          <p:cNvSpPr txBox="1">
            <a:spLocks noChangeArrowheads="1"/>
          </p:cNvSpPr>
          <p:nvPr/>
        </p:nvSpPr>
        <p:spPr bwMode="auto">
          <a:xfrm>
            <a:off x="4738936" y="2321471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278" name="rsem"/>
          <p:cNvSpPr txBox="1">
            <a:spLocks noChangeArrowheads="1"/>
          </p:cNvSpPr>
          <p:nvPr/>
        </p:nvSpPr>
        <p:spPr bwMode="auto">
          <a:xfrm>
            <a:off x="2776786" y="2711996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79" name="rvosk"/>
          <p:cNvSpPr txBox="1">
            <a:spLocks noChangeArrowheads="1"/>
          </p:cNvSpPr>
          <p:nvPr/>
        </p:nvSpPr>
        <p:spPr bwMode="auto">
          <a:xfrm>
            <a:off x="3843586" y="271199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80" name="rkovr"/>
          <p:cNvSpPr txBox="1">
            <a:spLocks noChangeArrowheads="1"/>
          </p:cNvSpPr>
          <p:nvPr/>
        </p:nvSpPr>
        <p:spPr bwMode="auto">
          <a:xfrm>
            <a:off x="2214811" y="2226221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281" name="rsokol"/>
          <p:cNvSpPr txBox="1">
            <a:spLocks noChangeArrowheads="1"/>
          </p:cNvSpPr>
          <p:nvPr/>
        </p:nvSpPr>
        <p:spPr bwMode="auto">
          <a:xfrm>
            <a:off x="1967160" y="1911896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Со-кольский</a:t>
            </a:r>
          </a:p>
        </p:txBody>
      </p:sp>
      <p:sp>
        <p:nvSpPr>
          <p:cNvPr id="282" name="rbors"/>
          <p:cNvSpPr txBox="1">
            <a:spLocks noChangeArrowheads="1"/>
          </p:cNvSpPr>
          <p:nvPr/>
        </p:nvSpPr>
        <p:spPr bwMode="auto">
          <a:xfrm>
            <a:off x="2786311" y="3521621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3" name="rlisk"/>
          <p:cNvSpPr txBox="1">
            <a:spLocks noChangeArrowheads="1"/>
          </p:cNvSpPr>
          <p:nvPr/>
        </p:nvSpPr>
        <p:spPr bwMode="auto">
          <a:xfrm>
            <a:off x="3624511" y="3826421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284" name="rvorot"/>
          <p:cNvSpPr txBox="1">
            <a:spLocks noChangeArrowheads="1"/>
          </p:cNvSpPr>
          <p:nvPr/>
        </p:nvSpPr>
        <p:spPr bwMode="auto">
          <a:xfrm>
            <a:off x="4043611" y="3778796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285" name="rchka"/>
          <p:cNvSpPr txBox="1">
            <a:spLocks noChangeArrowheads="1"/>
          </p:cNvSpPr>
          <p:nvPr/>
        </p:nvSpPr>
        <p:spPr bwMode="auto">
          <a:xfrm>
            <a:off x="1529011" y="2959646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6" name="rbalah"/>
          <p:cNvSpPr txBox="1">
            <a:spLocks noChangeArrowheads="1"/>
          </p:cNvSpPr>
          <p:nvPr/>
        </p:nvSpPr>
        <p:spPr bwMode="auto">
          <a:xfrm>
            <a:off x="1852861" y="3397796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287" name="rdzer"/>
          <p:cNvSpPr txBox="1">
            <a:spLocks noChangeArrowheads="1"/>
          </p:cNvSpPr>
          <p:nvPr/>
        </p:nvSpPr>
        <p:spPr bwMode="auto">
          <a:xfrm>
            <a:off x="2014786" y="3797846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8" name="rvolod"/>
          <p:cNvSpPr txBox="1">
            <a:spLocks noChangeArrowheads="1"/>
          </p:cNvSpPr>
          <p:nvPr/>
        </p:nvSpPr>
        <p:spPr bwMode="auto">
          <a:xfrm>
            <a:off x="1338511" y="3588296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289" name="rnovgr"/>
          <p:cNvSpPr txBox="1">
            <a:spLocks noChangeArrowheads="1"/>
          </p:cNvSpPr>
          <p:nvPr/>
        </p:nvSpPr>
        <p:spPr bwMode="auto">
          <a:xfrm>
            <a:off x="2417034" y="3697467"/>
            <a:ext cx="523875" cy="24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0" name="rpavlo"/>
          <p:cNvSpPr txBox="1">
            <a:spLocks noChangeArrowheads="1"/>
          </p:cNvSpPr>
          <p:nvPr/>
        </p:nvSpPr>
        <p:spPr bwMode="auto">
          <a:xfrm>
            <a:off x="1414711" y="4188371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1" name="rvacha"/>
          <p:cNvSpPr txBox="1">
            <a:spLocks noChangeArrowheads="1"/>
          </p:cNvSpPr>
          <p:nvPr/>
        </p:nvSpPr>
        <p:spPr bwMode="auto">
          <a:xfrm>
            <a:off x="1167061" y="4607471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292" name="rsosn"/>
          <p:cNvSpPr txBox="1">
            <a:spLocks noChangeArrowheads="1"/>
          </p:cNvSpPr>
          <p:nvPr/>
        </p:nvSpPr>
        <p:spPr bwMode="auto">
          <a:xfrm>
            <a:off x="1633786" y="4740821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3" name="rbogor"/>
          <p:cNvSpPr txBox="1">
            <a:spLocks noChangeArrowheads="1"/>
          </p:cNvSpPr>
          <p:nvPr/>
        </p:nvSpPr>
        <p:spPr bwMode="auto">
          <a:xfrm>
            <a:off x="1948111" y="4055021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294" name="rkstov"/>
          <p:cNvSpPr txBox="1">
            <a:spLocks noChangeArrowheads="1"/>
          </p:cNvSpPr>
          <p:nvPr/>
        </p:nvSpPr>
        <p:spPr bwMode="auto">
          <a:xfrm>
            <a:off x="2748211" y="4255046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5" name="rspas"/>
          <p:cNvSpPr txBox="1">
            <a:spLocks noChangeArrowheads="1"/>
          </p:cNvSpPr>
          <p:nvPr/>
        </p:nvSpPr>
        <p:spPr bwMode="auto">
          <a:xfrm>
            <a:off x="4034086" y="4474121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6" name="rdalk"/>
          <p:cNvSpPr txBox="1">
            <a:spLocks noChangeArrowheads="1"/>
          </p:cNvSpPr>
          <p:nvPr/>
        </p:nvSpPr>
        <p:spPr bwMode="auto">
          <a:xfrm>
            <a:off x="2243386" y="4569371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297" name="rbolmu"/>
          <p:cNvSpPr txBox="1">
            <a:spLocks noChangeArrowheads="1"/>
          </p:cNvSpPr>
          <p:nvPr/>
        </p:nvSpPr>
        <p:spPr bwMode="auto">
          <a:xfrm>
            <a:off x="3129212" y="4588421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298" name="rknag"/>
          <p:cNvSpPr txBox="1">
            <a:spLocks noChangeArrowheads="1"/>
          </p:cNvSpPr>
          <p:nvPr/>
        </p:nvSpPr>
        <p:spPr bwMode="auto">
          <a:xfrm>
            <a:off x="3586411" y="458842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Княгининский</a:t>
            </a:r>
          </a:p>
        </p:txBody>
      </p:sp>
      <p:sp>
        <p:nvSpPr>
          <p:cNvPr id="299" name="rnava"/>
          <p:cNvSpPr txBox="1">
            <a:spLocks noChangeArrowheads="1"/>
          </p:cNvSpPr>
          <p:nvPr/>
        </p:nvSpPr>
        <p:spPr bwMode="auto">
          <a:xfrm>
            <a:off x="786061" y="5017046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0" name="rarda"/>
          <p:cNvSpPr txBox="1">
            <a:spLocks noChangeArrowheads="1"/>
          </p:cNvSpPr>
          <p:nvPr/>
        </p:nvSpPr>
        <p:spPr bwMode="auto">
          <a:xfrm>
            <a:off x="1500436" y="5531396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301" name="rarza"/>
          <p:cNvSpPr txBox="1">
            <a:spLocks noChangeArrowheads="1"/>
          </p:cNvSpPr>
          <p:nvPr/>
        </p:nvSpPr>
        <p:spPr bwMode="auto">
          <a:xfrm>
            <a:off x="2113698" y="5197288"/>
            <a:ext cx="523875" cy="25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</a:t>
            </a:r>
          </a:p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 Арзамас</a:t>
            </a:r>
          </a:p>
        </p:txBody>
      </p:sp>
      <p:sp>
        <p:nvSpPr>
          <p:cNvPr id="302" name="rvad"/>
          <p:cNvSpPr txBox="1">
            <a:spLocks noChangeArrowheads="1"/>
          </p:cNvSpPr>
          <p:nvPr/>
        </p:nvSpPr>
        <p:spPr bwMode="auto">
          <a:xfrm>
            <a:off x="2614861" y="5198021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303" name="rperev"/>
          <p:cNvSpPr txBox="1">
            <a:spLocks noChangeArrowheads="1"/>
          </p:cNvSpPr>
          <p:nvPr/>
        </p:nvSpPr>
        <p:spPr bwMode="auto">
          <a:xfrm>
            <a:off x="2948236" y="4893221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4" name="rbytyr"/>
          <p:cNvSpPr txBox="1">
            <a:spLocks noChangeArrowheads="1"/>
          </p:cNvSpPr>
          <p:nvPr/>
        </p:nvSpPr>
        <p:spPr bwMode="auto">
          <a:xfrm>
            <a:off x="3338761" y="5074196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305" name="rserg"/>
          <p:cNvSpPr txBox="1">
            <a:spLocks noChangeArrowheads="1"/>
          </p:cNvSpPr>
          <p:nvPr/>
        </p:nvSpPr>
        <p:spPr bwMode="auto">
          <a:xfrm>
            <a:off x="3795961" y="5017046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306" name="rpila"/>
          <p:cNvSpPr txBox="1">
            <a:spLocks noChangeArrowheads="1"/>
          </p:cNvSpPr>
          <p:nvPr/>
        </p:nvSpPr>
        <p:spPr bwMode="auto">
          <a:xfrm>
            <a:off x="4367461" y="5055146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Пиль-нин-ский</a:t>
            </a:r>
          </a:p>
        </p:txBody>
      </p:sp>
      <p:sp>
        <p:nvSpPr>
          <p:cNvPr id="307" name="rkyle"/>
          <p:cNvSpPr txBox="1">
            <a:spLocks noChangeArrowheads="1"/>
          </p:cNvSpPr>
          <p:nvPr/>
        </p:nvSpPr>
        <p:spPr bwMode="auto">
          <a:xfrm>
            <a:off x="976561" y="5340896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8" name="rhat"/>
          <p:cNvSpPr txBox="1">
            <a:spLocks noChangeArrowheads="1"/>
          </p:cNvSpPr>
          <p:nvPr/>
        </p:nvSpPr>
        <p:spPr bwMode="auto">
          <a:xfrm>
            <a:off x="2576761" y="5674271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09" name="rgaga"/>
          <p:cNvSpPr txBox="1">
            <a:spLocks noChangeArrowheads="1"/>
          </p:cNvSpPr>
          <p:nvPr/>
        </p:nvSpPr>
        <p:spPr bwMode="auto">
          <a:xfrm>
            <a:off x="3395911" y="5617121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310" name="rkrso"/>
          <p:cNvSpPr txBox="1">
            <a:spLocks noChangeArrowheads="1"/>
          </p:cNvSpPr>
          <p:nvPr/>
        </p:nvSpPr>
        <p:spPr bwMode="auto">
          <a:xfrm>
            <a:off x="4005511" y="5388521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311" name="rsech"/>
          <p:cNvSpPr txBox="1">
            <a:spLocks noChangeArrowheads="1"/>
          </p:cNvSpPr>
          <p:nvPr/>
        </p:nvSpPr>
        <p:spPr bwMode="auto">
          <a:xfrm>
            <a:off x="4205536" y="5693321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312" name="rviks"/>
          <p:cNvSpPr txBox="1">
            <a:spLocks noChangeArrowheads="1"/>
          </p:cNvSpPr>
          <p:nvPr/>
        </p:nvSpPr>
        <p:spPr bwMode="auto">
          <a:xfrm>
            <a:off x="557461" y="5702846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3" name="rvozn"/>
          <p:cNvSpPr txBox="1">
            <a:spLocks noChangeArrowheads="1"/>
          </p:cNvSpPr>
          <p:nvPr/>
        </p:nvSpPr>
        <p:spPr bwMode="auto">
          <a:xfrm>
            <a:off x="1090861" y="6198146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4" name="rdivo"/>
          <p:cNvSpPr txBox="1">
            <a:spLocks noChangeArrowheads="1"/>
          </p:cNvSpPr>
          <p:nvPr/>
        </p:nvSpPr>
        <p:spPr bwMode="auto">
          <a:xfrm>
            <a:off x="1633786" y="5902871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315" name="rpervo"/>
          <p:cNvSpPr txBox="1">
            <a:spLocks noChangeArrowheads="1"/>
          </p:cNvSpPr>
          <p:nvPr/>
        </p:nvSpPr>
        <p:spPr bwMode="auto">
          <a:xfrm>
            <a:off x="2110036" y="6093371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6" name="rluko"/>
          <p:cNvSpPr txBox="1">
            <a:spLocks noChangeArrowheads="1"/>
          </p:cNvSpPr>
          <p:nvPr/>
        </p:nvSpPr>
        <p:spPr bwMode="auto">
          <a:xfrm>
            <a:off x="2900611" y="6064796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317" name="rbbol"/>
          <p:cNvSpPr txBox="1">
            <a:spLocks noChangeArrowheads="1"/>
          </p:cNvSpPr>
          <p:nvPr/>
        </p:nvSpPr>
        <p:spPr bwMode="auto">
          <a:xfrm>
            <a:off x="3538786" y="6083846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318" name="rpoch"/>
          <p:cNvSpPr txBox="1">
            <a:spLocks noChangeArrowheads="1"/>
          </p:cNvSpPr>
          <p:nvPr/>
        </p:nvSpPr>
        <p:spPr bwMode="auto">
          <a:xfrm>
            <a:off x="3024436" y="6655346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19" name="Oval 511"/>
          <p:cNvSpPr>
            <a:spLocks noChangeArrowheads="1"/>
          </p:cNvSpPr>
          <p:nvPr/>
        </p:nvSpPr>
        <p:spPr bwMode="auto">
          <a:xfrm>
            <a:off x="1776661" y="6264821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0" name="Oval 512"/>
          <p:cNvSpPr>
            <a:spLocks noChangeArrowheads="1"/>
          </p:cNvSpPr>
          <p:nvPr/>
        </p:nvSpPr>
        <p:spPr bwMode="auto">
          <a:xfrm>
            <a:off x="1719511" y="6255296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</a:t>
            </a:r>
          </a:p>
          <a:p>
            <a:pPr algn="ctr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1" name="TextBox 9"/>
          <p:cNvSpPr txBox="1"/>
          <p:nvPr/>
        </p:nvSpPr>
        <p:spPr>
          <a:xfrm>
            <a:off x="2062411" y="2816771"/>
            <a:ext cx="506998" cy="342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/>
              <a:t>Горо-</a:t>
            </a:r>
          </a:p>
          <a:p>
            <a:r>
              <a:rPr lang="ru-RU" sz="800"/>
              <a:t>децкий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180"/>
            <a:ext cx="1156047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41" y="188640"/>
            <a:ext cx="7344816" cy="57606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НАСЕЛЕНИЯ </a:t>
            </a:r>
            <a:r>
              <a:rPr lang="ru-RU" alt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НЕЗАКОННЫЙ ОБОРОТ НАРКОТИКОВ</a:t>
            </a:r>
            <a:endParaRPr lang="en-US" alt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222" name="Таблица 221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3" name="Ветлужский"/>
          <p:cNvSpPr>
            <a:spLocks/>
          </p:cNvSpPr>
          <p:nvPr/>
        </p:nvSpPr>
        <p:spPr bwMode="auto">
          <a:xfrm>
            <a:off x="3381053" y="772616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Шахунский"/>
          <p:cNvSpPr>
            <a:spLocks/>
          </p:cNvSpPr>
          <p:nvPr/>
        </p:nvSpPr>
        <p:spPr bwMode="auto">
          <a:xfrm>
            <a:off x="4466903" y="791666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Тоншаевский"/>
          <p:cNvSpPr>
            <a:spLocks/>
          </p:cNvSpPr>
          <p:nvPr/>
        </p:nvSpPr>
        <p:spPr bwMode="auto">
          <a:xfrm>
            <a:off x="5181278" y="877391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Уреньский"/>
          <p:cNvSpPr>
            <a:spLocks/>
          </p:cNvSpPr>
          <p:nvPr/>
        </p:nvSpPr>
        <p:spPr bwMode="auto">
          <a:xfrm>
            <a:off x="3828728" y="1391741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Тонкинский"/>
          <p:cNvSpPr>
            <a:spLocks/>
          </p:cNvSpPr>
          <p:nvPr/>
        </p:nvSpPr>
        <p:spPr bwMode="auto">
          <a:xfrm>
            <a:off x="4381178" y="1772741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Варнавинский"/>
          <p:cNvSpPr>
            <a:spLocks/>
          </p:cNvSpPr>
          <p:nvPr/>
        </p:nvSpPr>
        <p:spPr bwMode="auto">
          <a:xfrm>
            <a:off x="2838128" y="1191716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Краснобаковский"/>
          <p:cNvSpPr>
            <a:spLocks/>
          </p:cNvSpPr>
          <p:nvPr/>
        </p:nvSpPr>
        <p:spPr bwMode="auto">
          <a:xfrm>
            <a:off x="3181028" y="2001341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Шарангский"/>
          <p:cNvSpPr>
            <a:spLocks/>
          </p:cNvSpPr>
          <p:nvPr/>
        </p:nvSpPr>
        <p:spPr bwMode="auto">
          <a:xfrm>
            <a:off x="4524053" y="2001341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Ковернинский"/>
          <p:cNvSpPr>
            <a:spLocks/>
          </p:cNvSpPr>
          <p:nvPr/>
        </p:nvSpPr>
        <p:spPr bwMode="auto">
          <a:xfrm>
            <a:off x="2104703" y="1753691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Сокольский"/>
          <p:cNvSpPr>
            <a:spLocks/>
          </p:cNvSpPr>
          <p:nvPr/>
        </p:nvSpPr>
        <p:spPr bwMode="auto">
          <a:xfrm>
            <a:off x="1799903" y="1667966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Воскресенский"/>
          <p:cNvSpPr>
            <a:spLocks/>
          </p:cNvSpPr>
          <p:nvPr/>
        </p:nvSpPr>
        <p:spPr bwMode="auto">
          <a:xfrm>
            <a:off x="3409628" y="2277566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Семеновский"/>
          <p:cNvSpPr>
            <a:spLocks/>
          </p:cNvSpPr>
          <p:nvPr/>
        </p:nvSpPr>
        <p:spPr bwMode="auto">
          <a:xfrm>
            <a:off x="2580953" y="1953716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Городецкий"/>
          <p:cNvSpPr>
            <a:spLocks/>
          </p:cNvSpPr>
          <p:nvPr/>
        </p:nvSpPr>
        <p:spPr bwMode="auto">
          <a:xfrm>
            <a:off x="1961828" y="2601416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Чкаловский"/>
          <p:cNvSpPr>
            <a:spLocks/>
          </p:cNvSpPr>
          <p:nvPr/>
        </p:nvSpPr>
        <p:spPr bwMode="auto">
          <a:xfrm>
            <a:off x="1437953" y="2877641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Борский"/>
          <p:cNvSpPr>
            <a:spLocks/>
          </p:cNvSpPr>
          <p:nvPr/>
        </p:nvSpPr>
        <p:spPr bwMode="auto">
          <a:xfrm>
            <a:off x="2342828" y="2820491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Лысковский"/>
          <p:cNvSpPr>
            <a:spLocks/>
          </p:cNvSpPr>
          <p:nvPr/>
        </p:nvSpPr>
        <p:spPr bwMode="auto">
          <a:xfrm>
            <a:off x="3428678" y="3525341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Лысковский 2"/>
          <p:cNvSpPr>
            <a:spLocks/>
          </p:cNvSpPr>
          <p:nvPr/>
        </p:nvSpPr>
        <p:spPr bwMode="auto">
          <a:xfrm>
            <a:off x="3238178" y="4211141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Воротынский"/>
          <p:cNvSpPr>
            <a:spLocks/>
          </p:cNvSpPr>
          <p:nvPr/>
        </p:nvSpPr>
        <p:spPr bwMode="auto">
          <a:xfrm>
            <a:off x="3914453" y="3525341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Воротынский 2"/>
          <p:cNvSpPr>
            <a:spLocks/>
          </p:cNvSpPr>
          <p:nvPr/>
        </p:nvSpPr>
        <p:spPr bwMode="auto">
          <a:xfrm>
            <a:off x="4000178" y="4144466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Балахнинский"/>
          <p:cNvSpPr>
            <a:spLocks/>
          </p:cNvSpPr>
          <p:nvPr/>
        </p:nvSpPr>
        <p:spPr bwMode="auto">
          <a:xfrm>
            <a:off x="1647503" y="3287216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Нижний Новгород"/>
          <p:cNvSpPr>
            <a:spLocks/>
          </p:cNvSpPr>
          <p:nvPr/>
        </p:nvSpPr>
        <p:spPr bwMode="auto">
          <a:xfrm>
            <a:off x="2295203" y="3715841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Дзержинск"/>
          <p:cNvSpPr>
            <a:spLocks/>
          </p:cNvSpPr>
          <p:nvPr/>
        </p:nvSpPr>
        <p:spPr bwMode="auto">
          <a:xfrm>
            <a:off x="1933253" y="3801566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Кстовский"/>
          <p:cNvSpPr>
            <a:spLocks/>
          </p:cNvSpPr>
          <p:nvPr/>
        </p:nvSpPr>
        <p:spPr bwMode="auto">
          <a:xfrm>
            <a:off x="2428553" y="3944441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Богородский"/>
          <p:cNvSpPr>
            <a:spLocks/>
          </p:cNvSpPr>
          <p:nvPr/>
        </p:nvSpPr>
        <p:spPr bwMode="auto">
          <a:xfrm>
            <a:off x="1780853" y="4011116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Дальнеконстантиновский"/>
          <p:cNvSpPr>
            <a:spLocks/>
          </p:cNvSpPr>
          <p:nvPr/>
        </p:nvSpPr>
        <p:spPr bwMode="auto">
          <a:xfrm>
            <a:off x="2161853" y="4296866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Перевозский"/>
          <p:cNvSpPr>
            <a:spLocks/>
          </p:cNvSpPr>
          <p:nvPr/>
        </p:nvSpPr>
        <p:spPr bwMode="auto">
          <a:xfrm>
            <a:off x="2876228" y="4687391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Вадский"/>
          <p:cNvSpPr>
            <a:spLocks/>
          </p:cNvSpPr>
          <p:nvPr/>
        </p:nvSpPr>
        <p:spPr bwMode="auto">
          <a:xfrm>
            <a:off x="2523803" y="4906466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Большемурашкинский"/>
          <p:cNvSpPr>
            <a:spLocks/>
          </p:cNvSpPr>
          <p:nvPr/>
        </p:nvSpPr>
        <p:spPr bwMode="auto">
          <a:xfrm>
            <a:off x="2990528" y="4582616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Княгининский"/>
          <p:cNvSpPr>
            <a:spLocks/>
          </p:cNvSpPr>
          <p:nvPr/>
        </p:nvSpPr>
        <p:spPr bwMode="auto">
          <a:xfrm>
            <a:off x="3419153" y="4592141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Спасский"/>
          <p:cNvSpPr>
            <a:spLocks/>
          </p:cNvSpPr>
          <p:nvPr/>
        </p:nvSpPr>
        <p:spPr bwMode="auto">
          <a:xfrm>
            <a:off x="3904928" y="4363541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Пильненский"/>
          <p:cNvSpPr>
            <a:spLocks/>
          </p:cNvSpPr>
          <p:nvPr/>
        </p:nvSpPr>
        <p:spPr bwMode="auto">
          <a:xfrm>
            <a:off x="4181153" y="4544516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Вачский"/>
          <p:cNvSpPr>
            <a:spLocks/>
          </p:cNvSpPr>
          <p:nvPr/>
        </p:nvSpPr>
        <p:spPr bwMode="auto">
          <a:xfrm>
            <a:off x="933128" y="4430216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Сосновский"/>
          <p:cNvSpPr>
            <a:spLocks/>
          </p:cNvSpPr>
          <p:nvPr/>
        </p:nvSpPr>
        <p:spPr bwMode="auto">
          <a:xfrm>
            <a:off x="1485578" y="4506416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Арзамасский"/>
          <p:cNvSpPr>
            <a:spLocks/>
          </p:cNvSpPr>
          <p:nvPr/>
        </p:nvSpPr>
        <p:spPr bwMode="auto">
          <a:xfrm>
            <a:off x="1838003" y="4954091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Бутурлинский"/>
          <p:cNvSpPr>
            <a:spLocks/>
          </p:cNvSpPr>
          <p:nvPr/>
        </p:nvSpPr>
        <p:spPr bwMode="auto">
          <a:xfrm>
            <a:off x="3019103" y="4915991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Сергачский"/>
          <p:cNvSpPr>
            <a:spLocks/>
          </p:cNvSpPr>
          <p:nvPr/>
        </p:nvSpPr>
        <p:spPr bwMode="auto">
          <a:xfrm>
            <a:off x="3657278" y="4830266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Краснооктябрьский"/>
          <p:cNvSpPr>
            <a:spLocks/>
          </p:cNvSpPr>
          <p:nvPr/>
        </p:nvSpPr>
        <p:spPr bwMode="auto">
          <a:xfrm>
            <a:off x="3819203" y="5401766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Сеченовский"/>
          <p:cNvSpPr>
            <a:spLocks/>
          </p:cNvSpPr>
          <p:nvPr/>
        </p:nvSpPr>
        <p:spPr bwMode="auto">
          <a:xfrm>
            <a:off x="4114478" y="5449391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Навашинский"/>
          <p:cNvSpPr>
            <a:spLocks/>
          </p:cNvSpPr>
          <p:nvPr/>
        </p:nvSpPr>
        <p:spPr bwMode="auto">
          <a:xfrm>
            <a:off x="580703" y="4811216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Ардатовский"/>
          <p:cNvSpPr>
            <a:spLocks/>
          </p:cNvSpPr>
          <p:nvPr/>
        </p:nvSpPr>
        <p:spPr bwMode="auto">
          <a:xfrm>
            <a:off x="1247453" y="5096966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Шатковский"/>
          <p:cNvSpPr>
            <a:spLocks/>
          </p:cNvSpPr>
          <p:nvPr/>
        </p:nvSpPr>
        <p:spPr bwMode="auto">
          <a:xfrm>
            <a:off x="2304728" y="5544641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Гагинский"/>
          <p:cNvSpPr>
            <a:spLocks/>
          </p:cNvSpPr>
          <p:nvPr/>
        </p:nvSpPr>
        <p:spPr bwMode="auto">
          <a:xfrm>
            <a:off x="3152453" y="5449391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Большеболдинский"/>
          <p:cNvSpPr>
            <a:spLocks/>
          </p:cNvSpPr>
          <p:nvPr/>
        </p:nvSpPr>
        <p:spPr bwMode="auto">
          <a:xfrm>
            <a:off x="3381053" y="5887541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Кулебакский"/>
          <p:cNvSpPr>
            <a:spLocks/>
          </p:cNvSpPr>
          <p:nvPr/>
        </p:nvSpPr>
        <p:spPr bwMode="auto">
          <a:xfrm>
            <a:off x="733103" y="5258891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Выксунский"/>
          <p:cNvSpPr>
            <a:spLocks/>
          </p:cNvSpPr>
          <p:nvPr/>
        </p:nvSpPr>
        <p:spPr bwMode="auto">
          <a:xfrm>
            <a:off x="323528" y="5344616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Вознесенский"/>
          <p:cNvSpPr>
            <a:spLocks/>
          </p:cNvSpPr>
          <p:nvPr/>
        </p:nvSpPr>
        <p:spPr bwMode="auto">
          <a:xfrm>
            <a:off x="923603" y="6030416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Дивеевский"/>
          <p:cNvSpPr>
            <a:spLocks/>
          </p:cNvSpPr>
          <p:nvPr/>
        </p:nvSpPr>
        <p:spPr bwMode="auto">
          <a:xfrm>
            <a:off x="1447478" y="5620841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Первомайский"/>
          <p:cNvSpPr>
            <a:spLocks/>
          </p:cNvSpPr>
          <p:nvPr/>
        </p:nvSpPr>
        <p:spPr bwMode="auto">
          <a:xfrm>
            <a:off x="1952303" y="5897066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Лукояновский"/>
          <p:cNvSpPr>
            <a:spLocks/>
          </p:cNvSpPr>
          <p:nvPr/>
        </p:nvSpPr>
        <p:spPr bwMode="auto">
          <a:xfrm>
            <a:off x="2580953" y="5878016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очинковский"/>
          <p:cNvSpPr>
            <a:spLocks/>
          </p:cNvSpPr>
          <p:nvPr/>
        </p:nvSpPr>
        <p:spPr bwMode="auto">
          <a:xfrm>
            <a:off x="2723828" y="6335216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Павловский"/>
          <p:cNvSpPr>
            <a:spLocks/>
          </p:cNvSpPr>
          <p:nvPr/>
        </p:nvSpPr>
        <p:spPr bwMode="auto">
          <a:xfrm>
            <a:off x="1266503" y="4039691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Володарский"/>
          <p:cNvSpPr>
            <a:spLocks/>
          </p:cNvSpPr>
          <p:nvPr/>
        </p:nvSpPr>
        <p:spPr bwMode="auto">
          <a:xfrm>
            <a:off x="1256978" y="3487241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rvet"/>
          <p:cNvSpPr txBox="1">
            <a:spLocks noChangeAspect="1" noChangeArrowheads="1"/>
          </p:cNvSpPr>
          <p:nvPr/>
        </p:nvSpPr>
        <p:spPr bwMode="auto">
          <a:xfrm>
            <a:off x="3743003" y="1220291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1" name="rhah"/>
          <p:cNvSpPr txBox="1">
            <a:spLocks noChangeArrowheads="1"/>
          </p:cNvSpPr>
          <p:nvPr/>
        </p:nvSpPr>
        <p:spPr bwMode="auto">
          <a:xfrm>
            <a:off x="4590728" y="1210767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2" name="rtoha"/>
          <p:cNvSpPr txBox="1">
            <a:spLocks noChangeArrowheads="1"/>
          </p:cNvSpPr>
          <p:nvPr/>
        </p:nvSpPr>
        <p:spPr bwMode="auto">
          <a:xfrm flipV="1">
            <a:off x="5343203" y="1210766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273" name="rtonk" descr="Подпись: Тонкинский"/>
          <p:cNvSpPr txBox="1">
            <a:spLocks noChangeArrowheads="1"/>
          </p:cNvSpPr>
          <p:nvPr/>
        </p:nvSpPr>
        <p:spPr bwMode="auto">
          <a:xfrm>
            <a:off x="4685978" y="1877516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274" name="rure"/>
          <p:cNvSpPr txBox="1">
            <a:spLocks noChangeArrowheads="1"/>
          </p:cNvSpPr>
          <p:nvPr/>
        </p:nvSpPr>
        <p:spPr bwMode="auto">
          <a:xfrm>
            <a:off x="4076378" y="1696541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275" name="rvarn"/>
          <p:cNvSpPr txBox="1">
            <a:spLocks noChangeArrowheads="1"/>
          </p:cNvSpPr>
          <p:nvPr/>
        </p:nvSpPr>
        <p:spPr bwMode="auto">
          <a:xfrm>
            <a:off x="3104828" y="1706066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276" name="rkras"/>
          <p:cNvSpPr txBox="1">
            <a:spLocks noChangeArrowheads="1"/>
          </p:cNvSpPr>
          <p:nvPr/>
        </p:nvSpPr>
        <p:spPr bwMode="auto">
          <a:xfrm>
            <a:off x="3342953" y="2325191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277" name="rsar"/>
          <p:cNvSpPr txBox="1">
            <a:spLocks noChangeArrowheads="1"/>
          </p:cNvSpPr>
          <p:nvPr/>
        </p:nvSpPr>
        <p:spPr bwMode="auto">
          <a:xfrm>
            <a:off x="4666928" y="2401391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278" name="rsem"/>
          <p:cNvSpPr txBox="1">
            <a:spLocks noChangeArrowheads="1"/>
          </p:cNvSpPr>
          <p:nvPr/>
        </p:nvSpPr>
        <p:spPr bwMode="auto">
          <a:xfrm>
            <a:off x="2704778" y="2791916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79" name="rvosk"/>
          <p:cNvSpPr txBox="1">
            <a:spLocks noChangeArrowheads="1"/>
          </p:cNvSpPr>
          <p:nvPr/>
        </p:nvSpPr>
        <p:spPr bwMode="auto">
          <a:xfrm>
            <a:off x="3771578" y="279191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80" name="rkovr"/>
          <p:cNvSpPr txBox="1">
            <a:spLocks noChangeArrowheads="1"/>
          </p:cNvSpPr>
          <p:nvPr/>
        </p:nvSpPr>
        <p:spPr bwMode="auto">
          <a:xfrm>
            <a:off x="2142803" y="2306141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281" name="rsokol"/>
          <p:cNvSpPr txBox="1">
            <a:spLocks noChangeArrowheads="1"/>
          </p:cNvSpPr>
          <p:nvPr/>
        </p:nvSpPr>
        <p:spPr bwMode="auto">
          <a:xfrm>
            <a:off x="1880865" y="2015629"/>
            <a:ext cx="466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282" name="rgor"/>
          <p:cNvSpPr txBox="1">
            <a:spLocks noChangeArrowheads="1"/>
          </p:cNvSpPr>
          <p:nvPr/>
        </p:nvSpPr>
        <p:spPr bwMode="auto">
          <a:xfrm>
            <a:off x="1961828" y="2982416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283" name="rbors"/>
          <p:cNvSpPr txBox="1">
            <a:spLocks noChangeArrowheads="1"/>
          </p:cNvSpPr>
          <p:nvPr/>
        </p:nvSpPr>
        <p:spPr bwMode="auto">
          <a:xfrm>
            <a:off x="2714303" y="3601541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4" name="rlisk"/>
          <p:cNvSpPr txBox="1">
            <a:spLocks noChangeArrowheads="1"/>
          </p:cNvSpPr>
          <p:nvPr/>
        </p:nvSpPr>
        <p:spPr bwMode="auto">
          <a:xfrm>
            <a:off x="3552503" y="3906341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285" name="rvorot"/>
          <p:cNvSpPr txBox="1">
            <a:spLocks noChangeArrowheads="1"/>
          </p:cNvSpPr>
          <p:nvPr/>
        </p:nvSpPr>
        <p:spPr bwMode="auto">
          <a:xfrm>
            <a:off x="3971603" y="3858716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286" name="rchka"/>
          <p:cNvSpPr txBox="1">
            <a:spLocks noChangeArrowheads="1"/>
          </p:cNvSpPr>
          <p:nvPr/>
        </p:nvSpPr>
        <p:spPr bwMode="auto">
          <a:xfrm>
            <a:off x="1457003" y="3039566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7" name="rbalah"/>
          <p:cNvSpPr txBox="1">
            <a:spLocks noChangeArrowheads="1"/>
          </p:cNvSpPr>
          <p:nvPr/>
        </p:nvSpPr>
        <p:spPr bwMode="auto">
          <a:xfrm>
            <a:off x="1780853" y="3477716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288" name="rdzer"/>
          <p:cNvSpPr txBox="1">
            <a:spLocks noChangeArrowheads="1"/>
          </p:cNvSpPr>
          <p:nvPr/>
        </p:nvSpPr>
        <p:spPr bwMode="auto">
          <a:xfrm>
            <a:off x="1942778" y="3877766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9" name="rvolod"/>
          <p:cNvSpPr txBox="1">
            <a:spLocks noChangeArrowheads="1"/>
          </p:cNvSpPr>
          <p:nvPr/>
        </p:nvSpPr>
        <p:spPr bwMode="auto">
          <a:xfrm>
            <a:off x="1266503" y="3668216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290" name="rnovgr"/>
          <p:cNvSpPr txBox="1">
            <a:spLocks noChangeArrowheads="1"/>
          </p:cNvSpPr>
          <p:nvPr/>
        </p:nvSpPr>
        <p:spPr bwMode="auto">
          <a:xfrm>
            <a:off x="2352353" y="3858716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1" name="rpavlo"/>
          <p:cNvSpPr txBox="1">
            <a:spLocks noChangeArrowheads="1"/>
          </p:cNvSpPr>
          <p:nvPr/>
        </p:nvSpPr>
        <p:spPr bwMode="auto">
          <a:xfrm>
            <a:off x="1342703" y="4268291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2" name="rvacha"/>
          <p:cNvSpPr txBox="1">
            <a:spLocks noChangeArrowheads="1"/>
          </p:cNvSpPr>
          <p:nvPr/>
        </p:nvSpPr>
        <p:spPr bwMode="auto">
          <a:xfrm>
            <a:off x="1095053" y="4687391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293" name="rsosn"/>
          <p:cNvSpPr txBox="1">
            <a:spLocks noChangeArrowheads="1"/>
          </p:cNvSpPr>
          <p:nvPr/>
        </p:nvSpPr>
        <p:spPr bwMode="auto">
          <a:xfrm>
            <a:off x="1561778" y="4820741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4" name="rbogor"/>
          <p:cNvSpPr txBox="1">
            <a:spLocks noChangeArrowheads="1"/>
          </p:cNvSpPr>
          <p:nvPr/>
        </p:nvSpPr>
        <p:spPr bwMode="auto">
          <a:xfrm>
            <a:off x="1876103" y="4134941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295" name="rkstov"/>
          <p:cNvSpPr txBox="1">
            <a:spLocks noChangeArrowheads="1"/>
          </p:cNvSpPr>
          <p:nvPr/>
        </p:nvSpPr>
        <p:spPr bwMode="auto">
          <a:xfrm>
            <a:off x="2676203" y="4334966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6" name="rspas"/>
          <p:cNvSpPr txBox="1">
            <a:spLocks noChangeArrowheads="1"/>
          </p:cNvSpPr>
          <p:nvPr/>
        </p:nvSpPr>
        <p:spPr bwMode="auto">
          <a:xfrm>
            <a:off x="3962078" y="4554041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7" name="rdalk"/>
          <p:cNvSpPr txBox="1">
            <a:spLocks noChangeArrowheads="1"/>
          </p:cNvSpPr>
          <p:nvPr/>
        </p:nvSpPr>
        <p:spPr bwMode="auto">
          <a:xfrm>
            <a:off x="2171378" y="4649291"/>
            <a:ext cx="9048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298" name="rbolmu"/>
          <p:cNvSpPr txBox="1">
            <a:spLocks noChangeArrowheads="1"/>
          </p:cNvSpPr>
          <p:nvPr/>
        </p:nvSpPr>
        <p:spPr bwMode="auto">
          <a:xfrm>
            <a:off x="3057204" y="4668341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299" name="rknag"/>
          <p:cNvSpPr txBox="1">
            <a:spLocks noChangeArrowheads="1"/>
          </p:cNvSpPr>
          <p:nvPr/>
        </p:nvSpPr>
        <p:spPr bwMode="auto">
          <a:xfrm>
            <a:off x="3514403" y="4668341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300" name="rnava"/>
          <p:cNvSpPr txBox="1">
            <a:spLocks noChangeArrowheads="1"/>
          </p:cNvSpPr>
          <p:nvPr/>
        </p:nvSpPr>
        <p:spPr bwMode="auto">
          <a:xfrm>
            <a:off x="714053" y="5096966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1" name="rarda"/>
          <p:cNvSpPr txBox="1">
            <a:spLocks noChangeArrowheads="1"/>
          </p:cNvSpPr>
          <p:nvPr/>
        </p:nvSpPr>
        <p:spPr bwMode="auto">
          <a:xfrm>
            <a:off x="1428428" y="5611316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302" name="rarza"/>
          <p:cNvSpPr txBox="1">
            <a:spLocks noChangeArrowheads="1"/>
          </p:cNvSpPr>
          <p:nvPr/>
        </p:nvSpPr>
        <p:spPr bwMode="auto">
          <a:xfrm>
            <a:off x="2057078" y="5239841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Арзамас</a:t>
            </a:r>
          </a:p>
        </p:txBody>
      </p:sp>
      <p:sp>
        <p:nvSpPr>
          <p:cNvPr id="303" name="rvad"/>
          <p:cNvSpPr txBox="1">
            <a:spLocks noChangeArrowheads="1"/>
          </p:cNvSpPr>
          <p:nvPr/>
        </p:nvSpPr>
        <p:spPr bwMode="auto">
          <a:xfrm>
            <a:off x="2542853" y="5277941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304" name="rperev"/>
          <p:cNvSpPr txBox="1">
            <a:spLocks noChangeArrowheads="1"/>
          </p:cNvSpPr>
          <p:nvPr/>
        </p:nvSpPr>
        <p:spPr bwMode="auto">
          <a:xfrm>
            <a:off x="2876228" y="4973141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5" name="rbytyr"/>
          <p:cNvSpPr txBox="1">
            <a:spLocks noChangeArrowheads="1"/>
          </p:cNvSpPr>
          <p:nvPr/>
        </p:nvSpPr>
        <p:spPr bwMode="auto">
          <a:xfrm>
            <a:off x="3266753" y="5154116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306" name="rserg"/>
          <p:cNvSpPr txBox="1">
            <a:spLocks noChangeArrowheads="1"/>
          </p:cNvSpPr>
          <p:nvPr/>
        </p:nvSpPr>
        <p:spPr bwMode="auto">
          <a:xfrm>
            <a:off x="3723953" y="5096966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307" name="rpila"/>
          <p:cNvSpPr txBox="1">
            <a:spLocks noChangeArrowheads="1"/>
          </p:cNvSpPr>
          <p:nvPr/>
        </p:nvSpPr>
        <p:spPr bwMode="auto">
          <a:xfrm>
            <a:off x="4295453" y="5135066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Пиль-нин-ский</a:t>
            </a:r>
          </a:p>
        </p:txBody>
      </p:sp>
      <p:sp>
        <p:nvSpPr>
          <p:cNvPr id="308" name="rkyle"/>
          <p:cNvSpPr txBox="1">
            <a:spLocks noChangeArrowheads="1"/>
          </p:cNvSpPr>
          <p:nvPr/>
        </p:nvSpPr>
        <p:spPr bwMode="auto">
          <a:xfrm>
            <a:off x="904553" y="5420816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9" name="rhat"/>
          <p:cNvSpPr txBox="1">
            <a:spLocks noChangeArrowheads="1"/>
          </p:cNvSpPr>
          <p:nvPr/>
        </p:nvSpPr>
        <p:spPr bwMode="auto">
          <a:xfrm>
            <a:off x="2504753" y="5754191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10" name="rgaga"/>
          <p:cNvSpPr txBox="1">
            <a:spLocks noChangeArrowheads="1"/>
          </p:cNvSpPr>
          <p:nvPr/>
        </p:nvSpPr>
        <p:spPr bwMode="auto">
          <a:xfrm>
            <a:off x="3323903" y="5697041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311" name="rkrso"/>
          <p:cNvSpPr txBox="1">
            <a:spLocks noChangeArrowheads="1"/>
          </p:cNvSpPr>
          <p:nvPr/>
        </p:nvSpPr>
        <p:spPr bwMode="auto">
          <a:xfrm>
            <a:off x="3933503" y="5468441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312" name="rsech"/>
          <p:cNvSpPr txBox="1">
            <a:spLocks noChangeArrowheads="1"/>
          </p:cNvSpPr>
          <p:nvPr/>
        </p:nvSpPr>
        <p:spPr bwMode="auto">
          <a:xfrm>
            <a:off x="4133528" y="5773241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313" name="rviks"/>
          <p:cNvSpPr txBox="1">
            <a:spLocks noChangeArrowheads="1"/>
          </p:cNvSpPr>
          <p:nvPr/>
        </p:nvSpPr>
        <p:spPr bwMode="auto">
          <a:xfrm>
            <a:off x="485453" y="5782766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4" name="rvozn"/>
          <p:cNvSpPr txBox="1">
            <a:spLocks noChangeArrowheads="1"/>
          </p:cNvSpPr>
          <p:nvPr/>
        </p:nvSpPr>
        <p:spPr bwMode="auto">
          <a:xfrm>
            <a:off x="1018853" y="6278066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5" name="rdivo"/>
          <p:cNvSpPr txBox="1">
            <a:spLocks noChangeArrowheads="1"/>
          </p:cNvSpPr>
          <p:nvPr/>
        </p:nvSpPr>
        <p:spPr bwMode="auto">
          <a:xfrm>
            <a:off x="1561778" y="5982791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316" name="rpervo"/>
          <p:cNvSpPr txBox="1">
            <a:spLocks noChangeArrowheads="1"/>
          </p:cNvSpPr>
          <p:nvPr/>
        </p:nvSpPr>
        <p:spPr bwMode="auto">
          <a:xfrm>
            <a:off x="2038028" y="6173291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7" name="rluko"/>
          <p:cNvSpPr txBox="1">
            <a:spLocks noChangeArrowheads="1"/>
          </p:cNvSpPr>
          <p:nvPr/>
        </p:nvSpPr>
        <p:spPr bwMode="auto">
          <a:xfrm>
            <a:off x="2828603" y="6144716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318" name="rbbol"/>
          <p:cNvSpPr txBox="1">
            <a:spLocks noChangeArrowheads="1"/>
          </p:cNvSpPr>
          <p:nvPr/>
        </p:nvSpPr>
        <p:spPr bwMode="auto">
          <a:xfrm>
            <a:off x="3466778" y="6163766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319" name="rpoch"/>
          <p:cNvSpPr txBox="1">
            <a:spLocks noChangeArrowheads="1"/>
          </p:cNvSpPr>
          <p:nvPr/>
        </p:nvSpPr>
        <p:spPr bwMode="auto">
          <a:xfrm>
            <a:off x="2952428" y="6735266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20" name="Oval 511"/>
          <p:cNvSpPr>
            <a:spLocks noChangeArrowheads="1"/>
          </p:cNvSpPr>
          <p:nvPr/>
        </p:nvSpPr>
        <p:spPr bwMode="auto">
          <a:xfrm>
            <a:off x="1704653" y="6344741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1" name="Oval 512"/>
          <p:cNvSpPr>
            <a:spLocks noChangeArrowheads="1"/>
          </p:cNvSpPr>
          <p:nvPr/>
        </p:nvSpPr>
        <p:spPr bwMode="auto">
          <a:xfrm>
            <a:off x="1647503" y="6335216"/>
            <a:ext cx="466725" cy="266700"/>
          </a:xfrm>
          <a:prstGeom prst="ellipse">
            <a:avLst/>
          </a:prstGeom>
          <a:solidFill>
            <a:srgbClr val="E287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Саров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152129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ВОВЛЕЧЕННОСТИ НЕСОВЕРШЕННОЛЕТНИХ В НЕЗАКОННЫЙ ОБОРОТ НАРКОТИКОВ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7" name="Таблица 216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1" name="Ветлужский"/>
          <p:cNvSpPr>
            <a:spLocks/>
          </p:cNvSpPr>
          <p:nvPr/>
        </p:nvSpPr>
        <p:spPr bwMode="auto">
          <a:xfrm>
            <a:off x="3430649" y="753255"/>
            <a:ext cx="1286436" cy="889187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Шахунский"/>
          <p:cNvSpPr>
            <a:spLocks/>
          </p:cNvSpPr>
          <p:nvPr/>
        </p:nvSpPr>
        <p:spPr bwMode="auto">
          <a:xfrm>
            <a:off x="4512017" y="772305"/>
            <a:ext cx="991160" cy="1050551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Тоншаевский"/>
          <p:cNvSpPr>
            <a:spLocks/>
          </p:cNvSpPr>
          <p:nvPr/>
        </p:nvSpPr>
        <p:spPr bwMode="auto">
          <a:xfrm>
            <a:off x="5217427" y="858030"/>
            <a:ext cx="1005168" cy="893669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Уреньский"/>
          <p:cNvSpPr>
            <a:spLocks/>
          </p:cNvSpPr>
          <p:nvPr/>
        </p:nvSpPr>
        <p:spPr bwMode="auto">
          <a:xfrm>
            <a:off x="3878324" y="1352209"/>
            <a:ext cx="886386" cy="931769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Тонкинский"/>
          <p:cNvSpPr>
            <a:spLocks/>
          </p:cNvSpPr>
          <p:nvPr/>
        </p:nvSpPr>
        <p:spPr bwMode="auto">
          <a:xfrm>
            <a:off x="4426292" y="1723124"/>
            <a:ext cx="914960" cy="579904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Варнавинский"/>
          <p:cNvSpPr>
            <a:spLocks/>
          </p:cNvSpPr>
          <p:nvPr/>
        </p:nvSpPr>
        <p:spPr bwMode="auto">
          <a:xfrm>
            <a:off x="2892207" y="1162269"/>
            <a:ext cx="1124510" cy="1088652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Краснобаковский"/>
          <p:cNvSpPr>
            <a:spLocks/>
          </p:cNvSpPr>
          <p:nvPr/>
        </p:nvSpPr>
        <p:spPr bwMode="auto">
          <a:xfrm>
            <a:off x="3235107" y="1946681"/>
            <a:ext cx="1238810" cy="803462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Шарангский"/>
          <p:cNvSpPr>
            <a:spLocks/>
          </p:cNvSpPr>
          <p:nvPr/>
        </p:nvSpPr>
        <p:spPr bwMode="auto">
          <a:xfrm>
            <a:off x="4564685" y="1946681"/>
            <a:ext cx="814667" cy="893669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Ковернинский"/>
          <p:cNvSpPr>
            <a:spLocks/>
          </p:cNvSpPr>
          <p:nvPr/>
        </p:nvSpPr>
        <p:spPr bwMode="auto">
          <a:xfrm>
            <a:off x="2163264" y="1704074"/>
            <a:ext cx="967068" cy="1117226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Сокольский"/>
          <p:cNvSpPr>
            <a:spLocks/>
          </p:cNvSpPr>
          <p:nvPr/>
        </p:nvSpPr>
        <p:spPr bwMode="auto">
          <a:xfrm>
            <a:off x="1862946" y="1623392"/>
            <a:ext cx="681318" cy="1188383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Воскресенский"/>
          <p:cNvSpPr>
            <a:spLocks/>
          </p:cNvSpPr>
          <p:nvPr/>
        </p:nvSpPr>
        <p:spPr bwMode="auto">
          <a:xfrm>
            <a:off x="3459224" y="2212821"/>
            <a:ext cx="1191186" cy="1293159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Семеновский"/>
          <p:cNvSpPr>
            <a:spLocks/>
          </p:cNvSpPr>
          <p:nvPr/>
        </p:nvSpPr>
        <p:spPr bwMode="auto">
          <a:xfrm>
            <a:off x="2639514" y="1899056"/>
            <a:ext cx="1086410" cy="1483099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Городецкий"/>
          <p:cNvSpPr>
            <a:spLocks/>
          </p:cNvSpPr>
          <p:nvPr/>
        </p:nvSpPr>
        <p:spPr bwMode="auto">
          <a:xfrm>
            <a:off x="2024871" y="2526586"/>
            <a:ext cx="567018" cy="1060076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Чкаловский"/>
          <p:cNvSpPr>
            <a:spLocks/>
          </p:cNvSpPr>
          <p:nvPr/>
        </p:nvSpPr>
        <p:spPr bwMode="auto">
          <a:xfrm>
            <a:off x="1500996" y="2792725"/>
            <a:ext cx="466725" cy="63705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Борский"/>
          <p:cNvSpPr>
            <a:spLocks/>
          </p:cNvSpPr>
          <p:nvPr/>
        </p:nvSpPr>
        <p:spPr bwMode="auto">
          <a:xfrm>
            <a:off x="2401389" y="2740618"/>
            <a:ext cx="1457885" cy="1483099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Лысковский"/>
          <p:cNvSpPr>
            <a:spLocks/>
          </p:cNvSpPr>
          <p:nvPr/>
        </p:nvSpPr>
        <p:spPr bwMode="auto">
          <a:xfrm>
            <a:off x="3478274" y="3420255"/>
            <a:ext cx="728943" cy="746312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Лысковский 2"/>
          <p:cNvSpPr>
            <a:spLocks/>
          </p:cNvSpPr>
          <p:nvPr/>
        </p:nvSpPr>
        <p:spPr bwMode="auto">
          <a:xfrm>
            <a:off x="3292257" y="4085884"/>
            <a:ext cx="886385" cy="489697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Воротынский"/>
          <p:cNvSpPr>
            <a:spLocks/>
          </p:cNvSpPr>
          <p:nvPr/>
        </p:nvSpPr>
        <p:spPr bwMode="auto">
          <a:xfrm>
            <a:off x="3959567" y="3420255"/>
            <a:ext cx="652743" cy="646579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Воротынский 2"/>
          <p:cNvSpPr>
            <a:spLocks/>
          </p:cNvSpPr>
          <p:nvPr/>
        </p:nvSpPr>
        <p:spPr bwMode="auto">
          <a:xfrm>
            <a:off x="4045292" y="4019209"/>
            <a:ext cx="805143" cy="546847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Балахнинский"/>
          <p:cNvSpPr>
            <a:spLocks/>
          </p:cNvSpPr>
          <p:nvPr/>
        </p:nvSpPr>
        <p:spPr bwMode="auto">
          <a:xfrm>
            <a:off x="1710546" y="3192215"/>
            <a:ext cx="662268" cy="579904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Нижний Новгород"/>
          <p:cNvSpPr>
            <a:spLocks/>
          </p:cNvSpPr>
          <p:nvPr/>
        </p:nvSpPr>
        <p:spPr bwMode="auto">
          <a:xfrm>
            <a:off x="2353764" y="3605712"/>
            <a:ext cx="376518" cy="351865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Дзержинск"/>
          <p:cNvSpPr>
            <a:spLocks/>
          </p:cNvSpPr>
          <p:nvPr/>
        </p:nvSpPr>
        <p:spPr bwMode="auto">
          <a:xfrm>
            <a:off x="1996296" y="3691437"/>
            <a:ext cx="395568" cy="256615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Кстовский"/>
          <p:cNvSpPr>
            <a:spLocks/>
          </p:cNvSpPr>
          <p:nvPr/>
        </p:nvSpPr>
        <p:spPr bwMode="auto">
          <a:xfrm>
            <a:off x="2487114" y="3829269"/>
            <a:ext cx="867335" cy="727262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Богородский"/>
          <p:cNvSpPr>
            <a:spLocks/>
          </p:cNvSpPr>
          <p:nvPr/>
        </p:nvSpPr>
        <p:spPr bwMode="auto">
          <a:xfrm>
            <a:off x="1843896" y="3890902"/>
            <a:ext cx="719418" cy="832037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Дальнеконстантиновский"/>
          <p:cNvSpPr>
            <a:spLocks/>
          </p:cNvSpPr>
          <p:nvPr/>
        </p:nvSpPr>
        <p:spPr bwMode="auto">
          <a:xfrm>
            <a:off x="2220414" y="4166567"/>
            <a:ext cx="881343" cy="812986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Перевозский"/>
          <p:cNvSpPr>
            <a:spLocks/>
          </p:cNvSpPr>
          <p:nvPr/>
        </p:nvSpPr>
        <p:spPr bwMode="auto">
          <a:xfrm>
            <a:off x="2930307" y="4547006"/>
            <a:ext cx="414617" cy="812987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Вадский"/>
          <p:cNvSpPr>
            <a:spLocks/>
          </p:cNvSpPr>
          <p:nvPr/>
        </p:nvSpPr>
        <p:spPr bwMode="auto">
          <a:xfrm>
            <a:off x="2582364" y="4761039"/>
            <a:ext cx="519393" cy="698686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Большемурашкинский"/>
          <p:cNvSpPr>
            <a:spLocks/>
          </p:cNvSpPr>
          <p:nvPr/>
        </p:nvSpPr>
        <p:spPr bwMode="auto">
          <a:xfrm>
            <a:off x="3044607" y="4447274"/>
            <a:ext cx="528917" cy="451597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Княгининский"/>
          <p:cNvSpPr>
            <a:spLocks/>
          </p:cNvSpPr>
          <p:nvPr/>
        </p:nvSpPr>
        <p:spPr bwMode="auto">
          <a:xfrm>
            <a:off x="3468749" y="4456799"/>
            <a:ext cx="662268" cy="451597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Спасский"/>
          <p:cNvSpPr>
            <a:spLocks/>
          </p:cNvSpPr>
          <p:nvPr/>
        </p:nvSpPr>
        <p:spPr bwMode="auto">
          <a:xfrm>
            <a:off x="3950042" y="4233242"/>
            <a:ext cx="533400" cy="560854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Пильненский"/>
          <p:cNvSpPr>
            <a:spLocks/>
          </p:cNvSpPr>
          <p:nvPr/>
        </p:nvSpPr>
        <p:spPr bwMode="auto">
          <a:xfrm>
            <a:off x="4226267" y="4409174"/>
            <a:ext cx="776568" cy="1050551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Вачский"/>
          <p:cNvSpPr>
            <a:spLocks/>
          </p:cNvSpPr>
          <p:nvPr/>
        </p:nvSpPr>
        <p:spPr bwMode="auto">
          <a:xfrm>
            <a:off x="1000654" y="4299917"/>
            <a:ext cx="662267" cy="651061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Сосновский"/>
          <p:cNvSpPr>
            <a:spLocks/>
          </p:cNvSpPr>
          <p:nvPr/>
        </p:nvSpPr>
        <p:spPr bwMode="auto">
          <a:xfrm>
            <a:off x="1548621" y="4371074"/>
            <a:ext cx="728943" cy="703729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Арзамасский"/>
          <p:cNvSpPr>
            <a:spLocks/>
          </p:cNvSpPr>
          <p:nvPr/>
        </p:nvSpPr>
        <p:spPr bwMode="auto">
          <a:xfrm>
            <a:off x="1901046" y="4803621"/>
            <a:ext cx="943536" cy="931769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Бутурлинский"/>
          <p:cNvSpPr>
            <a:spLocks/>
          </p:cNvSpPr>
          <p:nvPr/>
        </p:nvSpPr>
        <p:spPr bwMode="auto">
          <a:xfrm>
            <a:off x="3073182" y="4770564"/>
            <a:ext cx="814667" cy="746311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Сергачский"/>
          <p:cNvSpPr>
            <a:spLocks/>
          </p:cNvSpPr>
          <p:nvPr/>
        </p:nvSpPr>
        <p:spPr bwMode="auto">
          <a:xfrm>
            <a:off x="3706874" y="4684839"/>
            <a:ext cx="700368" cy="832036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Краснооктябрьский"/>
          <p:cNvSpPr>
            <a:spLocks/>
          </p:cNvSpPr>
          <p:nvPr/>
        </p:nvSpPr>
        <p:spPr bwMode="auto">
          <a:xfrm>
            <a:off x="3868799" y="5241211"/>
            <a:ext cx="586068" cy="689161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Сеченовский"/>
          <p:cNvSpPr>
            <a:spLocks/>
          </p:cNvSpPr>
          <p:nvPr/>
        </p:nvSpPr>
        <p:spPr bwMode="auto">
          <a:xfrm>
            <a:off x="4159592" y="5283793"/>
            <a:ext cx="757518" cy="822512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Навашинский"/>
          <p:cNvSpPr>
            <a:spLocks/>
          </p:cNvSpPr>
          <p:nvPr/>
        </p:nvSpPr>
        <p:spPr bwMode="auto">
          <a:xfrm>
            <a:off x="652711" y="4665789"/>
            <a:ext cx="991160" cy="584947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Ардатовский"/>
          <p:cNvSpPr>
            <a:spLocks/>
          </p:cNvSpPr>
          <p:nvPr/>
        </p:nvSpPr>
        <p:spPr bwMode="auto">
          <a:xfrm>
            <a:off x="1314979" y="4946496"/>
            <a:ext cx="838760" cy="945776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Шатковский"/>
          <p:cNvSpPr>
            <a:spLocks/>
          </p:cNvSpPr>
          <p:nvPr/>
        </p:nvSpPr>
        <p:spPr bwMode="auto">
          <a:xfrm>
            <a:off x="2363289" y="5379043"/>
            <a:ext cx="1048310" cy="656104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Гагинский"/>
          <p:cNvSpPr>
            <a:spLocks/>
          </p:cNvSpPr>
          <p:nvPr/>
        </p:nvSpPr>
        <p:spPr bwMode="auto">
          <a:xfrm>
            <a:off x="3206532" y="5283793"/>
            <a:ext cx="743510" cy="637054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Большеболдинский"/>
          <p:cNvSpPr>
            <a:spLocks/>
          </p:cNvSpPr>
          <p:nvPr/>
        </p:nvSpPr>
        <p:spPr bwMode="auto">
          <a:xfrm>
            <a:off x="3430649" y="5711858"/>
            <a:ext cx="681318" cy="660586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Кулебакский"/>
          <p:cNvSpPr>
            <a:spLocks/>
          </p:cNvSpPr>
          <p:nvPr/>
        </p:nvSpPr>
        <p:spPr bwMode="auto">
          <a:xfrm>
            <a:off x="805111" y="5103378"/>
            <a:ext cx="886385" cy="632012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Выксунский"/>
          <p:cNvSpPr>
            <a:spLocks/>
          </p:cNvSpPr>
          <p:nvPr/>
        </p:nvSpPr>
        <p:spPr bwMode="auto">
          <a:xfrm>
            <a:off x="395536" y="5184061"/>
            <a:ext cx="995643" cy="851086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Вознесенский"/>
          <p:cNvSpPr>
            <a:spLocks/>
          </p:cNvSpPr>
          <p:nvPr/>
        </p:nvSpPr>
        <p:spPr bwMode="auto">
          <a:xfrm>
            <a:off x="991129" y="5849690"/>
            <a:ext cx="814667" cy="560854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Дивеевский"/>
          <p:cNvSpPr>
            <a:spLocks/>
          </p:cNvSpPr>
          <p:nvPr/>
        </p:nvSpPr>
        <p:spPr bwMode="auto">
          <a:xfrm>
            <a:off x="1510521" y="5450200"/>
            <a:ext cx="833718" cy="72278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Первомайский"/>
          <p:cNvSpPr>
            <a:spLocks/>
          </p:cNvSpPr>
          <p:nvPr/>
        </p:nvSpPr>
        <p:spPr bwMode="auto">
          <a:xfrm>
            <a:off x="2015346" y="5721383"/>
            <a:ext cx="762561" cy="774886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Лукояновский"/>
          <p:cNvSpPr>
            <a:spLocks/>
          </p:cNvSpPr>
          <p:nvPr/>
        </p:nvSpPr>
        <p:spPr bwMode="auto">
          <a:xfrm>
            <a:off x="2639514" y="5702333"/>
            <a:ext cx="1019735" cy="993401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Починковский"/>
          <p:cNvSpPr>
            <a:spLocks/>
          </p:cNvSpPr>
          <p:nvPr/>
        </p:nvSpPr>
        <p:spPr bwMode="auto">
          <a:xfrm>
            <a:off x="2777907" y="6144405"/>
            <a:ext cx="1062317" cy="812987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авловский"/>
          <p:cNvSpPr>
            <a:spLocks/>
          </p:cNvSpPr>
          <p:nvPr/>
        </p:nvSpPr>
        <p:spPr bwMode="auto">
          <a:xfrm>
            <a:off x="1334029" y="3919477"/>
            <a:ext cx="757517" cy="665629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Володарский"/>
          <p:cNvSpPr>
            <a:spLocks/>
          </p:cNvSpPr>
          <p:nvPr/>
        </p:nvSpPr>
        <p:spPr bwMode="auto">
          <a:xfrm>
            <a:off x="1324504" y="3382155"/>
            <a:ext cx="728942" cy="627529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rvet"/>
          <p:cNvSpPr txBox="1">
            <a:spLocks noChangeAspect="1" noChangeArrowheads="1"/>
          </p:cNvSpPr>
          <p:nvPr/>
        </p:nvSpPr>
        <p:spPr bwMode="auto">
          <a:xfrm>
            <a:off x="3792599" y="1185802"/>
            <a:ext cx="53844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0" name="rhah"/>
          <p:cNvSpPr txBox="1">
            <a:spLocks noChangeArrowheads="1"/>
          </p:cNvSpPr>
          <p:nvPr/>
        </p:nvSpPr>
        <p:spPr bwMode="auto">
          <a:xfrm>
            <a:off x="4631360" y="1181320"/>
            <a:ext cx="671792" cy="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1" name="rtoha"/>
          <p:cNvSpPr txBox="1">
            <a:spLocks noChangeArrowheads="1"/>
          </p:cNvSpPr>
          <p:nvPr/>
        </p:nvSpPr>
        <p:spPr bwMode="auto">
          <a:xfrm flipV="1">
            <a:off x="5379352" y="1181319"/>
            <a:ext cx="614643" cy="1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272" name="rtonk" descr="Подпись: Тонкинский"/>
          <p:cNvSpPr txBox="1">
            <a:spLocks noChangeArrowheads="1"/>
          </p:cNvSpPr>
          <p:nvPr/>
        </p:nvSpPr>
        <p:spPr bwMode="auto">
          <a:xfrm>
            <a:off x="4726610" y="1822856"/>
            <a:ext cx="51939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273" name="rure"/>
          <p:cNvSpPr txBox="1">
            <a:spLocks noChangeArrowheads="1"/>
          </p:cNvSpPr>
          <p:nvPr/>
        </p:nvSpPr>
        <p:spPr bwMode="auto">
          <a:xfrm>
            <a:off x="4121492" y="1651967"/>
            <a:ext cx="433668" cy="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274" name="rvarn"/>
          <p:cNvSpPr txBox="1">
            <a:spLocks noChangeArrowheads="1"/>
          </p:cNvSpPr>
          <p:nvPr/>
        </p:nvSpPr>
        <p:spPr bwMode="auto">
          <a:xfrm>
            <a:off x="3158907" y="1656449"/>
            <a:ext cx="63369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275" name="rkras"/>
          <p:cNvSpPr txBox="1">
            <a:spLocks noChangeArrowheads="1"/>
          </p:cNvSpPr>
          <p:nvPr/>
        </p:nvSpPr>
        <p:spPr bwMode="auto">
          <a:xfrm>
            <a:off x="3392549" y="2260446"/>
            <a:ext cx="757518" cy="11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276" name="rsar"/>
          <p:cNvSpPr txBox="1">
            <a:spLocks noChangeArrowheads="1"/>
          </p:cNvSpPr>
          <p:nvPr/>
        </p:nvSpPr>
        <p:spPr bwMode="auto">
          <a:xfrm>
            <a:off x="4707560" y="2331603"/>
            <a:ext cx="557492" cy="1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277" name="rsem"/>
          <p:cNvSpPr txBox="1">
            <a:spLocks noChangeArrowheads="1"/>
          </p:cNvSpPr>
          <p:nvPr/>
        </p:nvSpPr>
        <p:spPr bwMode="auto">
          <a:xfrm>
            <a:off x="2758857" y="2712043"/>
            <a:ext cx="795617" cy="1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78" name="rvosk"/>
          <p:cNvSpPr txBox="1">
            <a:spLocks noChangeArrowheads="1"/>
          </p:cNvSpPr>
          <p:nvPr/>
        </p:nvSpPr>
        <p:spPr bwMode="auto">
          <a:xfrm>
            <a:off x="3821174" y="2712043"/>
            <a:ext cx="681318" cy="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79" name="rkovr"/>
          <p:cNvSpPr txBox="1">
            <a:spLocks noChangeArrowheads="1"/>
          </p:cNvSpPr>
          <p:nvPr/>
        </p:nvSpPr>
        <p:spPr bwMode="auto">
          <a:xfrm>
            <a:off x="2201364" y="2241396"/>
            <a:ext cx="652743" cy="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280" name="rsokol"/>
          <p:cNvSpPr txBox="1">
            <a:spLocks noChangeArrowheads="1"/>
          </p:cNvSpPr>
          <p:nvPr/>
        </p:nvSpPr>
        <p:spPr bwMode="auto">
          <a:xfrm>
            <a:off x="2015345" y="1889531"/>
            <a:ext cx="462243" cy="36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281" name="rgor"/>
          <p:cNvSpPr txBox="1">
            <a:spLocks noChangeArrowheads="1"/>
          </p:cNvSpPr>
          <p:nvPr/>
        </p:nvSpPr>
        <p:spPr bwMode="auto">
          <a:xfrm>
            <a:off x="2024871" y="2897500"/>
            <a:ext cx="490817" cy="2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282" name="rbors"/>
          <p:cNvSpPr txBox="1">
            <a:spLocks noChangeArrowheads="1"/>
          </p:cNvSpPr>
          <p:nvPr/>
        </p:nvSpPr>
        <p:spPr bwMode="auto">
          <a:xfrm>
            <a:off x="2768382" y="3496455"/>
            <a:ext cx="514350" cy="17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3" name="rlisk"/>
          <p:cNvSpPr txBox="1">
            <a:spLocks noChangeArrowheads="1"/>
          </p:cNvSpPr>
          <p:nvPr/>
        </p:nvSpPr>
        <p:spPr bwMode="auto">
          <a:xfrm>
            <a:off x="3602099" y="3791169"/>
            <a:ext cx="319368" cy="2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284" name="rvorot"/>
          <p:cNvSpPr txBox="1">
            <a:spLocks noChangeArrowheads="1"/>
          </p:cNvSpPr>
          <p:nvPr/>
        </p:nvSpPr>
        <p:spPr bwMode="auto">
          <a:xfrm>
            <a:off x="4016717" y="3743544"/>
            <a:ext cx="457200" cy="24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285" name="rchka"/>
          <p:cNvSpPr txBox="1">
            <a:spLocks noChangeArrowheads="1"/>
          </p:cNvSpPr>
          <p:nvPr/>
        </p:nvSpPr>
        <p:spPr bwMode="auto">
          <a:xfrm>
            <a:off x="1520046" y="2949608"/>
            <a:ext cx="438150" cy="2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6" name="rbalah"/>
          <p:cNvSpPr txBox="1">
            <a:spLocks noChangeArrowheads="1"/>
          </p:cNvSpPr>
          <p:nvPr/>
        </p:nvSpPr>
        <p:spPr bwMode="auto">
          <a:xfrm>
            <a:off x="1843896" y="3377672"/>
            <a:ext cx="395568" cy="2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287" name="rdzer"/>
          <p:cNvSpPr txBox="1">
            <a:spLocks noChangeArrowheads="1"/>
          </p:cNvSpPr>
          <p:nvPr/>
        </p:nvSpPr>
        <p:spPr bwMode="auto">
          <a:xfrm>
            <a:off x="2005821" y="3762594"/>
            <a:ext cx="433668" cy="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8" name="rvolod"/>
          <p:cNvSpPr txBox="1">
            <a:spLocks noChangeArrowheads="1"/>
          </p:cNvSpPr>
          <p:nvPr/>
        </p:nvSpPr>
        <p:spPr bwMode="auto">
          <a:xfrm>
            <a:off x="1334029" y="3558087"/>
            <a:ext cx="557492" cy="25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289" name="rnovgr"/>
          <p:cNvSpPr txBox="1">
            <a:spLocks noChangeArrowheads="1"/>
          </p:cNvSpPr>
          <p:nvPr/>
        </p:nvSpPr>
        <p:spPr bwMode="auto">
          <a:xfrm>
            <a:off x="2410914" y="3743544"/>
            <a:ext cx="519393" cy="1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0" name="rpavlo"/>
          <p:cNvSpPr txBox="1">
            <a:spLocks noChangeArrowheads="1"/>
          </p:cNvSpPr>
          <p:nvPr/>
        </p:nvSpPr>
        <p:spPr bwMode="auto">
          <a:xfrm>
            <a:off x="1410229" y="4143034"/>
            <a:ext cx="538442" cy="14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1" name="rvacha"/>
          <p:cNvSpPr txBox="1">
            <a:spLocks noChangeArrowheads="1"/>
          </p:cNvSpPr>
          <p:nvPr/>
        </p:nvSpPr>
        <p:spPr bwMode="auto">
          <a:xfrm>
            <a:off x="1162579" y="4547006"/>
            <a:ext cx="443192" cy="1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292" name="rsosn"/>
          <p:cNvSpPr txBox="1">
            <a:spLocks noChangeArrowheads="1"/>
          </p:cNvSpPr>
          <p:nvPr/>
        </p:nvSpPr>
        <p:spPr bwMode="auto">
          <a:xfrm>
            <a:off x="1624821" y="4675314"/>
            <a:ext cx="614643" cy="1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3" name="rbogor"/>
          <p:cNvSpPr txBox="1">
            <a:spLocks noChangeArrowheads="1"/>
          </p:cNvSpPr>
          <p:nvPr/>
        </p:nvSpPr>
        <p:spPr bwMode="auto">
          <a:xfrm>
            <a:off x="1939146" y="4009684"/>
            <a:ext cx="624168" cy="15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294" name="rkstov"/>
          <p:cNvSpPr txBox="1">
            <a:spLocks noChangeArrowheads="1"/>
          </p:cNvSpPr>
          <p:nvPr/>
        </p:nvSpPr>
        <p:spPr bwMode="auto">
          <a:xfrm>
            <a:off x="2730282" y="4204667"/>
            <a:ext cx="504825" cy="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5" name="rspas"/>
          <p:cNvSpPr txBox="1">
            <a:spLocks noChangeArrowheads="1"/>
          </p:cNvSpPr>
          <p:nvPr/>
        </p:nvSpPr>
        <p:spPr bwMode="auto">
          <a:xfrm>
            <a:off x="4007192" y="4418699"/>
            <a:ext cx="428625" cy="1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6" name="rdalk"/>
          <p:cNvSpPr txBox="1">
            <a:spLocks noChangeArrowheads="1"/>
          </p:cNvSpPr>
          <p:nvPr/>
        </p:nvSpPr>
        <p:spPr bwMode="auto">
          <a:xfrm>
            <a:off x="2229939" y="4508906"/>
            <a:ext cx="900393" cy="22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297" name="rbolmu"/>
          <p:cNvSpPr txBox="1">
            <a:spLocks noChangeArrowheads="1"/>
          </p:cNvSpPr>
          <p:nvPr/>
        </p:nvSpPr>
        <p:spPr bwMode="auto">
          <a:xfrm>
            <a:off x="3111283" y="4527956"/>
            <a:ext cx="414617" cy="4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298" name="rknag"/>
          <p:cNvSpPr txBox="1">
            <a:spLocks noChangeArrowheads="1"/>
          </p:cNvSpPr>
          <p:nvPr/>
        </p:nvSpPr>
        <p:spPr bwMode="auto">
          <a:xfrm>
            <a:off x="3563999" y="4527956"/>
            <a:ext cx="376518" cy="2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99" name="rnava"/>
          <p:cNvSpPr txBox="1">
            <a:spLocks noChangeArrowheads="1"/>
          </p:cNvSpPr>
          <p:nvPr/>
        </p:nvSpPr>
        <p:spPr bwMode="auto">
          <a:xfrm>
            <a:off x="786061" y="4946496"/>
            <a:ext cx="753035" cy="1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0" name="rarda"/>
          <p:cNvSpPr txBox="1">
            <a:spLocks noChangeArrowheads="1"/>
          </p:cNvSpPr>
          <p:nvPr/>
        </p:nvSpPr>
        <p:spPr bwMode="auto">
          <a:xfrm>
            <a:off x="1491471" y="5440675"/>
            <a:ext cx="438150" cy="23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301" name="rarza"/>
          <p:cNvSpPr txBox="1">
            <a:spLocks noChangeArrowheads="1"/>
          </p:cNvSpPr>
          <p:nvPr/>
        </p:nvSpPr>
        <p:spPr bwMode="auto">
          <a:xfrm>
            <a:off x="2096589" y="5036703"/>
            <a:ext cx="476250" cy="2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Арзамас</a:t>
            </a:r>
          </a:p>
        </p:txBody>
      </p:sp>
      <p:sp>
        <p:nvSpPr>
          <p:cNvPr id="302" name="rvad"/>
          <p:cNvSpPr txBox="1">
            <a:spLocks noChangeArrowheads="1"/>
          </p:cNvSpPr>
          <p:nvPr/>
        </p:nvSpPr>
        <p:spPr bwMode="auto">
          <a:xfrm>
            <a:off x="2601414" y="5117386"/>
            <a:ext cx="405093" cy="1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303" name="rperev"/>
          <p:cNvSpPr txBox="1">
            <a:spLocks noChangeArrowheads="1"/>
          </p:cNvSpPr>
          <p:nvPr/>
        </p:nvSpPr>
        <p:spPr bwMode="auto">
          <a:xfrm>
            <a:off x="2930307" y="4822671"/>
            <a:ext cx="333375" cy="4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4" name="rbytyr"/>
          <p:cNvSpPr txBox="1">
            <a:spLocks noChangeArrowheads="1"/>
          </p:cNvSpPr>
          <p:nvPr/>
        </p:nvSpPr>
        <p:spPr bwMode="auto">
          <a:xfrm>
            <a:off x="3316349" y="4998603"/>
            <a:ext cx="390525" cy="4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305" name="rserg"/>
          <p:cNvSpPr txBox="1">
            <a:spLocks noChangeArrowheads="1"/>
          </p:cNvSpPr>
          <p:nvPr/>
        </p:nvSpPr>
        <p:spPr bwMode="auto">
          <a:xfrm>
            <a:off x="3773549" y="4946496"/>
            <a:ext cx="452718" cy="2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306" name="rpila"/>
          <p:cNvSpPr txBox="1">
            <a:spLocks noChangeArrowheads="1"/>
          </p:cNvSpPr>
          <p:nvPr/>
        </p:nvSpPr>
        <p:spPr bwMode="auto">
          <a:xfrm>
            <a:off x="4340567" y="4979553"/>
            <a:ext cx="405094" cy="5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Пиль-нин-ский</a:t>
            </a:r>
          </a:p>
        </p:txBody>
      </p:sp>
      <p:sp>
        <p:nvSpPr>
          <p:cNvPr id="307" name="rkyle"/>
          <p:cNvSpPr txBox="1">
            <a:spLocks noChangeArrowheads="1"/>
          </p:cNvSpPr>
          <p:nvPr/>
        </p:nvSpPr>
        <p:spPr bwMode="auto">
          <a:xfrm>
            <a:off x="972079" y="5260261"/>
            <a:ext cx="652742" cy="13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8" name="rhat"/>
          <p:cNvSpPr txBox="1">
            <a:spLocks noChangeArrowheads="1"/>
          </p:cNvSpPr>
          <p:nvPr/>
        </p:nvSpPr>
        <p:spPr bwMode="auto">
          <a:xfrm>
            <a:off x="2563314" y="5578508"/>
            <a:ext cx="681318" cy="1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09" name="rgaga"/>
          <p:cNvSpPr txBox="1">
            <a:spLocks noChangeArrowheads="1"/>
          </p:cNvSpPr>
          <p:nvPr/>
        </p:nvSpPr>
        <p:spPr bwMode="auto">
          <a:xfrm>
            <a:off x="3373499" y="5526400"/>
            <a:ext cx="567018" cy="1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310" name="rkrso"/>
          <p:cNvSpPr txBox="1">
            <a:spLocks noChangeArrowheads="1"/>
          </p:cNvSpPr>
          <p:nvPr/>
        </p:nvSpPr>
        <p:spPr bwMode="auto">
          <a:xfrm>
            <a:off x="3978617" y="5302843"/>
            <a:ext cx="567018" cy="36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311" name="rsech"/>
          <p:cNvSpPr txBox="1">
            <a:spLocks noChangeArrowheads="1"/>
          </p:cNvSpPr>
          <p:nvPr/>
        </p:nvSpPr>
        <p:spPr bwMode="auto">
          <a:xfrm>
            <a:off x="4178642" y="5597558"/>
            <a:ext cx="63369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312" name="rviks"/>
          <p:cNvSpPr txBox="1">
            <a:spLocks noChangeArrowheads="1"/>
          </p:cNvSpPr>
          <p:nvPr/>
        </p:nvSpPr>
        <p:spPr bwMode="auto">
          <a:xfrm>
            <a:off x="557461" y="5607083"/>
            <a:ext cx="567018" cy="13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3" name="rvozn"/>
          <p:cNvSpPr txBox="1">
            <a:spLocks noChangeArrowheads="1"/>
          </p:cNvSpPr>
          <p:nvPr/>
        </p:nvSpPr>
        <p:spPr bwMode="auto">
          <a:xfrm>
            <a:off x="1086379" y="6087255"/>
            <a:ext cx="643217" cy="1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4" name="rdivo"/>
          <p:cNvSpPr txBox="1">
            <a:spLocks noChangeArrowheads="1"/>
          </p:cNvSpPr>
          <p:nvPr/>
        </p:nvSpPr>
        <p:spPr bwMode="auto">
          <a:xfrm>
            <a:off x="1624821" y="5802065"/>
            <a:ext cx="538443" cy="2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315" name="rpervo"/>
          <p:cNvSpPr txBox="1">
            <a:spLocks noChangeArrowheads="1"/>
          </p:cNvSpPr>
          <p:nvPr/>
        </p:nvSpPr>
        <p:spPr bwMode="auto">
          <a:xfrm>
            <a:off x="2096589" y="5987522"/>
            <a:ext cx="600075" cy="2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6" name="rluko"/>
          <p:cNvSpPr txBox="1">
            <a:spLocks noChangeArrowheads="1"/>
          </p:cNvSpPr>
          <p:nvPr/>
        </p:nvSpPr>
        <p:spPr bwMode="auto">
          <a:xfrm>
            <a:off x="2882682" y="5958947"/>
            <a:ext cx="624167" cy="14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317" name="rbbol"/>
          <p:cNvSpPr txBox="1">
            <a:spLocks noChangeArrowheads="1"/>
          </p:cNvSpPr>
          <p:nvPr/>
        </p:nvSpPr>
        <p:spPr bwMode="auto">
          <a:xfrm>
            <a:off x="3516374" y="5977997"/>
            <a:ext cx="538443" cy="29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318" name="rpoch"/>
          <p:cNvSpPr txBox="1">
            <a:spLocks noChangeArrowheads="1"/>
          </p:cNvSpPr>
          <p:nvPr/>
        </p:nvSpPr>
        <p:spPr bwMode="auto">
          <a:xfrm>
            <a:off x="3006507" y="6529327"/>
            <a:ext cx="65274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19" name="Oval 511"/>
          <p:cNvSpPr>
            <a:spLocks noChangeArrowheads="1"/>
          </p:cNvSpPr>
          <p:nvPr/>
        </p:nvSpPr>
        <p:spPr bwMode="auto">
          <a:xfrm>
            <a:off x="1767696" y="6153930"/>
            <a:ext cx="376518" cy="13783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0" name="Oval 512"/>
          <p:cNvSpPr>
            <a:spLocks noChangeArrowheads="1"/>
          </p:cNvSpPr>
          <p:nvPr/>
        </p:nvSpPr>
        <p:spPr bwMode="auto">
          <a:xfrm>
            <a:off x="1710546" y="6144405"/>
            <a:ext cx="462243" cy="256614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Саров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03189"/>
            <a:ext cx="1008113" cy="5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334"/>
            <a:ext cx="7200900" cy="43234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ПЕРВИЧНОЙ ЗАБОЛЕВАЕМОСТИ НАРКОМИНИЕЙ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2" name="Таблица 321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8" name="Ветлужский"/>
          <p:cNvSpPr>
            <a:spLocks/>
          </p:cNvSpPr>
          <p:nvPr/>
        </p:nvSpPr>
        <p:spPr bwMode="auto">
          <a:xfrm>
            <a:off x="3741093" y="700608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хунский"/>
          <p:cNvSpPr>
            <a:spLocks/>
          </p:cNvSpPr>
          <p:nvPr/>
        </p:nvSpPr>
        <p:spPr bwMode="auto">
          <a:xfrm>
            <a:off x="4826943" y="719658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шаевский"/>
          <p:cNvSpPr>
            <a:spLocks/>
          </p:cNvSpPr>
          <p:nvPr/>
        </p:nvSpPr>
        <p:spPr bwMode="auto">
          <a:xfrm>
            <a:off x="5541318" y="805383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Уреньский"/>
          <p:cNvSpPr>
            <a:spLocks/>
          </p:cNvSpPr>
          <p:nvPr/>
        </p:nvSpPr>
        <p:spPr bwMode="auto">
          <a:xfrm>
            <a:off x="4188768" y="1319733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Тонкинский"/>
          <p:cNvSpPr>
            <a:spLocks/>
          </p:cNvSpPr>
          <p:nvPr/>
        </p:nvSpPr>
        <p:spPr bwMode="auto">
          <a:xfrm>
            <a:off x="4741218" y="1700733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Варнавинский"/>
          <p:cNvSpPr>
            <a:spLocks/>
          </p:cNvSpPr>
          <p:nvPr/>
        </p:nvSpPr>
        <p:spPr bwMode="auto">
          <a:xfrm>
            <a:off x="3198168" y="1119708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раснобаковский"/>
          <p:cNvSpPr>
            <a:spLocks/>
          </p:cNvSpPr>
          <p:nvPr/>
        </p:nvSpPr>
        <p:spPr bwMode="auto">
          <a:xfrm>
            <a:off x="3541068" y="1929333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Шарангский"/>
          <p:cNvSpPr>
            <a:spLocks/>
          </p:cNvSpPr>
          <p:nvPr/>
        </p:nvSpPr>
        <p:spPr bwMode="auto">
          <a:xfrm>
            <a:off x="4884093" y="1929333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Ковернинский"/>
          <p:cNvSpPr>
            <a:spLocks/>
          </p:cNvSpPr>
          <p:nvPr/>
        </p:nvSpPr>
        <p:spPr bwMode="auto">
          <a:xfrm>
            <a:off x="2464743" y="1681683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окольский"/>
          <p:cNvSpPr>
            <a:spLocks/>
          </p:cNvSpPr>
          <p:nvPr/>
        </p:nvSpPr>
        <p:spPr bwMode="auto">
          <a:xfrm>
            <a:off x="2159943" y="1595958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Воскресенский"/>
          <p:cNvSpPr>
            <a:spLocks/>
          </p:cNvSpPr>
          <p:nvPr/>
        </p:nvSpPr>
        <p:spPr bwMode="auto">
          <a:xfrm>
            <a:off x="3769668" y="2205558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Семеновский"/>
          <p:cNvSpPr>
            <a:spLocks/>
          </p:cNvSpPr>
          <p:nvPr/>
        </p:nvSpPr>
        <p:spPr bwMode="auto">
          <a:xfrm>
            <a:off x="2940993" y="1881708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Городецкий"/>
          <p:cNvSpPr>
            <a:spLocks/>
          </p:cNvSpPr>
          <p:nvPr/>
        </p:nvSpPr>
        <p:spPr bwMode="auto">
          <a:xfrm>
            <a:off x="2321868" y="2529408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Чкаловский"/>
          <p:cNvSpPr>
            <a:spLocks/>
          </p:cNvSpPr>
          <p:nvPr/>
        </p:nvSpPr>
        <p:spPr bwMode="auto">
          <a:xfrm>
            <a:off x="1797993" y="2805633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Борский"/>
          <p:cNvSpPr>
            <a:spLocks/>
          </p:cNvSpPr>
          <p:nvPr/>
        </p:nvSpPr>
        <p:spPr bwMode="auto">
          <a:xfrm>
            <a:off x="2702868" y="2748483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Лысковский"/>
          <p:cNvSpPr>
            <a:spLocks/>
          </p:cNvSpPr>
          <p:nvPr/>
        </p:nvSpPr>
        <p:spPr bwMode="auto">
          <a:xfrm>
            <a:off x="3788718" y="3453333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Лысковский 2"/>
          <p:cNvSpPr>
            <a:spLocks/>
          </p:cNvSpPr>
          <p:nvPr/>
        </p:nvSpPr>
        <p:spPr bwMode="auto">
          <a:xfrm>
            <a:off x="3598218" y="4139133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Воротынский"/>
          <p:cNvSpPr>
            <a:spLocks/>
          </p:cNvSpPr>
          <p:nvPr/>
        </p:nvSpPr>
        <p:spPr bwMode="auto">
          <a:xfrm>
            <a:off x="4274493" y="3453333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Воротынский 2"/>
          <p:cNvSpPr>
            <a:spLocks/>
          </p:cNvSpPr>
          <p:nvPr/>
        </p:nvSpPr>
        <p:spPr bwMode="auto">
          <a:xfrm>
            <a:off x="4360218" y="4072458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Балахнинский"/>
          <p:cNvSpPr>
            <a:spLocks/>
          </p:cNvSpPr>
          <p:nvPr/>
        </p:nvSpPr>
        <p:spPr bwMode="auto">
          <a:xfrm>
            <a:off x="2007543" y="3215208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Нижний Новгород"/>
          <p:cNvSpPr>
            <a:spLocks/>
          </p:cNvSpPr>
          <p:nvPr/>
        </p:nvSpPr>
        <p:spPr bwMode="auto">
          <a:xfrm>
            <a:off x="2655243" y="3643833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Дзержинск"/>
          <p:cNvSpPr>
            <a:spLocks/>
          </p:cNvSpPr>
          <p:nvPr/>
        </p:nvSpPr>
        <p:spPr bwMode="auto">
          <a:xfrm>
            <a:off x="2293293" y="3729558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стовский"/>
          <p:cNvSpPr>
            <a:spLocks/>
          </p:cNvSpPr>
          <p:nvPr/>
        </p:nvSpPr>
        <p:spPr bwMode="auto">
          <a:xfrm>
            <a:off x="2788593" y="3872433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Богородский"/>
          <p:cNvSpPr>
            <a:spLocks/>
          </p:cNvSpPr>
          <p:nvPr/>
        </p:nvSpPr>
        <p:spPr bwMode="auto">
          <a:xfrm>
            <a:off x="2140893" y="3939108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Дальнеконстантиновский"/>
          <p:cNvSpPr>
            <a:spLocks/>
          </p:cNvSpPr>
          <p:nvPr/>
        </p:nvSpPr>
        <p:spPr bwMode="auto">
          <a:xfrm>
            <a:off x="2521893" y="4224858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Перевозский"/>
          <p:cNvSpPr>
            <a:spLocks/>
          </p:cNvSpPr>
          <p:nvPr/>
        </p:nvSpPr>
        <p:spPr bwMode="auto">
          <a:xfrm>
            <a:off x="3236268" y="4615383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Вадский"/>
          <p:cNvSpPr>
            <a:spLocks/>
          </p:cNvSpPr>
          <p:nvPr/>
        </p:nvSpPr>
        <p:spPr bwMode="auto">
          <a:xfrm>
            <a:off x="2883843" y="4834458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Большемурашкинский"/>
          <p:cNvSpPr>
            <a:spLocks/>
          </p:cNvSpPr>
          <p:nvPr/>
        </p:nvSpPr>
        <p:spPr bwMode="auto">
          <a:xfrm>
            <a:off x="3350568" y="4510608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Княгининский"/>
          <p:cNvSpPr>
            <a:spLocks/>
          </p:cNvSpPr>
          <p:nvPr/>
        </p:nvSpPr>
        <p:spPr bwMode="auto">
          <a:xfrm>
            <a:off x="3779193" y="4520133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пасский"/>
          <p:cNvSpPr>
            <a:spLocks/>
          </p:cNvSpPr>
          <p:nvPr/>
        </p:nvSpPr>
        <p:spPr bwMode="auto">
          <a:xfrm>
            <a:off x="4264968" y="4291533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Пильненский"/>
          <p:cNvSpPr>
            <a:spLocks/>
          </p:cNvSpPr>
          <p:nvPr/>
        </p:nvSpPr>
        <p:spPr bwMode="auto">
          <a:xfrm>
            <a:off x="4541193" y="4472508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Вачский"/>
          <p:cNvSpPr>
            <a:spLocks/>
          </p:cNvSpPr>
          <p:nvPr/>
        </p:nvSpPr>
        <p:spPr bwMode="auto">
          <a:xfrm>
            <a:off x="1293168" y="4358208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Сосновский"/>
          <p:cNvSpPr>
            <a:spLocks/>
          </p:cNvSpPr>
          <p:nvPr/>
        </p:nvSpPr>
        <p:spPr bwMode="auto">
          <a:xfrm>
            <a:off x="1845618" y="4434408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замасский"/>
          <p:cNvSpPr>
            <a:spLocks/>
          </p:cNvSpPr>
          <p:nvPr/>
        </p:nvSpPr>
        <p:spPr bwMode="auto">
          <a:xfrm>
            <a:off x="2198043" y="4882083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Бутурлинский"/>
          <p:cNvSpPr>
            <a:spLocks/>
          </p:cNvSpPr>
          <p:nvPr/>
        </p:nvSpPr>
        <p:spPr bwMode="auto">
          <a:xfrm>
            <a:off x="3379143" y="4843983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ргачский"/>
          <p:cNvSpPr>
            <a:spLocks/>
          </p:cNvSpPr>
          <p:nvPr/>
        </p:nvSpPr>
        <p:spPr bwMode="auto">
          <a:xfrm>
            <a:off x="4017318" y="4758258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Краснооктябрьский"/>
          <p:cNvSpPr>
            <a:spLocks/>
          </p:cNvSpPr>
          <p:nvPr/>
        </p:nvSpPr>
        <p:spPr bwMode="auto">
          <a:xfrm>
            <a:off x="4179243" y="5329758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Сеченовский"/>
          <p:cNvSpPr>
            <a:spLocks/>
          </p:cNvSpPr>
          <p:nvPr/>
        </p:nvSpPr>
        <p:spPr bwMode="auto">
          <a:xfrm>
            <a:off x="4474518" y="5377383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Навашинский"/>
          <p:cNvSpPr>
            <a:spLocks/>
          </p:cNvSpPr>
          <p:nvPr/>
        </p:nvSpPr>
        <p:spPr bwMode="auto">
          <a:xfrm>
            <a:off x="940743" y="4739208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Ардатовский"/>
          <p:cNvSpPr>
            <a:spLocks/>
          </p:cNvSpPr>
          <p:nvPr/>
        </p:nvSpPr>
        <p:spPr bwMode="auto">
          <a:xfrm>
            <a:off x="1607493" y="5024958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Шатковский"/>
          <p:cNvSpPr>
            <a:spLocks/>
          </p:cNvSpPr>
          <p:nvPr/>
        </p:nvSpPr>
        <p:spPr bwMode="auto">
          <a:xfrm>
            <a:off x="2664768" y="5472633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Гагинский"/>
          <p:cNvSpPr>
            <a:spLocks/>
          </p:cNvSpPr>
          <p:nvPr/>
        </p:nvSpPr>
        <p:spPr bwMode="auto">
          <a:xfrm>
            <a:off x="3512493" y="5377383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Большеболдинский"/>
          <p:cNvSpPr>
            <a:spLocks/>
          </p:cNvSpPr>
          <p:nvPr/>
        </p:nvSpPr>
        <p:spPr bwMode="auto">
          <a:xfrm>
            <a:off x="3741093" y="5815533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Кулебакский"/>
          <p:cNvSpPr>
            <a:spLocks/>
          </p:cNvSpPr>
          <p:nvPr/>
        </p:nvSpPr>
        <p:spPr bwMode="auto">
          <a:xfrm>
            <a:off x="1093143" y="5186883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Выксунский"/>
          <p:cNvSpPr>
            <a:spLocks/>
          </p:cNvSpPr>
          <p:nvPr/>
        </p:nvSpPr>
        <p:spPr bwMode="auto">
          <a:xfrm>
            <a:off x="683568" y="5272608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знесенский"/>
          <p:cNvSpPr>
            <a:spLocks/>
          </p:cNvSpPr>
          <p:nvPr/>
        </p:nvSpPr>
        <p:spPr bwMode="auto">
          <a:xfrm>
            <a:off x="1283643" y="5958408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Дивеевский"/>
          <p:cNvSpPr>
            <a:spLocks/>
          </p:cNvSpPr>
          <p:nvPr/>
        </p:nvSpPr>
        <p:spPr bwMode="auto">
          <a:xfrm>
            <a:off x="1807518" y="5548833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ервомайский"/>
          <p:cNvSpPr>
            <a:spLocks/>
          </p:cNvSpPr>
          <p:nvPr/>
        </p:nvSpPr>
        <p:spPr bwMode="auto">
          <a:xfrm>
            <a:off x="2312343" y="5825058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Лукояновский"/>
          <p:cNvSpPr>
            <a:spLocks/>
          </p:cNvSpPr>
          <p:nvPr/>
        </p:nvSpPr>
        <p:spPr bwMode="auto">
          <a:xfrm>
            <a:off x="2940993" y="5806008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Починковский"/>
          <p:cNvSpPr>
            <a:spLocks/>
          </p:cNvSpPr>
          <p:nvPr/>
        </p:nvSpPr>
        <p:spPr bwMode="auto">
          <a:xfrm>
            <a:off x="3083868" y="6263208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Павловский"/>
          <p:cNvSpPr>
            <a:spLocks/>
          </p:cNvSpPr>
          <p:nvPr/>
        </p:nvSpPr>
        <p:spPr bwMode="auto">
          <a:xfrm>
            <a:off x="1626543" y="3967683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Володарский"/>
          <p:cNvSpPr>
            <a:spLocks/>
          </p:cNvSpPr>
          <p:nvPr/>
        </p:nvSpPr>
        <p:spPr bwMode="auto">
          <a:xfrm>
            <a:off x="1617018" y="3415233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rvet"/>
          <p:cNvSpPr txBox="1">
            <a:spLocks noChangeAspect="1" noChangeArrowheads="1"/>
          </p:cNvSpPr>
          <p:nvPr/>
        </p:nvSpPr>
        <p:spPr bwMode="auto">
          <a:xfrm>
            <a:off x="4103043" y="1148283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71" name="rhah"/>
          <p:cNvSpPr txBox="1">
            <a:spLocks noChangeArrowheads="1"/>
          </p:cNvSpPr>
          <p:nvPr/>
        </p:nvSpPr>
        <p:spPr bwMode="auto">
          <a:xfrm>
            <a:off x="4950769" y="1138759"/>
            <a:ext cx="514350" cy="23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2" name="rtoha"/>
          <p:cNvSpPr txBox="1">
            <a:spLocks noChangeArrowheads="1"/>
          </p:cNvSpPr>
          <p:nvPr/>
        </p:nvSpPr>
        <p:spPr bwMode="auto">
          <a:xfrm flipV="1">
            <a:off x="5703243" y="1138758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173" name="rtonk" descr="Подпись: Тонкинский"/>
          <p:cNvSpPr txBox="1">
            <a:spLocks noChangeArrowheads="1"/>
          </p:cNvSpPr>
          <p:nvPr/>
        </p:nvSpPr>
        <p:spPr bwMode="auto">
          <a:xfrm>
            <a:off x="5046018" y="180550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74" name="rure"/>
          <p:cNvSpPr txBox="1">
            <a:spLocks noChangeArrowheads="1"/>
          </p:cNvSpPr>
          <p:nvPr/>
        </p:nvSpPr>
        <p:spPr bwMode="auto">
          <a:xfrm>
            <a:off x="4436418" y="1624533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175" name="rvarn"/>
          <p:cNvSpPr txBox="1">
            <a:spLocks noChangeArrowheads="1"/>
          </p:cNvSpPr>
          <p:nvPr/>
        </p:nvSpPr>
        <p:spPr bwMode="auto">
          <a:xfrm>
            <a:off x="3464868" y="1634058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6" name="rkras"/>
          <p:cNvSpPr txBox="1">
            <a:spLocks noChangeArrowheads="1"/>
          </p:cNvSpPr>
          <p:nvPr/>
        </p:nvSpPr>
        <p:spPr bwMode="auto">
          <a:xfrm>
            <a:off x="3702993" y="2253183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177" name="rsar"/>
          <p:cNvSpPr txBox="1">
            <a:spLocks noChangeArrowheads="1"/>
          </p:cNvSpPr>
          <p:nvPr/>
        </p:nvSpPr>
        <p:spPr bwMode="auto">
          <a:xfrm>
            <a:off x="5026968" y="2329383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8" name="rsem"/>
          <p:cNvSpPr txBox="1">
            <a:spLocks noChangeArrowheads="1"/>
          </p:cNvSpPr>
          <p:nvPr/>
        </p:nvSpPr>
        <p:spPr bwMode="auto">
          <a:xfrm>
            <a:off x="3064818" y="2719908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9" name="rvosk"/>
          <p:cNvSpPr txBox="1">
            <a:spLocks noChangeArrowheads="1"/>
          </p:cNvSpPr>
          <p:nvPr/>
        </p:nvSpPr>
        <p:spPr bwMode="auto">
          <a:xfrm>
            <a:off x="4131618" y="2719908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80" name="rkovr"/>
          <p:cNvSpPr txBox="1">
            <a:spLocks noChangeArrowheads="1"/>
          </p:cNvSpPr>
          <p:nvPr/>
        </p:nvSpPr>
        <p:spPr bwMode="auto">
          <a:xfrm>
            <a:off x="2502843" y="2234133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81" name="rsokol"/>
          <p:cNvSpPr txBox="1">
            <a:spLocks noChangeArrowheads="1"/>
          </p:cNvSpPr>
          <p:nvPr/>
        </p:nvSpPr>
        <p:spPr bwMode="auto">
          <a:xfrm>
            <a:off x="2312342" y="1872183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2" name="rgor"/>
          <p:cNvSpPr txBox="1">
            <a:spLocks noChangeArrowheads="1"/>
          </p:cNvSpPr>
          <p:nvPr/>
        </p:nvSpPr>
        <p:spPr bwMode="auto">
          <a:xfrm>
            <a:off x="2321868" y="2910408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3" name="rbors"/>
          <p:cNvSpPr txBox="1">
            <a:spLocks noChangeArrowheads="1"/>
          </p:cNvSpPr>
          <p:nvPr/>
        </p:nvSpPr>
        <p:spPr bwMode="auto">
          <a:xfrm>
            <a:off x="3074343" y="3529533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4" name="rlisk"/>
          <p:cNvSpPr txBox="1">
            <a:spLocks noChangeArrowheads="1"/>
          </p:cNvSpPr>
          <p:nvPr/>
        </p:nvSpPr>
        <p:spPr bwMode="auto">
          <a:xfrm>
            <a:off x="3912543" y="3834333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5" name="rvorot"/>
          <p:cNvSpPr txBox="1">
            <a:spLocks noChangeArrowheads="1"/>
          </p:cNvSpPr>
          <p:nvPr/>
        </p:nvSpPr>
        <p:spPr bwMode="auto">
          <a:xfrm>
            <a:off x="4331643" y="3786708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186" name="rchka"/>
          <p:cNvSpPr txBox="1">
            <a:spLocks noChangeArrowheads="1"/>
          </p:cNvSpPr>
          <p:nvPr/>
        </p:nvSpPr>
        <p:spPr bwMode="auto">
          <a:xfrm>
            <a:off x="1817043" y="2967558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7" name="rbalah"/>
          <p:cNvSpPr txBox="1">
            <a:spLocks noChangeArrowheads="1"/>
          </p:cNvSpPr>
          <p:nvPr/>
        </p:nvSpPr>
        <p:spPr bwMode="auto">
          <a:xfrm>
            <a:off x="2140893" y="3405708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8" name="rdzer"/>
          <p:cNvSpPr txBox="1">
            <a:spLocks noChangeArrowheads="1"/>
          </p:cNvSpPr>
          <p:nvPr/>
        </p:nvSpPr>
        <p:spPr bwMode="auto">
          <a:xfrm>
            <a:off x="2302818" y="3805758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9" name="rvolod"/>
          <p:cNvSpPr txBox="1">
            <a:spLocks noChangeArrowheads="1"/>
          </p:cNvSpPr>
          <p:nvPr/>
        </p:nvSpPr>
        <p:spPr bwMode="auto">
          <a:xfrm>
            <a:off x="1712268" y="3596208"/>
            <a:ext cx="476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Воло-</a:t>
            </a:r>
          </a:p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дарский</a:t>
            </a:r>
          </a:p>
        </p:txBody>
      </p:sp>
      <p:sp>
        <p:nvSpPr>
          <p:cNvPr id="190" name="rnovgr"/>
          <p:cNvSpPr txBox="1">
            <a:spLocks noChangeArrowheads="1"/>
          </p:cNvSpPr>
          <p:nvPr/>
        </p:nvSpPr>
        <p:spPr bwMode="auto">
          <a:xfrm>
            <a:off x="2712393" y="378670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91" name="rpavlo"/>
          <p:cNvSpPr txBox="1">
            <a:spLocks noChangeArrowheads="1"/>
          </p:cNvSpPr>
          <p:nvPr/>
        </p:nvSpPr>
        <p:spPr bwMode="auto">
          <a:xfrm>
            <a:off x="1702743" y="4196283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2" name="rvacha"/>
          <p:cNvSpPr txBox="1">
            <a:spLocks noChangeArrowheads="1"/>
          </p:cNvSpPr>
          <p:nvPr/>
        </p:nvSpPr>
        <p:spPr bwMode="auto">
          <a:xfrm>
            <a:off x="1455093" y="4615383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3" name="rsosn"/>
          <p:cNvSpPr txBox="1">
            <a:spLocks noChangeArrowheads="1"/>
          </p:cNvSpPr>
          <p:nvPr/>
        </p:nvSpPr>
        <p:spPr bwMode="auto">
          <a:xfrm>
            <a:off x="1921818" y="4748733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4" name="rbogor"/>
          <p:cNvSpPr txBox="1">
            <a:spLocks noChangeArrowheads="1"/>
          </p:cNvSpPr>
          <p:nvPr/>
        </p:nvSpPr>
        <p:spPr bwMode="auto">
          <a:xfrm>
            <a:off x="2236143" y="4062933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195" name="rkstov"/>
          <p:cNvSpPr txBox="1">
            <a:spLocks noChangeArrowheads="1"/>
          </p:cNvSpPr>
          <p:nvPr/>
        </p:nvSpPr>
        <p:spPr bwMode="auto">
          <a:xfrm>
            <a:off x="3036243" y="4262958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6" name="rspas"/>
          <p:cNvSpPr txBox="1">
            <a:spLocks noChangeArrowheads="1"/>
          </p:cNvSpPr>
          <p:nvPr/>
        </p:nvSpPr>
        <p:spPr bwMode="auto">
          <a:xfrm>
            <a:off x="4322118" y="4482033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7" name="rdalk"/>
          <p:cNvSpPr txBox="1">
            <a:spLocks noChangeArrowheads="1"/>
          </p:cNvSpPr>
          <p:nvPr/>
        </p:nvSpPr>
        <p:spPr bwMode="auto">
          <a:xfrm>
            <a:off x="2531418" y="4577283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8" name="rbolmu"/>
          <p:cNvSpPr txBox="1">
            <a:spLocks noChangeArrowheads="1"/>
          </p:cNvSpPr>
          <p:nvPr/>
        </p:nvSpPr>
        <p:spPr bwMode="auto">
          <a:xfrm>
            <a:off x="3417244" y="4596333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9" name="rknag"/>
          <p:cNvSpPr txBox="1">
            <a:spLocks noChangeArrowheads="1"/>
          </p:cNvSpPr>
          <p:nvPr/>
        </p:nvSpPr>
        <p:spPr bwMode="auto">
          <a:xfrm>
            <a:off x="3874443" y="4596333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00" name="rnava"/>
          <p:cNvSpPr txBox="1">
            <a:spLocks noChangeArrowheads="1"/>
          </p:cNvSpPr>
          <p:nvPr/>
        </p:nvSpPr>
        <p:spPr bwMode="auto">
          <a:xfrm>
            <a:off x="1074093" y="5024958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201" name="rarda"/>
          <p:cNvSpPr txBox="1">
            <a:spLocks noChangeArrowheads="1"/>
          </p:cNvSpPr>
          <p:nvPr/>
        </p:nvSpPr>
        <p:spPr bwMode="auto">
          <a:xfrm>
            <a:off x="1788468" y="5539308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2" name="rarza"/>
          <p:cNvSpPr txBox="1">
            <a:spLocks noChangeArrowheads="1"/>
          </p:cNvSpPr>
          <p:nvPr/>
        </p:nvSpPr>
        <p:spPr bwMode="auto">
          <a:xfrm>
            <a:off x="2407593" y="5129733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г.Арзамас</a:t>
            </a:r>
          </a:p>
        </p:txBody>
      </p:sp>
      <p:sp>
        <p:nvSpPr>
          <p:cNvPr id="203" name="rvad"/>
          <p:cNvSpPr txBox="1">
            <a:spLocks noChangeArrowheads="1"/>
          </p:cNvSpPr>
          <p:nvPr/>
        </p:nvSpPr>
        <p:spPr bwMode="auto">
          <a:xfrm>
            <a:off x="2902893" y="5205933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4" name="rperev"/>
          <p:cNvSpPr txBox="1">
            <a:spLocks noChangeArrowheads="1"/>
          </p:cNvSpPr>
          <p:nvPr/>
        </p:nvSpPr>
        <p:spPr bwMode="auto">
          <a:xfrm>
            <a:off x="3236268" y="4901133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5" name="rbytyr"/>
          <p:cNvSpPr txBox="1">
            <a:spLocks noChangeArrowheads="1"/>
          </p:cNvSpPr>
          <p:nvPr/>
        </p:nvSpPr>
        <p:spPr bwMode="auto">
          <a:xfrm>
            <a:off x="3626793" y="5082108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6" name="rserg"/>
          <p:cNvSpPr txBox="1">
            <a:spLocks noChangeArrowheads="1"/>
          </p:cNvSpPr>
          <p:nvPr/>
        </p:nvSpPr>
        <p:spPr bwMode="auto">
          <a:xfrm>
            <a:off x="4083993" y="5024958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7" name="rpila"/>
          <p:cNvSpPr txBox="1">
            <a:spLocks noChangeArrowheads="1"/>
          </p:cNvSpPr>
          <p:nvPr/>
        </p:nvSpPr>
        <p:spPr bwMode="auto">
          <a:xfrm>
            <a:off x="4655493" y="5063058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Пиль-нин-ский</a:t>
            </a:r>
          </a:p>
        </p:txBody>
      </p:sp>
      <p:sp>
        <p:nvSpPr>
          <p:cNvPr id="208" name="rkyle"/>
          <p:cNvSpPr txBox="1">
            <a:spLocks noChangeArrowheads="1"/>
          </p:cNvSpPr>
          <p:nvPr/>
        </p:nvSpPr>
        <p:spPr bwMode="auto">
          <a:xfrm>
            <a:off x="1264593" y="5348808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9" name="rhat"/>
          <p:cNvSpPr txBox="1">
            <a:spLocks noChangeArrowheads="1"/>
          </p:cNvSpPr>
          <p:nvPr/>
        </p:nvSpPr>
        <p:spPr bwMode="auto">
          <a:xfrm>
            <a:off x="2864793" y="5682183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10" name="rgaga"/>
          <p:cNvSpPr txBox="1">
            <a:spLocks noChangeArrowheads="1"/>
          </p:cNvSpPr>
          <p:nvPr/>
        </p:nvSpPr>
        <p:spPr bwMode="auto">
          <a:xfrm>
            <a:off x="3683943" y="5625033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11" name="rkrso"/>
          <p:cNvSpPr txBox="1">
            <a:spLocks noChangeArrowheads="1"/>
          </p:cNvSpPr>
          <p:nvPr/>
        </p:nvSpPr>
        <p:spPr bwMode="auto">
          <a:xfrm>
            <a:off x="4293543" y="5396433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2" name="rsech"/>
          <p:cNvSpPr txBox="1">
            <a:spLocks noChangeArrowheads="1"/>
          </p:cNvSpPr>
          <p:nvPr/>
        </p:nvSpPr>
        <p:spPr bwMode="auto">
          <a:xfrm>
            <a:off x="4493568" y="5701233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3" name="rviks"/>
          <p:cNvSpPr txBox="1">
            <a:spLocks noChangeArrowheads="1"/>
          </p:cNvSpPr>
          <p:nvPr/>
        </p:nvSpPr>
        <p:spPr bwMode="auto">
          <a:xfrm>
            <a:off x="845493" y="5710758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4" name="rvozn"/>
          <p:cNvSpPr txBox="1">
            <a:spLocks noChangeArrowheads="1"/>
          </p:cNvSpPr>
          <p:nvPr/>
        </p:nvSpPr>
        <p:spPr bwMode="auto">
          <a:xfrm>
            <a:off x="1378893" y="6206058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5" name="rdivo"/>
          <p:cNvSpPr txBox="1">
            <a:spLocks noChangeArrowheads="1"/>
          </p:cNvSpPr>
          <p:nvPr/>
        </p:nvSpPr>
        <p:spPr bwMode="auto">
          <a:xfrm>
            <a:off x="1921818" y="5910783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6" name="rpervo"/>
          <p:cNvSpPr txBox="1">
            <a:spLocks noChangeArrowheads="1"/>
          </p:cNvSpPr>
          <p:nvPr/>
        </p:nvSpPr>
        <p:spPr bwMode="auto">
          <a:xfrm>
            <a:off x="2398068" y="6101283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7" name="rluko"/>
          <p:cNvSpPr txBox="1">
            <a:spLocks noChangeArrowheads="1"/>
          </p:cNvSpPr>
          <p:nvPr/>
        </p:nvSpPr>
        <p:spPr bwMode="auto">
          <a:xfrm>
            <a:off x="3188643" y="6072708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8" name="rbbol"/>
          <p:cNvSpPr txBox="1">
            <a:spLocks noChangeArrowheads="1"/>
          </p:cNvSpPr>
          <p:nvPr/>
        </p:nvSpPr>
        <p:spPr bwMode="auto">
          <a:xfrm>
            <a:off x="3826818" y="6091758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9" name="rpoch"/>
          <p:cNvSpPr txBox="1">
            <a:spLocks noChangeArrowheads="1"/>
          </p:cNvSpPr>
          <p:nvPr/>
        </p:nvSpPr>
        <p:spPr bwMode="auto">
          <a:xfrm>
            <a:off x="3312468" y="6663258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20" name="Oval 511"/>
          <p:cNvSpPr>
            <a:spLocks noChangeArrowheads="1"/>
          </p:cNvSpPr>
          <p:nvPr/>
        </p:nvSpPr>
        <p:spPr bwMode="auto">
          <a:xfrm>
            <a:off x="2064693" y="6272733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21" name="Oval 512"/>
          <p:cNvSpPr>
            <a:spLocks noChangeArrowheads="1"/>
          </p:cNvSpPr>
          <p:nvPr/>
        </p:nvSpPr>
        <p:spPr bwMode="auto">
          <a:xfrm>
            <a:off x="2007543" y="6263208"/>
            <a:ext cx="466725" cy="266700"/>
          </a:xfrm>
          <a:prstGeom prst="ellipse">
            <a:avLst/>
          </a:prstGeom>
          <a:solidFill>
            <a:srgbClr val="FFFF53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Саров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3"/>
            <a:ext cx="1296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СМЕРТНОСТЬ, СВЯЗАННАЯ С ОСТРЫМ ОТРАВЛЕНИЕМ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НАРКОТИКАМИ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6228184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" name="Ветлужский"/>
          <p:cNvSpPr>
            <a:spLocks/>
          </p:cNvSpPr>
          <p:nvPr/>
        </p:nvSpPr>
        <p:spPr bwMode="auto">
          <a:xfrm>
            <a:off x="3381053" y="908720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хунский"/>
          <p:cNvSpPr>
            <a:spLocks/>
          </p:cNvSpPr>
          <p:nvPr/>
        </p:nvSpPr>
        <p:spPr bwMode="auto">
          <a:xfrm>
            <a:off x="4466903" y="927770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шаевский"/>
          <p:cNvSpPr>
            <a:spLocks/>
          </p:cNvSpPr>
          <p:nvPr/>
        </p:nvSpPr>
        <p:spPr bwMode="auto">
          <a:xfrm>
            <a:off x="5181278" y="1013495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Уреньский"/>
          <p:cNvSpPr>
            <a:spLocks/>
          </p:cNvSpPr>
          <p:nvPr/>
        </p:nvSpPr>
        <p:spPr bwMode="auto">
          <a:xfrm>
            <a:off x="3828728" y="1527845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Тонкинский"/>
          <p:cNvSpPr>
            <a:spLocks/>
          </p:cNvSpPr>
          <p:nvPr/>
        </p:nvSpPr>
        <p:spPr bwMode="auto">
          <a:xfrm>
            <a:off x="4381178" y="1908845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Варнавинский"/>
          <p:cNvSpPr>
            <a:spLocks/>
          </p:cNvSpPr>
          <p:nvPr/>
        </p:nvSpPr>
        <p:spPr bwMode="auto">
          <a:xfrm>
            <a:off x="2838128" y="1327820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раснобаковский"/>
          <p:cNvSpPr>
            <a:spLocks/>
          </p:cNvSpPr>
          <p:nvPr/>
        </p:nvSpPr>
        <p:spPr bwMode="auto">
          <a:xfrm>
            <a:off x="3181028" y="2137445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Шарангский"/>
          <p:cNvSpPr>
            <a:spLocks/>
          </p:cNvSpPr>
          <p:nvPr/>
        </p:nvSpPr>
        <p:spPr bwMode="auto">
          <a:xfrm>
            <a:off x="4524053" y="2137445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Ковернинский"/>
          <p:cNvSpPr>
            <a:spLocks/>
          </p:cNvSpPr>
          <p:nvPr/>
        </p:nvSpPr>
        <p:spPr bwMode="auto">
          <a:xfrm>
            <a:off x="2104703" y="1889795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окольский"/>
          <p:cNvSpPr>
            <a:spLocks/>
          </p:cNvSpPr>
          <p:nvPr/>
        </p:nvSpPr>
        <p:spPr bwMode="auto">
          <a:xfrm>
            <a:off x="1799903" y="1804070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Воскресенский"/>
          <p:cNvSpPr>
            <a:spLocks/>
          </p:cNvSpPr>
          <p:nvPr/>
        </p:nvSpPr>
        <p:spPr bwMode="auto">
          <a:xfrm>
            <a:off x="3409628" y="2413670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Семеновский"/>
          <p:cNvSpPr>
            <a:spLocks/>
          </p:cNvSpPr>
          <p:nvPr/>
        </p:nvSpPr>
        <p:spPr bwMode="auto">
          <a:xfrm>
            <a:off x="2580953" y="2089820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Городецкий"/>
          <p:cNvSpPr>
            <a:spLocks/>
          </p:cNvSpPr>
          <p:nvPr/>
        </p:nvSpPr>
        <p:spPr bwMode="auto">
          <a:xfrm>
            <a:off x="1961828" y="2737520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Чкаловский"/>
          <p:cNvSpPr>
            <a:spLocks/>
          </p:cNvSpPr>
          <p:nvPr/>
        </p:nvSpPr>
        <p:spPr bwMode="auto">
          <a:xfrm>
            <a:off x="1437953" y="3013745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Борский"/>
          <p:cNvSpPr>
            <a:spLocks/>
          </p:cNvSpPr>
          <p:nvPr/>
        </p:nvSpPr>
        <p:spPr bwMode="auto">
          <a:xfrm>
            <a:off x="2342828" y="2956595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Лысковский"/>
          <p:cNvSpPr>
            <a:spLocks/>
          </p:cNvSpPr>
          <p:nvPr/>
        </p:nvSpPr>
        <p:spPr bwMode="auto">
          <a:xfrm>
            <a:off x="3428678" y="3661445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Лысковский 2"/>
          <p:cNvSpPr>
            <a:spLocks/>
          </p:cNvSpPr>
          <p:nvPr/>
        </p:nvSpPr>
        <p:spPr bwMode="auto">
          <a:xfrm>
            <a:off x="3238178" y="4347245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Воротынский"/>
          <p:cNvSpPr>
            <a:spLocks/>
          </p:cNvSpPr>
          <p:nvPr/>
        </p:nvSpPr>
        <p:spPr bwMode="auto">
          <a:xfrm>
            <a:off x="3914453" y="3661445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Воротынский 2"/>
          <p:cNvSpPr>
            <a:spLocks/>
          </p:cNvSpPr>
          <p:nvPr/>
        </p:nvSpPr>
        <p:spPr bwMode="auto">
          <a:xfrm>
            <a:off x="4000178" y="4280570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Балахнинский"/>
          <p:cNvSpPr>
            <a:spLocks/>
          </p:cNvSpPr>
          <p:nvPr/>
        </p:nvSpPr>
        <p:spPr bwMode="auto">
          <a:xfrm>
            <a:off x="1647503" y="3423320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Нижний Новгород"/>
          <p:cNvSpPr>
            <a:spLocks/>
          </p:cNvSpPr>
          <p:nvPr/>
        </p:nvSpPr>
        <p:spPr bwMode="auto">
          <a:xfrm>
            <a:off x="2295203" y="3851945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Дзержинск"/>
          <p:cNvSpPr>
            <a:spLocks/>
          </p:cNvSpPr>
          <p:nvPr/>
        </p:nvSpPr>
        <p:spPr bwMode="auto">
          <a:xfrm>
            <a:off x="1933253" y="3937670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стовский"/>
          <p:cNvSpPr>
            <a:spLocks/>
          </p:cNvSpPr>
          <p:nvPr/>
        </p:nvSpPr>
        <p:spPr bwMode="auto">
          <a:xfrm>
            <a:off x="2428553" y="4080545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Богородский"/>
          <p:cNvSpPr>
            <a:spLocks/>
          </p:cNvSpPr>
          <p:nvPr/>
        </p:nvSpPr>
        <p:spPr bwMode="auto">
          <a:xfrm>
            <a:off x="1780853" y="4147220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Дальнеконстантиновский"/>
          <p:cNvSpPr>
            <a:spLocks/>
          </p:cNvSpPr>
          <p:nvPr/>
        </p:nvSpPr>
        <p:spPr bwMode="auto">
          <a:xfrm>
            <a:off x="2161853" y="4432970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Перевозский"/>
          <p:cNvSpPr>
            <a:spLocks/>
          </p:cNvSpPr>
          <p:nvPr/>
        </p:nvSpPr>
        <p:spPr bwMode="auto">
          <a:xfrm>
            <a:off x="2876228" y="4823495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Вадский"/>
          <p:cNvSpPr>
            <a:spLocks/>
          </p:cNvSpPr>
          <p:nvPr/>
        </p:nvSpPr>
        <p:spPr bwMode="auto">
          <a:xfrm>
            <a:off x="2523803" y="5042570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Большемурашкинский"/>
          <p:cNvSpPr>
            <a:spLocks/>
          </p:cNvSpPr>
          <p:nvPr/>
        </p:nvSpPr>
        <p:spPr bwMode="auto">
          <a:xfrm>
            <a:off x="2990528" y="4718720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Княгининский"/>
          <p:cNvSpPr>
            <a:spLocks/>
          </p:cNvSpPr>
          <p:nvPr/>
        </p:nvSpPr>
        <p:spPr bwMode="auto">
          <a:xfrm>
            <a:off x="3419153" y="4728245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пасский"/>
          <p:cNvSpPr>
            <a:spLocks/>
          </p:cNvSpPr>
          <p:nvPr/>
        </p:nvSpPr>
        <p:spPr bwMode="auto">
          <a:xfrm>
            <a:off x="3904928" y="4499645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Пильненский"/>
          <p:cNvSpPr>
            <a:spLocks/>
          </p:cNvSpPr>
          <p:nvPr/>
        </p:nvSpPr>
        <p:spPr bwMode="auto">
          <a:xfrm>
            <a:off x="4181153" y="4680620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Вачский"/>
          <p:cNvSpPr>
            <a:spLocks/>
          </p:cNvSpPr>
          <p:nvPr/>
        </p:nvSpPr>
        <p:spPr bwMode="auto">
          <a:xfrm>
            <a:off x="933128" y="4566320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Сосновский"/>
          <p:cNvSpPr>
            <a:spLocks/>
          </p:cNvSpPr>
          <p:nvPr/>
        </p:nvSpPr>
        <p:spPr bwMode="auto">
          <a:xfrm>
            <a:off x="1485578" y="4642520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замасский"/>
          <p:cNvSpPr>
            <a:spLocks/>
          </p:cNvSpPr>
          <p:nvPr/>
        </p:nvSpPr>
        <p:spPr bwMode="auto">
          <a:xfrm>
            <a:off x="1838003" y="5090195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Бутурлинский"/>
          <p:cNvSpPr>
            <a:spLocks/>
          </p:cNvSpPr>
          <p:nvPr/>
        </p:nvSpPr>
        <p:spPr bwMode="auto">
          <a:xfrm>
            <a:off x="3019103" y="5052095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ргачский"/>
          <p:cNvSpPr>
            <a:spLocks/>
          </p:cNvSpPr>
          <p:nvPr/>
        </p:nvSpPr>
        <p:spPr bwMode="auto">
          <a:xfrm>
            <a:off x="3657278" y="4966370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Краснооктябрьский"/>
          <p:cNvSpPr>
            <a:spLocks/>
          </p:cNvSpPr>
          <p:nvPr/>
        </p:nvSpPr>
        <p:spPr bwMode="auto">
          <a:xfrm>
            <a:off x="3819203" y="5537870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Сеченовский"/>
          <p:cNvSpPr>
            <a:spLocks/>
          </p:cNvSpPr>
          <p:nvPr/>
        </p:nvSpPr>
        <p:spPr bwMode="auto">
          <a:xfrm>
            <a:off x="4114478" y="5585495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Навашинский"/>
          <p:cNvSpPr>
            <a:spLocks/>
          </p:cNvSpPr>
          <p:nvPr/>
        </p:nvSpPr>
        <p:spPr bwMode="auto">
          <a:xfrm>
            <a:off x="580703" y="4947320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Ардатовский"/>
          <p:cNvSpPr>
            <a:spLocks/>
          </p:cNvSpPr>
          <p:nvPr/>
        </p:nvSpPr>
        <p:spPr bwMode="auto">
          <a:xfrm>
            <a:off x="1247453" y="5233070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Шатковский"/>
          <p:cNvSpPr>
            <a:spLocks/>
          </p:cNvSpPr>
          <p:nvPr/>
        </p:nvSpPr>
        <p:spPr bwMode="auto">
          <a:xfrm>
            <a:off x="2304728" y="5680745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Гагинский"/>
          <p:cNvSpPr>
            <a:spLocks/>
          </p:cNvSpPr>
          <p:nvPr/>
        </p:nvSpPr>
        <p:spPr bwMode="auto">
          <a:xfrm>
            <a:off x="3152453" y="5585495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Большеболдинский"/>
          <p:cNvSpPr>
            <a:spLocks/>
          </p:cNvSpPr>
          <p:nvPr/>
        </p:nvSpPr>
        <p:spPr bwMode="auto">
          <a:xfrm>
            <a:off x="3381053" y="6023645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Кулебакский"/>
          <p:cNvSpPr>
            <a:spLocks/>
          </p:cNvSpPr>
          <p:nvPr/>
        </p:nvSpPr>
        <p:spPr bwMode="auto">
          <a:xfrm>
            <a:off x="733103" y="5394995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Выксунский"/>
          <p:cNvSpPr>
            <a:spLocks/>
          </p:cNvSpPr>
          <p:nvPr/>
        </p:nvSpPr>
        <p:spPr bwMode="auto">
          <a:xfrm>
            <a:off x="323528" y="5480720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знесенский"/>
          <p:cNvSpPr>
            <a:spLocks/>
          </p:cNvSpPr>
          <p:nvPr/>
        </p:nvSpPr>
        <p:spPr bwMode="auto">
          <a:xfrm>
            <a:off x="923603" y="6166520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Дивеевский"/>
          <p:cNvSpPr>
            <a:spLocks/>
          </p:cNvSpPr>
          <p:nvPr/>
        </p:nvSpPr>
        <p:spPr bwMode="auto">
          <a:xfrm>
            <a:off x="1447478" y="5756945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ервомайский"/>
          <p:cNvSpPr>
            <a:spLocks/>
          </p:cNvSpPr>
          <p:nvPr/>
        </p:nvSpPr>
        <p:spPr bwMode="auto">
          <a:xfrm>
            <a:off x="1952303" y="6033170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Лукояновский"/>
          <p:cNvSpPr>
            <a:spLocks/>
          </p:cNvSpPr>
          <p:nvPr/>
        </p:nvSpPr>
        <p:spPr bwMode="auto">
          <a:xfrm>
            <a:off x="2580953" y="6014120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Починковский"/>
          <p:cNvSpPr>
            <a:spLocks/>
          </p:cNvSpPr>
          <p:nvPr/>
        </p:nvSpPr>
        <p:spPr bwMode="auto">
          <a:xfrm>
            <a:off x="2723828" y="6471320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Павловский"/>
          <p:cNvSpPr>
            <a:spLocks/>
          </p:cNvSpPr>
          <p:nvPr/>
        </p:nvSpPr>
        <p:spPr bwMode="auto">
          <a:xfrm>
            <a:off x="1266503" y="4175795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Володарский"/>
          <p:cNvSpPr>
            <a:spLocks/>
          </p:cNvSpPr>
          <p:nvPr/>
        </p:nvSpPr>
        <p:spPr bwMode="auto">
          <a:xfrm>
            <a:off x="1256978" y="362334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rvet"/>
          <p:cNvSpPr txBox="1">
            <a:spLocks noChangeAspect="1" noChangeArrowheads="1"/>
          </p:cNvSpPr>
          <p:nvPr/>
        </p:nvSpPr>
        <p:spPr bwMode="auto">
          <a:xfrm>
            <a:off x="3743003" y="1356395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71" name="rhah"/>
          <p:cNvSpPr txBox="1">
            <a:spLocks noChangeArrowheads="1"/>
          </p:cNvSpPr>
          <p:nvPr/>
        </p:nvSpPr>
        <p:spPr bwMode="auto">
          <a:xfrm>
            <a:off x="4590728" y="1346871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2" name="rtoha"/>
          <p:cNvSpPr txBox="1">
            <a:spLocks noChangeArrowheads="1"/>
          </p:cNvSpPr>
          <p:nvPr/>
        </p:nvSpPr>
        <p:spPr bwMode="auto">
          <a:xfrm flipV="1">
            <a:off x="5343203" y="1346870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173" name="rtonk" descr="Подпись: Тонкинский"/>
          <p:cNvSpPr txBox="1">
            <a:spLocks noChangeArrowheads="1"/>
          </p:cNvSpPr>
          <p:nvPr/>
        </p:nvSpPr>
        <p:spPr bwMode="auto">
          <a:xfrm>
            <a:off x="4685978" y="2013620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74" name="rure"/>
          <p:cNvSpPr txBox="1">
            <a:spLocks noChangeArrowheads="1"/>
          </p:cNvSpPr>
          <p:nvPr/>
        </p:nvSpPr>
        <p:spPr bwMode="auto">
          <a:xfrm>
            <a:off x="4076378" y="1832645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175" name="rvarn"/>
          <p:cNvSpPr txBox="1">
            <a:spLocks noChangeArrowheads="1"/>
          </p:cNvSpPr>
          <p:nvPr/>
        </p:nvSpPr>
        <p:spPr bwMode="auto">
          <a:xfrm>
            <a:off x="3104828" y="184217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6" name="rkras"/>
          <p:cNvSpPr txBox="1">
            <a:spLocks noChangeArrowheads="1"/>
          </p:cNvSpPr>
          <p:nvPr/>
        </p:nvSpPr>
        <p:spPr bwMode="auto">
          <a:xfrm>
            <a:off x="3342953" y="2461295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177" name="rsar"/>
          <p:cNvSpPr txBox="1">
            <a:spLocks noChangeArrowheads="1"/>
          </p:cNvSpPr>
          <p:nvPr/>
        </p:nvSpPr>
        <p:spPr bwMode="auto">
          <a:xfrm>
            <a:off x="4666928" y="2537495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8" name="rsem"/>
          <p:cNvSpPr txBox="1">
            <a:spLocks noChangeArrowheads="1"/>
          </p:cNvSpPr>
          <p:nvPr/>
        </p:nvSpPr>
        <p:spPr bwMode="auto">
          <a:xfrm>
            <a:off x="2704778" y="2928020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9" name="rvosk"/>
          <p:cNvSpPr txBox="1">
            <a:spLocks noChangeArrowheads="1"/>
          </p:cNvSpPr>
          <p:nvPr/>
        </p:nvSpPr>
        <p:spPr bwMode="auto">
          <a:xfrm>
            <a:off x="3771578" y="2928020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80" name="rkovr"/>
          <p:cNvSpPr txBox="1">
            <a:spLocks noChangeArrowheads="1"/>
          </p:cNvSpPr>
          <p:nvPr/>
        </p:nvSpPr>
        <p:spPr bwMode="auto">
          <a:xfrm>
            <a:off x="2142803" y="2442245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81" name="rsokol"/>
          <p:cNvSpPr txBox="1">
            <a:spLocks noChangeArrowheads="1"/>
          </p:cNvSpPr>
          <p:nvPr/>
        </p:nvSpPr>
        <p:spPr bwMode="auto">
          <a:xfrm>
            <a:off x="1952302" y="2080295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2" name="rgor"/>
          <p:cNvSpPr txBox="1">
            <a:spLocks noChangeArrowheads="1"/>
          </p:cNvSpPr>
          <p:nvPr/>
        </p:nvSpPr>
        <p:spPr bwMode="auto">
          <a:xfrm>
            <a:off x="1961828" y="3118520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3" name="rbors"/>
          <p:cNvSpPr txBox="1">
            <a:spLocks noChangeArrowheads="1"/>
          </p:cNvSpPr>
          <p:nvPr/>
        </p:nvSpPr>
        <p:spPr bwMode="auto">
          <a:xfrm>
            <a:off x="2714303" y="3737645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4" name="rlisk"/>
          <p:cNvSpPr txBox="1">
            <a:spLocks noChangeArrowheads="1"/>
          </p:cNvSpPr>
          <p:nvPr/>
        </p:nvSpPr>
        <p:spPr bwMode="auto">
          <a:xfrm>
            <a:off x="3552503" y="4042445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5" name="rvorot"/>
          <p:cNvSpPr txBox="1">
            <a:spLocks noChangeArrowheads="1"/>
          </p:cNvSpPr>
          <p:nvPr/>
        </p:nvSpPr>
        <p:spPr bwMode="auto">
          <a:xfrm>
            <a:off x="3971603" y="399482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186" name="rchka"/>
          <p:cNvSpPr txBox="1">
            <a:spLocks noChangeArrowheads="1"/>
          </p:cNvSpPr>
          <p:nvPr/>
        </p:nvSpPr>
        <p:spPr bwMode="auto">
          <a:xfrm>
            <a:off x="1457003" y="3175670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7" name="rbalah"/>
          <p:cNvSpPr txBox="1">
            <a:spLocks noChangeArrowheads="1"/>
          </p:cNvSpPr>
          <p:nvPr/>
        </p:nvSpPr>
        <p:spPr bwMode="auto">
          <a:xfrm>
            <a:off x="1780853" y="3613820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8" name="rdzer"/>
          <p:cNvSpPr txBox="1">
            <a:spLocks noChangeArrowheads="1"/>
          </p:cNvSpPr>
          <p:nvPr/>
        </p:nvSpPr>
        <p:spPr bwMode="auto">
          <a:xfrm>
            <a:off x="1942778" y="4013870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9" name="rvolod"/>
          <p:cNvSpPr txBox="1">
            <a:spLocks noChangeArrowheads="1"/>
          </p:cNvSpPr>
          <p:nvPr/>
        </p:nvSpPr>
        <p:spPr bwMode="auto">
          <a:xfrm>
            <a:off x="1266503" y="380432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90" name="rnovgr"/>
          <p:cNvSpPr txBox="1">
            <a:spLocks noChangeArrowheads="1"/>
          </p:cNvSpPr>
          <p:nvPr/>
        </p:nvSpPr>
        <p:spPr bwMode="auto">
          <a:xfrm>
            <a:off x="2352353" y="3994820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91" name="rpavlo"/>
          <p:cNvSpPr txBox="1">
            <a:spLocks noChangeArrowheads="1"/>
          </p:cNvSpPr>
          <p:nvPr/>
        </p:nvSpPr>
        <p:spPr bwMode="auto">
          <a:xfrm>
            <a:off x="1342703" y="4404395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2" name="rvacha"/>
          <p:cNvSpPr txBox="1">
            <a:spLocks noChangeArrowheads="1"/>
          </p:cNvSpPr>
          <p:nvPr/>
        </p:nvSpPr>
        <p:spPr bwMode="auto">
          <a:xfrm>
            <a:off x="1095053" y="4823495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3" name="rsosn"/>
          <p:cNvSpPr txBox="1">
            <a:spLocks noChangeArrowheads="1"/>
          </p:cNvSpPr>
          <p:nvPr/>
        </p:nvSpPr>
        <p:spPr bwMode="auto">
          <a:xfrm>
            <a:off x="1561778" y="4956845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4" name="rbogor"/>
          <p:cNvSpPr txBox="1">
            <a:spLocks noChangeArrowheads="1"/>
          </p:cNvSpPr>
          <p:nvPr/>
        </p:nvSpPr>
        <p:spPr bwMode="auto">
          <a:xfrm>
            <a:off x="1876103" y="4271045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195" name="rkstov"/>
          <p:cNvSpPr txBox="1">
            <a:spLocks noChangeArrowheads="1"/>
          </p:cNvSpPr>
          <p:nvPr/>
        </p:nvSpPr>
        <p:spPr bwMode="auto">
          <a:xfrm>
            <a:off x="2676203" y="4471070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6" name="rspas"/>
          <p:cNvSpPr txBox="1">
            <a:spLocks noChangeArrowheads="1"/>
          </p:cNvSpPr>
          <p:nvPr/>
        </p:nvSpPr>
        <p:spPr bwMode="auto">
          <a:xfrm>
            <a:off x="3962078" y="4690145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7" name="rdalk"/>
          <p:cNvSpPr txBox="1">
            <a:spLocks noChangeArrowheads="1"/>
          </p:cNvSpPr>
          <p:nvPr/>
        </p:nvSpPr>
        <p:spPr bwMode="auto">
          <a:xfrm>
            <a:off x="2171378" y="4785395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8" name="rbolmu"/>
          <p:cNvSpPr txBox="1">
            <a:spLocks noChangeArrowheads="1"/>
          </p:cNvSpPr>
          <p:nvPr/>
        </p:nvSpPr>
        <p:spPr bwMode="auto">
          <a:xfrm>
            <a:off x="3057204" y="4804445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9" name="rknag"/>
          <p:cNvSpPr txBox="1">
            <a:spLocks noChangeArrowheads="1"/>
          </p:cNvSpPr>
          <p:nvPr/>
        </p:nvSpPr>
        <p:spPr bwMode="auto">
          <a:xfrm>
            <a:off x="3514403" y="4804445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00" name="rnava"/>
          <p:cNvSpPr txBox="1">
            <a:spLocks noChangeArrowheads="1"/>
          </p:cNvSpPr>
          <p:nvPr/>
        </p:nvSpPr>
        <p:spPr bwMode="auto">
          <a:xfrm>
            <a:off x="714053" y="5233070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201" name="rarda"/>
          <p:cNvSpPr txBox="1">
            <a:spLocks noChangeArrowheads="1"/>
          </p:cNvSpPr>
          <p:nvPr/>
        </p:nvSpPr>
        <p:spPr bwMode="auto">
          <a:xfrm>
            <a:off x="1428428" y="5747420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2" name="rarza"/>
          <p:cNvSpPr txBox="1">
            <a:spLocks noChangeArrowheads="1"/>
          </p:cNvSpPr>
          <p:nvPr/>
        </p:nvSpPr>
        <p:spPr bwMode="auto">
          <a:xfrm>
            <a:off x="2076128" y="537594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г.Арзамас</a:t>
            </a:r>
          </a:p>
        </p:txBody>
      </p:sp>
      <p:sp>
        <p:nvSpPr>
          <p:cNvPr id="203" name="rvad"/>
          <p:cNvSpPr txBox="1">
            <a:spLocks noChangeArrowheads="1"/>
          </p:cNvSpPr>
          <p:nvPr/>
        </p:nvSpPr>
        <p:spPr bwMode="auto">
          <a:xfrm>
            <a:off x="2542853" y="5414045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4" name="rperev"/>
          <p:cNvSpPr txBox="1">
            <a:spLocks noChangeArrowheads="1"/>
          </p:cNvSpPr>
          <p:nvPr/>
        </p:nvSpPr>
        <p:spPr bwMode="auto">
          <a:xfrm>
            <a:off x="2876228" y="5109245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5" name="rbytyr"/>
          <p:cNvSpPr txBox="1">
            <a:spLocks noChangeArrowheads="1"/>
          </p:cNvSpPr>
          <p:nvPr/>
        </p:nvSpPr>
        <p:spPr bwMode="auto">
          <a:xfrm>
            <a:off x="3266753" y="5290220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6" name="rserg"/>
          <p:cNvSpPr txBox="1">
            <a:spLocks noChangeArrowheads="1"/>
          </p:cNvSpPr>
          <p:nvPr/>
        </p:nvSpPr>
        <p:spPr bwMode="auto">
          <a:xfrm>
            <a:off x="3723953" y="5233070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7" name="rpila"/>
          <p:cNvSpPr txBox="1">
            <a:spLocks noChangeArrowheads="1"/>
          </p:cNvSpPr>
          <p:nvPr/>
        </p:nvSpPr>
        <p:spPr bwMode="auto">
          <a:xfrm>
            <a:off x="4295453" y="5271170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Пиль-нин-ский</a:t>
            </a:r>
          </a:p>
        </p:txBody>
      </p:sp>
      <p:sp>
        <p:nvSpPr>
          <p:cNvPr id="208" name="rkyle"/>
          <p:cNvSpPr txBox="1">
            <a:spLocks noChangeArrowheads="1"/>
          </p:cNvSpPr>
          <p:nvPr/>
        </p:nvSpPr>
        <p:spPr bwMode="auto">
          <a:xfrm>
            <a:off x="904553" y="5556920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9" name="rhat"/>
          <p:cNvSpPr txBox="1">
            <a:spLocks noChangeArrowheads="1"/>
          </p:cNvSpPr>
          <p:nvPr/>
        </p:nvSpPr>
        <p:spPr bwMode="auto">
          <a:xfrm>
            <a:off x="2504753" y="589029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10" name="rgaga"/>
          <p:cNvSpPr txBox="1">
            <a:spLocks noChangeArrowheads="1"/>
          </p:cNvSpPr>
          <p:nvPr/>
        </p:nvSpPr>
        <p:spPr bwMode="auto">
          <a:xfrm>
            <a:off x="3323903" y="5833145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11" name="rkrso"/>
          <p:cNvSpPr txBox="1">
            <a:spLocks noChangeArrowheads="1"/>
          </p:cNvSpPr>
          <p:nvPr/>
        </p:nvSpPr>
        <p:spPr bwMode="auto">
          <a:xfrm>
            <a:off x="3933503" y="5604545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2" name="rsech"/>
          <p:cNvSpPr txBox="1">
            <a:spLocks noChangeArrowheads="1"/>
          </p:cNvSpPr>
          <p:nvPr/>
        </p:nvSpPr>
        <p:spPr bwMode="auto">
          <a:xfrm>
            <a:off x="4133528" y="590934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3" name="rviks"/>
          <p:cNvSpPr txBox="1">
            <a:spLocks noChangeArrowheads="1"/>
          </p:cNvSpPr>
          <p:nvPr/>
        </p:nvSpPr>
        <p:spPr bwMode="auto">
          <a:xfrm>
            <a:off x="485453" y="5918870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4" name="rvozn"/>
          <p:cNvSpPr txBox="1">
            <a:spLocks noChangeArrowheads="1"/>
          </p:cNvSpPr>
          <p:nvPr/>
        </p:nvSpPr>
        <p:spPr bwMode="auto">
          <a:xfrm>
            <a:off x="1018853" y="6414170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5" name="rdivo"/>
          <p:cNvSpPr txBox="1">
            <a:spLocks noChangeArrowheads="1"/>
          </p:cNvSpPr>
          <p:nvPr/>
        </p:nvSpPr>
        <p:spPr bwMode="auto">
          <a:xfrm>
            <a:off x="1561778" y="6118895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6" name="rpervo"/>
          <p:cNvSpPr txBox="1">
            <a:spLocks noChangeArrowheads="1"/>
          </p:cNvSpPr>
          <p:nvPr/>
        </p:nvSpPr>
        <p:spPr bwMode="auto">
          <a:xfrm>
            <a:off x="2038028" y="6309395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7" name="rluko"/>
          <p:cNvSpPr txBox="1">
            <a:spLocks noChangeArrowheads="1"/>
          </p:cNvSpPr>
          <p:nvPr/>
        </p:nvSpPr>
        <p:spPr bwMode="auto">
          <a:xfrm>
            <a:off x="2828603" y="6280820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8" name="rbbol"/>
          <p:cNvSpPr txBox="1">
            <a:spLocks noChangeArrowheads="1"/>
          </p:cNvSpPr>
          <p:nvPr/>
        </p:nvSpPr>
        <p:spPr bwMode="auto">
          <a:xfrm>
            <a:off x="3466778" y="6299870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9" name="rpoch"/>
          <p:cNvSpPr txBox="1">
            <a:spLocks noChangeArrowheads="1"/>
          </p:cNvSpPr>
          <p:nvPr/>
        </p:nvSpPr>
        <p:spPr bwMode="auto">
          <a:xfrm>
            <a:off x="2952428" y="6871370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20" name="Oval 511"/>
          <p:cNvSpPr>
            <a:spLocks noChangeArrowheads="1"/>
          </p:cNvSpPr>
          <p:nvPr/>
        </p:nvSpPr>
        <p:spPr bwMode="auto">
          <a:xfrm>
            <a:off x="1704653" y="6480845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21" name="Oval 512"/>
          <p:cNvSpPr>
            <a:spLocks noChangeArrowheads="1"/>
          </p:cNvSpPr>
          <p:nvPr/>
        </p:nvSpPr>
        <p:spPr bwMode="auto">
          <a:xfrm>
            <a:off x="1647503" y="6471320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Саров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1"/>
            <a:ext cx="7128916" cy="93610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распространенности наркомании в обществе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3568" y="1412776"/>
          <a:ext cx="7344816" cy="51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1"/>
            <a:ext cx="6912767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наркомании в России</a:t>
            </a:r>
            <a:endPara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584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827584" y="1484784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681</TotalTime>
  <Words>936</Words>
  <Application>Microsoft Office PowerPoint</Application>
  <PresentationFormat>Экран (4:3)</PresentationFormat>
  <Paragraphs>494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okobzan</dc:creator>
  <cp:lastModifiedBy>tguseva14</cp:lastModifiedBy>
  <cp:revision>93</cp:revision>
  <dcterms:created xsi:type="dcterms:W3CDTF">2021-03-15T13:48:10Z</dcterms:created>
  <dcterms:modified xsi:type="dcterms:W3CDTF">2023-05-23T12:12:25Z</dcterms:modified>
</cp:coreProperties>
</file>