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1" r:id="rId1"/>
    <p:sldMasterId id="2147483685" r:id="rId2"/>
  </p:sldMasterIdLst>
  <p:notesMasterIdLst>
    <p:notesMasterId r:id="rId21"/>
  </p:notesMasterIdLst>
  <p:handoutMasterIdLst>
    <p:handoutMasterId r:id="rId22"/>
  </p:handoutMasterIdLst>
  <p:sldIdLst>
    <p:sldId id="301" r:id="rId3"/>
    <p:sldId id="272" r:id="rId4"/>
    <p:sldId id="278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9" r:id="rId18"/>
    <p:sldId id="300" r:id="rId19"/>
    <p:sldId id="276" r:id="rId20"/>
  </p:sldIdLst>
  <p:sldSz cx="12192000" cy="685800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58535"/>
    <a:srgbClr val="25649F"/>
    <a:srgbClr val="E0834A"/>
    <a:srgbClr val="7ACCFF"/>
    <a:srgbClr val="FE6901"/>
    <a:srgbClr val="0175CF"/>
    <a:srgbClr val="57D3FF"/>
    <a:srgbClr val="A3E7FF"/>
    <a:srgbClr val="6F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86395" autoAdjust="0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2358" y="-10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11361885774432"/>
          <c:y val="8.0780051398066072E-2"/>
          <c:w val="0.29381695323301776"/>
          <c:h val="0.736593753354260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0-45D4-49F1-8D49-15BB85C3950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5D4-49F1-8D49-15BB85C39506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2-45D4-49F1-8D49-15BB85C39506}"/>
              </c:ext>
            </c:extLst>
          </c:dPt>
          <c:dLbls>
            <c:dLbl>
              <c:idx val="1"/>
              <c:layout>
                <c:manualLayout>
                  <c:x val="1.1458334273157339E-2"/>
                  <c:y val="7.834318757662011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D4-49F1-8D49-15BB85C39506}"/>
                </c:ext>
              </c:extLst>
            </c:dLbl>
            <c:dLbl>
              <c:idx val="2"/>
              <c:layout>
                <c:manualLayout>
                  <c:x val="9.3750007689468746E-3"/>
                  <c:y val="-0.250698200245187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072921347844599E-2"/>
                      <c:h val="9.7093323803292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5D4-49F1-8D49-15BB85C395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2963514582.4699998</c:v>
                </c:pt>
                <c:pt idx="1">
                  <c:v>406612532.66000003</c:v>
                </c:pt>
                <c:pt idx="2">
                  <c:v>5265847863.9499998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4-49F1-8D49-15BB85C3950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9201793733742922"/>
          <c:y val="0.27485607266628798"/>
          <c:w val="0.27974641402119532"/>
          <c:h val="0.43312308845706693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>
          <a:latin typeface="+mn-lt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093F709-3614-45F7-AB17-FCB5E9A400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5402" cy="337958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012BFE-B846-45C0-9ACD-01394A7D12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8628" y="1"/>
            <a:ext cx="4275402" cy="337958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0C50036E-F505-4872-B748-DD9CACC9E92F}" type="datetimeFigureOut">
              <a:rPr lang="ru-RU" smtClean="0"/>
              <a:t>25.04.2023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C896B-CB67-4CEA-9DC1-58698745C5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A7EF0E-32AF-4E05-8C29-418962581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CB1925B0-495E-48F9-B4D1-29829B6F3A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2906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9198" y="0"/>
            <a:ext cx="4275402" cy="336788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77B77BF6-1108-422D-9D87-0C04493D7C1C}" type="datetimeFigureOut">
              <a:rPr lang="ru-RU" smtClean="0"/>
              <a:t>25.04.2023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0608" tIns="45304" rIns="90608" bIns="4530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417"/>
            <a:ext cx="4275402" cy="336788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9198" y="6397417"/>
            <a:ext cx="4275402" cy="336788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819D7BD2-C27B-45E5-A3B4-C6058816410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7445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2420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2574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465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25127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60265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854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3795A8B-3267-412B-9ED0-9F27A410D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BE26D93D-B69C-4758-9764-8BA9C39C2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308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14193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3795A8B-3267-412B-9ED0-9F27A410D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BE26D93D-B69C-4758-9764-8BA9C39C2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698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561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2382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1738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5232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3362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64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61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0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843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999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36244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86502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АДМДЗЕРЖИНСК.РФ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9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5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4041" y="488654"/>
            <a:ext cx="6137877" cy="58521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accent6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54040" y="1078816"/>
            <a:ext cx="6137877" cy="58521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100" baseline="0">
                <a:solidFill>
                  <a:schemeClr val="accent6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0054E0-76F2-415B-A6D9-9415C16AD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0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70A423C-71C0-4CF0-8104-4205489334F4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69314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367E07-4603-4371-ABB6-DEC985AE8B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74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1073168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3803466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533764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9264061" y="2029933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9D568F-51AB-4FFC-AF97-E3C9A32F92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7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66799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17912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70612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721724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589DFE-E879-40B6-B609-C1C70FC57D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2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1078832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3190374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5301916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7413458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9525000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9B6B91-8A81-4EB9-B41F-245828FCF627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83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73169" y="2020611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689" y="2020611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4689" y="4165305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73169" y="4165305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FC3C09-0385-4726-8F4B-47292996D0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66800" y="2019299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97388" y="2019298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27975" y="2019298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2BAE9-0ACB-4091-ABB0-A3C108656F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8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068005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797568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27131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56694" y="203367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987462" y="2034696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9714614" y="203367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AF0F4D-2FBA-4D36-9563-BEA67A62B54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87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ED5919A3-A353-44D3-B1E4-BA831D3D4BB8}"/>
              </a:ext>
            </a:extLst>
          </p:cNvPr>
          <p:cNvSpPr/>
          <p:nvPr userDrawn="1"/>
        </p:nvSpPr>
        <p:spPr>
          <a:xfrm>
            <a:off x="1073150" y="4073525"/>
            <a:ext cx="322897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5CC3F7-17F2-4475-B2AD-82F569F4C2D0}"/>
              </a:ext>
            </a:extLst>
          </p:cNvPr>
          <p:cNvSpPr/>
          <p:nvPr userDrawn="1"/>
        </p:nvSpPr>
        <p:spPr>
          <a:xfrm>
            <a:off x="2860675" y="2019300"/>
            <a:ext cx="3235325" cy="1793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68" y="2019300"/>
            <a:ext cx="1786990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302642" y="4074042"/>
            <a:ext cx="1799726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02368" y="2019300"/>
            <a:ext cx="5022832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C229B15-7A85-4589-90FC-743E2331EB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168AB64-492D-4962-A71A-1C029CB4C784}"/>
              </a:ext>
            </a:extLst>
          </p:cNvPr>
          <p:cNvSpPr/>
          <p:nvPr userDrawn="1"/>
        </p:nvSpPr>
        <p:spPr>
          <a:xfrm>
            <a:off x="1073150" y="4073525"/>
            <a:ext cx="322897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06B21D-DF6B-498A-9D90-161FCF9FE4C9}"/>
              </a:ext>
            </a:extLst>
          </p:cNvPr>
          <p:cNvSpPr/>
          <p:nvPr userDrawn="1"/>
        </p:nvSpPr>
        <p:spPr>
          <a:xfrm>
            <a:off x="2860675" y="2019300"/>
            <a:ext cx="3235325" cy="1793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B0DD7B-C5D0-468C-9B49-9C476E4C0540}"/>
              </a:ext>
            </a:extLst>
          </p:cNvPr>
          <p:cNvSpPr/>
          <p:nvPr userDrawn="1"/>
        </p:nvSpPr>
        <p:spPr>
          <a:xfrm>
            <a:off x="6102350" y="4073525"/>
            <a:ext cx="3228975" cy="1793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BE665F4-02E5-4B53-8FD6-1240EF384237}"/>
              </a:ext>
            </a:extLst>
          </p:cNvPr>
          <p:cNvSpPr/>
          <p:nvPr userDrawn="1"/>
        </p:nvSpPr>
        <p:spPr>
          <a:xfrm>
            <a:off x="7889875" y="2019300"/>
            <a:ext cx="323532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68" y="2019300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7134" y="2019300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10144" y="4074042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338210" y="4074042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E832C16-8048-4002-8A8F-029F10632A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08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175008" y="2019299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17273" y="2019298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17273" y="3967665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174994" y="3967666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265868-2DCA-4BB2-A1E2-4D87DC1E07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1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797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50" y="1509713"/>
            <a:ext cx="3849624" cy="384962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BBDA17-4E1B-49B0-A547-D89E9B40C4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88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8795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486FC6-05CE-4F76-B39B-D21A241443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91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3">
            <a:extLst>
              <a:ext uri="{FF2B5EF4-FFF2-40B4-BE49-F238E27FC236}">
                <a16:creationId xmlns:a16="http://schemas.microsoft.com/office/drawing/2014/main" id="{213F0CB0-D592-496D-9AB2-41A37A690F6F}"/>
              </a:ext>
            </a:extLst>
          </p:cNvPr>
          <p:cNvSpPr/>
          <p:nvPr userDrawn="1"/>
        </p:nvSpPr>
        <p:spPr>
          <a:xfrm>
            <a:off x="4833938" y="2019300"/>
            <a:ext cx="2524125" cy="25241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66609" y="2371725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949385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422769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305734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C42D0D-223C-4CC9-AA1E-B70462FE00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06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&amp; Blog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31775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463550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60D4-0CF1-474A-9BC4-036A53C359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2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263D24-2CA1-4443-816E-D8F97053FF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85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CB79B1-5C04-49CF-AF6B-CBEA53850567}"/>
              </a:ext>
            </a:extLst>
          </p:cNvPr>
          <p:cNvSpPr/>
          <p:nvPr userDrawn="1"/>
        </p:nvSpPr>
        <p:spPr>
          <a:xfrm>
            <a:off x="3590925" y="3465513"/>
            <a:ext cx="2484438" cy="24193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590924" y="2036762"/>
            <a:ext cx="2487168" cy="138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066799" y="2036762"/>
            <a:ext cx="248716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16637" y="2036762"/>
            <a:ext cx="5010912" cy="138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116637" y="3465512"/>
            <a:ext cx="5010912" cy="24140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0768D3F-6751-4AD8-902A-4C48FB7D9D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92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6680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50825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94970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39115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3101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27246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971391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971391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7246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83101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539115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394970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250825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106680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2895B38-8337-4D26-BE27-50A27B75E0A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10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95633" y="609600"/>
            <a:ext cx="2039112" cy="37581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083675" y="2106613"/>
            <a:ext cx="2039112" cy="37581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995633" y="4413250"/>
            <a:ext cx="2039112" cy="14538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083675" y="612775"/>
            <a:ext cx="2039112" cy="14538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5DDD8E-0CB8-4B27-BFBC-A8582EDB41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3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1066800" y="2027238"/>
            <a:ext cx="2459736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595688" y="3490913"/>
            <a:ext cx="4992624" cy="23774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661400" y="3490913"/>
            <a:ext cx="2459736" cy="23865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598862" y="2027238"/>
            <a:ext cx="2459736" cy="13990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30924" y="2027238"/>
            <a:ext cx="4992624" cy="13990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7BB717-E9C5-4068-9431-264799AE6FC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1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A22DD2D8-4232-46E6-A54C-DA78B0493509}"/>
              </a:ext>
            </a:extLst>
          </p:cNvPr>
          <p:cNvSpPr/>
          <p:nvPr userDrawn="1"/>
        </p:nvSpPr>
        <p:spPr>
          <a:xfrm>
            <a:off x="6176963" y="4325938"/>
            <a:ext cx="4948237" cy="15414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1066800" y="2019300"/>
            <a:ext cx="5029200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76963" y="2019300"/>
            <a:ext cx="2433637" cy="2222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691563" y="2019300"/>
            <a:ext cx="2433637" cy="2222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A4E0D95-7A0B-45F0-B3E6-17133497E1D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2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D5B065B2-BACA-4490-A276-B091BDA0EFF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4169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968999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7265987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8562974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9859962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9859962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8562974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7265987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26"/>
          </p:nvPr>
        </p:nvSpPr>
        <p:spPr>
          <a:xfrm>
            <a:off x="5968999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5968999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65987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8562974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9859962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4B30244-9B9E-4F5A-9ADE-00505CFA24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71291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2537160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003029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5468898" y="2025605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6934767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8400636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9866505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5EF4B5-B9DF-4E5D-98D3-58C0319B8D5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9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73168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515071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7956974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8F6A-AA97-451C-A1A3-3572BF2BCB7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3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2371725" y="2029086"/>
            <a:ext cx="2743200" cy="27432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7058025" y="2029086"/>
            <a:ext cx="2743200" cy="27432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9B02DA-15F5-4FC8-8888-20F961F0184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9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0514CC-9276-438B-A9AE-04C0B086E20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8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3281ED-6AAD-4733-9FC9-7603BFE24E8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1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62165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760913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8459661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56976-119F-4551-8B40-D390C707F3B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29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97987" y="2364447"/>
            <a:ext cx="2317572" cy="3111442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960094" y="3415862"/>
            <a:ext cx="3156927" cy="2355574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09A00C-E065-4544-9BFC-E3DF04C021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456169" y="2207453"/>
            <a:ext cx="3693900" cy="2795471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133191" y="2615819"/>
            <a:ext cx="2227359" cy="298077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226745-F459-4E26-9D8C-184DF696E6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91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93D8AF5-0DC6-4867-B475-86511784D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4525"/>
            <a:ext cx="484505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74069" y="2196661"/>
            <a:ext cx="4267200" cy="255401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B899EF-2EB9-4EA3-8314-B5214F7FE8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2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207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20E1B02-83C9-4681-B24D-89EB83886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916113"/>
            <a:ext cx="47545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19201" y="2175641"/>
            <a:ext cx="4173134" cy="2511974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0C44A09-709A-40A7-AA2A-A0EE725965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24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A153DE8-0E24-4042-917B-F1FB12737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25" y="1524000"/>
            <a:ext cx="77628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19201" y="1719944"/>
            <a:ext cx="4898570" cy="306977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78FC336-010F-4418-8459-E2A5809A99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0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4692BA5-5331-4706-8850-00D943971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2019300"/>
            <a:ext cx="8040688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08314" y="2220686"/>
            <a:ext cx="5083628" cy="320040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D5909EBE-22A8-4D6E-9ADB-7EE4F1F046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59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68325" y="2383065"/>
            <a:ext cx="2326246" cy="309245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571369" y="3264808"/>
            <a:ext cx="1246059" cy="2199821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212F83-F033-4336-BF32-09D13D9700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92713" y="0"/>
            <a:ext cx="6999287" cy="685800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17963" y="2174875"/>
            <a:ext cx="4135437" cy="258762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94B05D-16F6-4834-93D0-3031455CCB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49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73150" y="2019300"/>
            <a:ext cx="5022850" cy="3848100"/>
          </a:xfrm>
          <a:prstGeom prst="roundRect">
            <a:avLst>
              <a:gd name="adj" fmla="val 1099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258076-0B04-4329-B03F-760F2810B0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19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9EE21D-2339-421E-AC68-50B61BD18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83C485-A10E-47F1-A4F7-53955F7A2FF9}" type="slidenum">
              <a:rPr lang="en-US" altLang="ru-RU">
                <a:solidFill>
                  <a:srgbClr val="33363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dirty="0">
              <a:solidFill>
                <a:srgbClr val="333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7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62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29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9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/>
              <a:t>4/25/2023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2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49" r:id="rId12"/>
    <p:sldLayoutId id="2147483652" r:id="rId13"/>
    <p:sldLayoutId id="2147483656" r:id="rId14"/>
    <p:sldLayoutId id="2147483658" r:id="rId15"/>
    <p:sldLayoutId id="2147483684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7B3AC1A-CA6F-45BC-B51D-807E02D8C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6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6E6D00-8FE5-4781-A1B8-220FF8C05389}"/>
              </a:ext>
            </a:extLst>
          </p:cNvPr>
          <p:cNvSpPr txBox="1">
            <a:spLocks/>
          </p:cNvSpPr>
          <p:nvPr userDrawn="1"/>
        </p:nvSpPr>
        <p:spPr>
          <a:xfrm>
            <a:off x="84740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A15F2BD-F139-4234-950C-DD3D2E3008CB}" type="slidenum">
              <a:rPr lang="en-US" altLang="ru-RU" sz="1000" smtClean="0">
                <a:solidFill>
                  <a:srgbClr val="778496"/>
                </a:solidFill>
                <a:latin typeface="Roboto Condensed Light"/>
                <a:ea typeface="Roboto Condensed Light"/>
                <a:cs typeface="Roboto Condensed Light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sz="1000" dirty="0">
              <a:solidFill>
                <a:srgbClr val="778496"/>
              </a:solidFill>
              <a:latin typeface="Roboto Condensed Light"/>
              <a:ea typeface="Roboto Condensed Light"/>
              <a:cs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74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15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13607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957050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pic>
        <p:nvPicPr>
          <p:cNvPr id="78" name="Рисунок 77" descr="https://upload.wikimedia.org/wikipedia/commons/thumb/2/2a/Coat_of_Arms_of_Dzerzhinsk.svg/797px-Coat_of_Arms_of_Dzerzhinsk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7" y="231401"/>
            <a:ext cx="991096" cy="151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382063" y="766026"/>
            <a:ext cx="7729043" cy="379657"/>
            <a:chOff x="1777734" y="932308"/>
            <a:chExt cx="7729043" cy="379657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777734" y="950387"/>
              <a:ext cx="7117788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Text 132"/>
            <p:cNvSpPr txBox="1"/>
            <p:nvPr/>
          </p:nvSpPr>
          <p:spPr>
            <a:xfrm>
              <a:off x="1832398" y="932308"/>
              <a:ext cx="7674379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  <a:cs typeface="Times New Roman" panose="02020603050405020304" pitchFamily="18" charset="0"/>
                </a:rPr>
                <a:t>Администрация городского округа город Дзержинск</a:t>
              </a:r>
              <a:endParaRPr lang="ru-RU" sz="2400" b="1" dirty="0">
                <a:solidFill>
                  <a:schemeClr val="bg1"/>
                </a:solidFill>
                <a:ea typeface="Cambria" pitchFamily="18" charset="0"/>
              </a:endParaRPr>
            </a:p>
          </p:txBody>
        </p:sp>
      </p:grp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3A606818-E3AC-48C3-B93C-D28EADCA3820}"/>
              </a:ext>
            </a:extLst>
          </p:cNvPr>
          <p:cNvSpPr/>
          <p:nvPr/>
        </p:nvSpPr>
        <p:spPr>
          <a:xfrm rot="10800000">
            <a:off x="10018643" y="368"/>
            <a:ext cx="2173356" cy="1974973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0" y="2835047"/>
            <a:ext cx="4032498" cy="4032161"/>
            <a:chOff x="0" y="3915127"/>
            <a:chExt cx="2952328" cy="2952081"/>
          </a:xfrm>
        </p:grpSpPr>
        <p:sp>
          <p:nvSpPr>
            <p:cNvPr id="87" name="Равнобедренный треугольник 86">
              <a:extLst>
                <a:ext uri="{FF2B5EF4-FFF2-40B4-BE49-F238E27FC236}">
                  <a16:creationId xmlns:a16="http://schemas.microsoft.com/office/drawing/2014/main" id="{72A69120-A2ED-40CB-92AB-ADBCE7588318}"/>
                </a:ext>
              </a:extLst>
            </p:cNvPr>
            <p:cNvSpPr/>
            <p:nvPr/>
          </p:nvSpPr>
          <p:spPr>
            <a:xfrm>
              <a:off x="0" y="3915127"/>
              <a:ext cx="2952328" cy="2952081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Rectangle 13">
              <a:extLst>
                <a:ext uri="{FF2B5EF4-FFF2-40B4-BE49-F238E27FC236}">
                  <a16:creationId xmlns:a16="http://schemas.microsoft.com/office/drawing/2014/main" id="{19F36107-3499-4176-8D08-287C729D26FB}"/>
                </a:ext>
              </a:extLst>
            </p:cNvPr>
            <p:cNvSpPr/>
            <p:nvPr/>
          </p:nvSpPr>
          <p:spPr>
            <a:xfrm>
              <a:off x="0" y="4049688"/>
              <a:ext cx="2808313" cy="2808312"/>
            </a:xfrm>
            <a:prstGeom prst="rtTriangl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8889" r="-388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2875BB"/>
                </a:highlight>
              </a:endParaRPr>
            </a:p>
          </p:txBody>
        </p:sp>
      </p:grpSp>
      <p:sp>
        <p:nvSpPr>
          <p:cNvPr id="89" name="Text 132"/>
          <p:cNvSpPr txBox="1"/>
          <p:nvPr/>
        </p:nvSpPr>
        <p:spPr>
          <a:xfrm>
            <a:off x="869352" y="2536518"/>
            <a:ext cx="6522999" cy="237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4800" b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Исполнение городского бюджета за 2022 год</a:t>
            </a:r>
            <a:endParaRPr lang="ru-RU" sz="4800" b="1" dirty="0">
              <a:solidFill>
                <a:srgbClr val="002060"/>
              </a:solidFill>
              <a:ea typeface="Cambria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920936" y="950387"/>
            <a:ext cx="5118675" cy="5122164"/>
            <a:chOff x="5776425" y="391689"/>
            <a:chExt cx="6266768" cy="6271040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3D9576AB-98E2-4BF5-B709-4697AD5AE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9234881" y="2112263"/>
              <a:ext cx="2808312" cy="2808312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DD586F8-0BBF-455A-A7B5-AC42037A6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497291" y="3854417"/>
              <a:ext cx="2808312" cy="2808312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EC9DD8A5-E68D-4618-A0E4-BD7610DEC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0" r="20680"/>
            <a:stretch/>
          </p:blipFill>
          <p:spPr>
            <a:xfrm>
              <a:off x="7502664" y="391689"/>
              <a:ext cx="2808312" cy="2808312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A401A165-1834-4107-950D-04C2FEF7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0" r="16650"/>
            <a:stretch/>
          </p:blipFill>
          <p:spPr>
            <a:xfrm>
              <a:off x="5776425" y="2116134"/>
              <a:ext cx="2808000" cy="2808000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4153796" y="5838373"/>
            <a:ext cx="3501874" cy="361578"/>
            <a:chOff x="2775938" y="5103087"/>
            <a:chExt cx="3501874" cy="361578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2775938" y="5103087"/>
              <a:ext cx="3501873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6" name="Text 132"/>
            <p:cNvSpPr txBox="1"/>
            <p:nvPr/>
          </p:nvSpPr>
          <p:spPr>
            <a:xfrm>
              <a:off x="2782394" y="5109358"/>
              <a:ext cx="3495418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  <a:cs typeface="Times New Roman" panose="02020603050405020304" pitchFamily="18" charset="0"/>
                </a:rPr>
                <a:t>Публичные слушания</a:t>
              </a:r>
              <a:endParaRPr lang="ru-RU" sz="2400" b="1" dirty="0">
                <a:solidFill>
                  <a:schemeClr val="bg1"/>
                </a:solidFill>
                <a:ea typeface="Cambria" pitchFamily="18" charset="0"/>
              </a:endParaRPr>
            </a:p>
          </p:txBody>
        </p:sp>
      </p:grpSp>
      <p:sp>
        <p:nvSpPr>
          <p:cNvPr id="97" name="Text 132"/>
          <p:cNvSpPr txBox="1"/>
          <p:nvPr/>
        </p:nvSpPr>
        <p:spPr>
          <a:xfrm>
            <a:off x="4704057" y="6319098"/>
            <a:ext cx="2548936" cy="4388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25.04.2023</a:t>
            </a:r>
            <a:endParaRPr lang="ru-RU" sz="2800" b="1" dirty="0">
              <a:solidFill>
                <a:srgbClr val="002060"/>
              </a:solidFill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362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СОЦИАЛЬНО-ОРИЕНТИРОВАННЫЙ БЮДЖЕТ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543" y="784543"/>
            <a:ext cx="915352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в области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культуры, физической культуры и спорта</a:t>
            </a:r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905,3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38593"/>
              </p:ext>
            </p:extLst>
          </p:nvPr>
        </p:nvGraphicFramePr>
        <p:xfrm>
          <a:off x="2942984" y="2397445"/>
          <a:ext cx="8996536" cy="2452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71447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025089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деятельности учреждений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культуры и физической культуры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Капитальный ремонт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библиотеки им. Л.Н. Толстого и ее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переоснащение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по модельному стандарту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проектно-изыскательские работы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 реконструкции здания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«Центр общественной работы»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530896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проектно-изыскательские работы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строительство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бассейна «Капролактамовец»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293691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спортивной трассы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«Заря» вблизи Заревской объездной дороги </a:t>
                      </a:r>
                    </a:p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для езды на кроссовых мотоциклах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43438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Укрепление материально-технической базы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 создание спектаклей театра драмы и театра кукол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448226"/>
                  </a:ext>
                </a:extLst>
              </a:tr>
              <a:tr h="336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Устройство ФОКа открытого типа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стадионе «Пионер» МБУ СДЦ «Созвездие»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35864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206390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2" name="Picture 5" descr="C:\Users\kapustin_ns\Downloads\iconmonstr-building-33-240(1).png">
            <a:extLst>
              <a:ext uri="{FF2B5EF4-FFF2-40B4-BE49-F238E27FC236}">
                <a16:creationId xmlns:a16="http://schemas.microsoft.com/office/drawing/2014/main" id="{70877DFD-9E8B-47B5-B692-DB478C93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8" y="916854"/>
            <a:ext cx="973907" cy="97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un9-41.userapi.com/impg/KVjLYZtTAydZHoI062s71H5Jqd7nH1oK26NL9g/z01xLYpwwHM.jpg?size=2560x1437&amp;quality=95&amp;sign=16d53f4f51473e6bb8c7391a6c66bccc&amp;type=album">
            <a:extLst>
              <a:ext uri="{FF2B5EF4-FFF2-40B4-BE49-F238E27FC236}">
                <a16:creationId xmlns:a16="http://schemas.microsoft.com/office/drawing/2014/main" id="{8FE261D6-5134-455D-B9F9-BE594477E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 bwMode="auto">
          <a:xfrm>
            <a:off x="173280" y="5368954"/>
            <a:ext cx="2511315" cy="13212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Стали известны победители I Открытого российского фестиваля отечественного кино «Черноречье Фест» в Дзержинске">
            <a:extLst>
              <a:ext uri="{FF2B5EF4-FFF2-40B4-BE49-F238E27FC236}">
                <a16:creationId xmlns:a16="http://schemas.microsoft.com/office/drawing/2014/main" id="{EF6D20A7-E141-48B8-8760-BB8F44F8B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7443"/>
          <a:stretch/>
        </p:blipFill>
        <p:spPr bwMode="auto">
          <a:xfrm>
            <a:off x="179188" y="2015768"/>
            <a:ext cx="2511315" cy="1434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1-85.userapi.com/impg/cHEz8QXvCi3Phw0i3mh2Kp7nqULWADcW2hl-VA/qHdFE7ESLNo.jpg?size=2560x1706&amp;quality=95&amp;sign=85961726277915af56b27bf073fe0812&amp;type=album">
            <a:extLst>
              <a:ext uri="{FF2B5EF4-FFF2-40B4-BE49-F238E27FC236}">
                <a16:creationId xmlns:a16="http://schemas.microsoft.com/office/drawing/2014/main" id="{9904C1AC-EB14-493A-B058-1CE9C8BA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89" y="4937449"/>
            <a:ext cx="2630406" cy="1752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ntv.tv/_data/objects/0025/5517/icon.png?1664549524">
            <a:extLst>
              <a:ext uri="{FF2B5EF4-FFF2-40B4-BE49-F238E27FC236}">
                <a16:creationId xmlns:a16="http://schemas.microsoft.com/office/drawing/2014/main" id="{E5B712A0-ECD8-4AC6-BB61-9DDFEA89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95" y="4937449"/>
            <a:ext cx="3165578" cy="1752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3D562D0-8373-47B4-9144-2E1312558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836" r="350" b="392"/>
          <a:stretch/>
        </p:blipFill>
        <p:spPr>
          <a:xfrm>
            <a:off x="2942984" y="4942986"/>
            <a:ext cx="2630405" cy="174725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6" descr="Две новые выставки работают в Дзержинском краеведческом музее">
            <a:extLst>
              <a:ext uri="{FF2B5EF4-FFF2-40B4-BE49-F238E27FC236}">
                <a16:creationId xmlns:a16="http://schemas.microsoft.com/office/drawing/2014/main" id="{943CE9F6-8C55-4CB6-8C49-AD46A215B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3"/>
          <a:stretch/>
        </p:blipFill>
        <p:spPr bwMode="auto">
          <a:xfrm>
            <a:off x="174140" y="3635108"/>
            <a:ext cx="2510455" cy="1548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259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СОЦИАЛЬНО-ОРИЕНТИРОВАННЫЙ БЮДЖЕТ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57" y="1025065"/>
            <a:ext cx="11824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социальную политику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162,6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567567"/>
              </p:ext>
            </p:extLst>
          </p:nvPr>
        </p:nvGraphicFramePr>
        <p:xfrm>
          <a:off x="4405876" y="2447778"/>
          <a:ext cx="7533644" cy="4196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7524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58403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92409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Предоставление жилых помещений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детям-сиротам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92409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Выплата компенсации части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родительской платы за присмотр и уход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ребенком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дошкольных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71201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Предоставление социальных выплат на обеспечение жильем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молодых семей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530896"/>
                  </a:ext>
                </a:extLst>
              </a:tr>
              <a:tr h="71201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жильем отдельных категорий граждан –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инвалидов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293691"/>
                  </a:ext>
                </a:extLst>
              </a:tr>
              <a:tr h="92409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Предоставление единовременной денежной выплаты на строительство или приобретение жилого помещения гражданам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страдающим тяжелыми формами хронических заболеваний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43438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206390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16" descr="C:\Users\kapustin_ns\Downloads\iconmonstr-user-29-240(3).png">
            <a:extLst>
              <a:ext uri="{FF2B5EF4-FFF2-40B4-BE49-F238E27FC236}">
                <a16:creationId xmlns:a16="http://schemas.microsoft.com/office/drawing/2014/main" id="{40E265B1-4C40-4579-AE05-3B37FBB2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938147"/>
            <a:ext cx="974543" cy="97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0.userapi.com/impg/hRma9Auk6ldgad8EcXFD9IYxUpX1HPgTwydwTg/qjFjMTTMkx8.jpg?size=2560x1707&amp;quality=95&amp;sign=d73aa553453424390e9a8f5e9fe567dd&amp;type=album">
            <a:extLst>
              <a:ext uri="{FF2B5EF4-FFF2-40B4-BE49-F238E27FC236}">
                <a16:creationId xmlns:a16="http://schemas.microsoft.com/office/drawing/2014/main" id="{42241F0B-8004-49A1-ADAD-CB50B455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"/>
          <a:stretch/>
        </p:blipFill>
        <p:spPr bwMode="auto">
          <a:xfrm>
            <a:off x="290803" y="4375994"/>
            <a:ext cx="3709325" cy="22932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7.userapi.com/impg/k2hW1dzxZuyXb-oNvpSBy5wDXBjoYTYk7jTftw/_d4YmbhozgE.jpg?size=2560x1707&amp;quality=95&amp;sign=23ad8329ff60622868baa1d76749bdbe&amp;type=album">
            <a:extLst>
              <a:ext uri="{FF2B5EF4-FFF2-40B4-BE49-F238E27FC236}">
                <a16:creationId xmlns:a16="http://schemas.microsoft.com/office/drawing/2014/main" id="{BE3E77A0-21ED-42B7-8FA6-69F7A03D6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 r="9460" b="7279"/>
          <a:stretch/>
        </p:blipFill>
        <p:spPr bwMode="auto">
          <a:xfrm>
            <a:off x="290804" y="1990824"/>
            <a:ext cx="3709324" cy="2270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450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ДРУГИЕ ОТРАСЛИ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36" y="861676"/>
            <a:ext cx="1043190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дорожное хозяйство и транспортное обслуживание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879,6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047428"/>
              </p:ext>
            </p:extLst>
          </p:nvPr>
        </p:nvGraphicFramePr>
        <p:xfrm>
          <a:off x="3882159" y="2447778"/>
          <a:ext cx="8057361" cy="4324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9284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1807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1969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и содержание автомобильных дорог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автомобильных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дорог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рамках реализации национального проекта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«Безопасные качественные дороги» </a:t>
                      </a: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(проезд Ильяшевича, ул.Гайдара, ул.Чапаева)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47747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Погашение лизинговых платежей по закупленным в 2019 и 2021 годах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автобусам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530896"/>
                  </a:ext>
                </a:extLst>
              </a:tr>
              <a:tr h="58192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Возмещение недополученных доходов в связи с оказанием услуг по перевозке пассажиров городским электрическим и автомобильным транспортом.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293691"/>
                  </a:ext>
                </a:extLst>
              </a:tr>
              <a:tr h="78625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расходы в рамках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Адресной инвестиционной программы:</a:t>
                      </a:r>
                    </a:p>
                    <a:p>
                      <a:pPr marL="285750" indent="-285750" algn="r" fontAlgn="t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проектирование проездов малоэтажной застройки в пос. Гавриловка </a:t>
                      </a:r>
                    </a:p>
                    <a:p>
                      <a:pPr marL="285750" indent="-285750" algn="r" fontAlgn="t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строительство автомобильной дороги от пр.Ленинского Комсомола до ул.Самохвалова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43438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Погашение лизинговых платежей за приобретенную в 2021 году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специальную технику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для содержания автомобильных дорог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52860"/>
                  </a:ext>
                </a:extLst>
              </a:tr>
              <a:tr h="61969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поселковых автомобильных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дорог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рамках реализации проекта инициативного бюджетирования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«Вам решать!»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378244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206390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4" descr="2019 БАРНАУЛ :: Официальный сайт города">
            <a:extLst>
              <a:ext uri="{FF2B5EF4-FFF2-40B4-BE49-F238E27FC236}">
                <a16:creationId xmlns:a16="http://schemas.microsoft.com/office/drawing/2014/main" id="{24BD6656-90E1-4826-888C-A6778EA1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4" y="819829"/>
            <a:ext cx="1213460" cy="12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В Дзержинске определены приоритетные дороги для ремонта в рамках национального проекта «Безопасные качественные дороги» на 2022 год">
            <a:extLst>
              <a:ext uri="{FF2B5EF4-FFF2-40B4-BE49-F238E27FC236}">
                <a16:creationId xmlns:a16="http://schemas.microsoft.com/office/drawing/2014/main" id="{6B883B88-FFC9-4DB0-9B24-E3545EE6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1" y="2194061"/>
            <a:ext cx="3384197" cy="2248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Автопарк общественного транспорта Дзержинска пополнится новыми автобусами">
            <a:extLst>
              <a:ext uri="{FF2B5EF4-FFF2-40B4-BE49-F238E27FC236}">
                <a16:creationId xmlns:a16="http://schemas.microsoft.com/office/drawing/2014/main" id="{BE11EB10-8F80-428C-8B81-249C4183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1" y="4607717"/>
            <a:ext cx="3384197" cy="2139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594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ДРУГИЕ ОТРАСЛИ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36" y="699305"/>
            <a:ext cx="1043190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жилищное и коммунальное хозяйство </a:t>
            </a:r>
          </a:p>
          <a:p>
            <a:pPr algn="ctr"/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376,1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978800"/>
              </p:ext>
            </p:extLst>
          </p:nvPr>
        </p:nvGraphicFramePr>
        <p:xfrm>
          <a:off x="3187818" y="2447779"/>
          <a:ext cx="8751704" cy="4238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4513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9719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34428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Ликвидация свалок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 объектов размещения отходов</a:t>
                      </a:r>
                      <a:r>
                        <a:rPr lang="ru-RU" sz="12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4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223"/>
                  </a:ext>
                </a:extLst>
              </a:tr>
              <a:tr h="34428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учреждений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жилищного и коммунального хозяйства </a:t>
                      </a: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333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Уплата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взносов на капитальный ремонт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общего имущества многоквартирных домов 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58702"/>
                  </a:ext>
                </a:extLst>
              </a:tr>
              <a:tr h="57017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Возмещение затрат на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проведение ремонта теплоэнергетического оборудования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муниципальным унитарным предприятиям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936360"/>
                  </a:ext>
                </a:extLst>
              </a:tr>
              <a:tr h="333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Газификация поселка Пыра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396514"/>
                  </a:ext>
                </a:extLst>
              </a:tr>
              <a:tr h="333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Снос аварийных зданий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(сооружений) и ветхих, самовольных построек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293691"/>
                  </a:ext>
                </a:extLst>
              </a:tr>
              <a:tr h="59794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Возмещение недополученных доходов муниципальным унитарным предприятиям в связи с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оказанием услуг по выработке тепловой энергии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 использованием мазута топочного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378244"/>
                  </a:ext>
                </a:extLst>
              </a:tr>
              <a:tr h="59794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Возмещение затрат в связи с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оказанием услуг по вывозу жидких бытовых отходов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 выгребных ям, придомовых туалетов, отстойников, предназначенных для обслуживания неканализированных МКД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60739"/>
                  </a:ext>
                </a:extLst>
              </a:tr>
              <a:tr h="440071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Оборудование (дооборудование) общего имущества МКД элементами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безбарьерной среды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614567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206390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6" descr="C:\Users\kapustin_ns\Downloads\iconmonstr-building-27-240(2).png">
            <a:extLst>
              <a:ext uri="{FF2B5EF4-FFF2-40B4-BE49-F238E27FC236}">
                <a16:creationId xmlns:a16="http://schemas.microsoft.com/office/drawing/2014/main" id="{7D414364-FFE2-42FF-A399-CC0C4473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0" y="644886"/>
            <a:ext cx="1021825" cy="10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72.userapi.com/impg/jMPqFMC6URtMxlWV6hSKm2P1wdOtqyz9DQ5wtw/-WDM00ypjyg.jpg?size=1280x853&amp;quality=95&amp;sign=ed858ae59b905526619c1461aef66c1b&amp;type=album">
            <a:extLst>
              <a:ext uri="{FF2B5EF4-FFF2-40B4-BE49-F238E27FC236}">
                <a16:creationId xmlns:a16="http://schemas.microsoft.com/office/drawing/2014/main" id="{A553C02A-A94D-46E8-BE99-7BA4AB620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/>
          <a:stretch/>
        </p:blipFill>
        <p:spPr bwMode="auto">
          <a:xfrm>
            <a:off x="337191" y="1721130"/>
            <a:ext cx="2464668" cy="1510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4.userapi.com/impg/CYJ2N-wDtssoMcCwJweYu_2eBUK56aszhSWogg/Aj4fUQnHORQ.jpg?size=2560x1707&amp;quality=95&amp;sign=f670b6520151ab3b1174087459d211c5&amp;type=album">
            <a:extLst>
              <a:ext uri="{FF2B5EF4-FFF2-40B4-BE49-F238E27FC236}">
                <a16:creationId xmlns:a16="http://schemas.microsoft.com/office/drawing/2014/main" id="{DEDEE7C5-9564-4863-881A-88B8D6F97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17117" r="6513" b="7664"/>
          <a:stretch/>
        </p:blipFill>
        <p:spPr bwMode="auto">
          <a:xfrm>
            <a:off x="337190" y="3327500"/>
            <a:ext cx="2464669" cy="16462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1.userapi.com/impg/_LZWfMZ4e8XmbAB5fekL1zXombTiC_dHgij07Q/4wK_yJQsgHQ.jpg?size=1280x960&amp;quality=95&amp;sign=91338da09eb1aff3160a27cd12798506&amp;type=album">
            <a:extLst>
              <a:ext uri="{FF2B5EF4-FFF2-40B4-BE49-F238E27FC236}">
                <a16:creationId xmlns:a16="http://schemas.microsoft.com/office/drawing/2014/main" id="{95BD3227-E29C-40FA-BDB1-1C20823AB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 bwMode="auto">
          <a:xfrm>
            <a:off x="337190" y="5039328"/>
            <a:ext cx="2464669" cy="1702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107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ДРУГИЕ ОТРАСЛИ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151" y="968051"/>
            <a:ext cx="104319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благоустройство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608,5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908707"/>
              </p:ext>
            </p:extLst>
          </p:nvPr>
        </p:nvGraphicFramePr>
        <p:xfrm>
          <a:off x="3389152" y="2121865"/>
          <a:ext cx="8550369" cy="2781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7611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7425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15381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Комплексное благоустройство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Центрального парка культуры и отдыха, территории пл.Дзержинского и Парковой аллеи в рамках национального проекта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«Жилье и городская среда»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993468"/>
                  </a:ext>
                </a:extLst>
              </a:tr>
              <a:tr h="22982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Комплексное благоустройство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дворовых территорий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22982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благоустройства и озеленения </a:t>
                      </a:r>
                      <a:endParaRPr lang="ru-RU" sz="14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22982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Уличное освещение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58702"/>
                  </a:ext>
                </a:extLst>
              </a:tr>
              <a:tr h="32929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деятельности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МКУ «Ритуал»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102850"/>
                  </a:ext>
                </a:extLst>
              </a:tr>
              <a:tr h="41257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территорий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рамках реализации проекта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инициативного бюджетирования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«Вам решать!»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654657"/>
                  </a:ext>
                </a:extLst>
              </a:tr>
              <a:tr h="32929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Уборка территорий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936360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1669622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4" descr="Garden, park, parkland, public space icon - Download on Iconfinder">
            <a:extLst>
              <a:ext uri="{FF2B5EF4-FFF2-40B4-BE49-F238E27FC236}">
                <a16:creationId xmlns:a16="http://schemas.microsoft.com/office/drawing/2014/main" id="{3CA13D7C-F334-4C85-A3BB-14A7EA37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6" y="594704"/>
            <a:ext cx="1195479" cy="11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un9-77.userapi.com/impg/t5oGTuViKBHOLPoMSJl9tFZYoUkgxg8T6Cpvsw/tt2b9GrsTPw.jpg?size=1280x709&amp;quality=95&amp;sign=cf84f77dc2d549d2cb30789be8caf45f&amp;type=album">
            <a:extLst>
              <a:ext uri="{FF2B5EF4-FFF2-40B4-BE49-F238E27FC236}">
                <a16:creationId xmlns:a16="http://schemas.microsoft.com/office/drawing/2014/main" id="{512BD807-C493-4514-AC69-3AAE4BB0B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4065" b="8049"/>
          <a:stretch/>
        </p:blipFill>
        <p:spPr bwMode="auto">
          <a:xfrm>
            <a:off x="98488" y="2116261"/>
            <a:ext cx="3210209" cy="1866309"/>
          </a:xfrm>
          <a:prstGeom prst="rect">
            <a:avLst/>
          </a:prstGeom>
          <a:noFill/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files.pravda-nn.ru/2021/08/18_V-Dzerzhinske-podvedeny-itogi-obshhestvennyh-obsuzhdenij-vtoroj-ocheredi-blagoustrojstva-TSentralnogo-parka1.jpeg">
            <a:extLst>
              <a:ext uri="{FF2B5EF4-FFF2-40B4-BE49-F238E27FC236}">
                <a16:creationId xmlns:a16="http://schemas.microsoft.com/office/drawing/2014/main" id="{13A1E910-5511-4B25-89CB-D6ACBFA9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" y="4496499"/>
            <a:ext cx="3229490" cy="2151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3.userapi.com/impg/zNZk_xtScV8d3R5kZVfW4LHDz56wU8kEZCbbbw/kUczOld8trE.jpg?size=1280x853&amp;quality=95&amp;sign=bd04f3b92dd9d74380ca545d3560c8db&amp;type=album">
            <a:extLst>
              <a:ext uri="{FF2B5EF4-FFF2-40B4-BE49-F238E27FC236}">
                <a16:creationId xmlns:a16="http://schemas.microsoft.com/office/drawing/2014/main" id="{09C5A877-82C5-403B-BAAF-53BC25BAE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 b="8788"/>
          <a:stretch/>
        </p:blipFill>
        <p:spPr bwMode="auto">
          <a:xfrm>
            <a:off x="9243187" y="5001558"/>
            <a:ext cx="2629222" cy="1688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В лесах Дзержинска будет высажено 15 тысяч сеянцев сосны">
            <a:extLst>
              <a:ext uri="{FF2B5EF4-FFF2-40B4-BE49-F238E27FC236}">
                <a16:creationId xmlns:a16="http://schemas.microsoft.com/office/drawing/2014/main" id="{EB252284-816C-45B3-B6A9-7AB0EEF03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 bwMode="auto">
          <a:xfrm>
            <a:off x="6112106" y="5001558"/>
            <a:ext cx="2721595" cy="16934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3.userapi.com/impg/Mf5GuPNQ55T8dRvaYVYI8fHqylMFteiiykjzCA/cAs3GpfOJ1Y.jpg?size=960x960&amp;quality=95&amp;sign=85b1dca72eef06792f95a2d6723f4769&amp;type=album">
            <a:extLst>
              <a:ext uri="{FF2B5EF4-FFF2-40B4-BE49-F238E27FC236}">
                <a16:creationId xmlns:a16="http://schemas.microsoft.com/office/drawing/2014/main" id="{BFBF038E-04EE-4641-9FB6-4E5A46B72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b="9889"/>
          <a:stretch/>
        </p:blipFill>
        <p:spPr bwMode="auto">
          <a:xfrm>
            <a:off x="3690815" y="5003478"/>
            <a:ext cx="1980143" cy="1687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2951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ДРУГИЕ ОТРАСЛИ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36" y="867085"/>
            <a:ext cx="1138742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национальную безопасность </a:t>
            </a:r>
          </a:p>
          <a:p>
            <a:pPr algn="ctr"/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и правоохранительную деятельность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66,8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358688"/>
              </p:ext>
            </p:extLst>
          </p:nvPr>
        </p:nvGraphicFramePr>
        <p:xfrm>
          <a:off x="3187818" y="2447777"/>
          <a:ext cx="8751704" cy="422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4513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9719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2033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МБУ «Гражданская защита»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103565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Техническое обслуживание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 ремонт региональной автоматизированной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системы централизованного оповещения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Нижегородской области в части муниципального сегмента (РАСЦО) </a:t>
                      </a:r>
                      <a:endParaRPr lang="ru-RU" sz="14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223"/>
                  </a:ext>
                </a:extLst>
              </a:tr>
              <a:tr h="75324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Приобретение средств индивидуальной защиты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сбор и утилизацию химически опасных веществ, на обеспечение безопасности на водных объектах, на устройство минерализованных полос.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273837"/>
                  </a:ext>
                </a:extLst>
              </a:tr>
              <a:tr h="62033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Установку 3-х пожарных емкостей</a:t>
                      </a:r>
                      <a:endParaRPr lang="ru-RU" sz="14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60014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Повышение безопасности дорожного движения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00333"/>
                  </a:ext>
                </a:extLst>
              </a:tr>
              <a:tr h="60014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радиосети председателя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комиссии по чрезвычайным ситуациям и обеспечению пожарной безопасности города Дзержинска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58702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206390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3" descr="C:\Users\kapustin_ns\Downloads\iconmonstr-shield-17-240(2).png">
            <a:extLst>
              <a:ext uri="{FF2B5EF4-FFF2-40B4-BE49-F238E27FC236}">
                <a16:creationId xmlns:a16="http://schemas.microsoft.com/office/drawing/2014/main" id="{CADA40DA-B251-4D2D-A9CE-623BF55E5D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0" y="393347"/>
            <a:ext cx="1138772" cy="1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62.userapi.com/impg/apW5gwGUlxjhxH-0r4Z-aObcEDz7G31Zuitaqg/JJVR_TvwWQk.jpg?size=1200x900&amp;quality=96&amp;sign=5e58c24c2591e93de2552faf8f7c521c&amp;type=album">
            <a:extLst>
              <a:ext uri="{FF2B5EF4-FFF2-40B4-BE49-F238E27FC236}">
                <a16:creationId xmlns:a16="http://schemas.microsoft.com/office/drawing/2014/main" id="{0EE8673D-DA70-409D-B587-55DC2189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8" y="2248571"/>
            <a:ext cx="2769576" cy="2077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Справочник ПДД - Εφαρμογές στο Google Play">
            <a:extLst>
              <a:ext uri="{FF2B5EF4-FFF2-40B4-BE49-F238E27FC236}">
                <a16:creationId xmlns:a16="http://schemas.microsoft.com/office/drawing/2014/main" id="{F581C0A6-9BFA-4596-9160-3FE649E54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82" y="4503403"/>
            <a:ext cx="1027159" cy="102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Пожарный кран. Противопожарный знак">
            <a:extLst>
              <a:ext uri="{FF2B5EF4-FFF2-40B4-BE49-F238E27FC236}">
                <a16:creationId xmlns:a16="http://schemas.microsoft.com/office/drawing/2014/main" id="{1E05DF03-1274-4D29-99A2-63416317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8" y="4489655"/>
            <a:ext cx="1027158" cy="102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АПК &quot;Безопасный город&quot; и &quot;Система 112&quot;: финансирование и законодательные  изменения">
            <a:extLst>
              <a:ext uri="{FF2B5EF4-FFF2-40B4-BE49-F238E27FC236}">
                <a16:creationId xmlns:a16="http://schemas.microsoft.com/office/drawing/2014/main" id="{A08EB086-A04C-47BC-93F9-29DEA7D53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6063" r="7270" b="6448"/>
          <a:stretch/>
        </p:blipFill>
        <p:spPr bwMode="auto">
          <a:xfrm>
            <a:off x="934207" y="5502294"/>
            <a:ext cx="1442995" cy="11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252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80">
            <a:extLst>
              <a:ext uri="{FF2B5EF4-FFF2-40B4-BE49-F238E27FC236}">
                <a16:creationId xmlns:a16="http://schemas.microsoft.com/office/drawing/2014/main" id="{83D4D904-9A07-44D2-9796-AC02E0F9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2" r="1"/>
          <a:stretch/>
        </p:blipFill>
        <p:spPr bwMode="auto">
          <a:xfrm>
            <a:off x="4582161" y="0"/>
            <a:ext cx="760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777F7577-D390-41C0-A1CB-021B2F77D745}"/>
              </a:ext>
            </a:extLst>
          </p:cNvPr>
          <p:cNvSpPr/>
          <p:nvPr/>
        </p:nvSpPr>
        <p:spPr>
          <a:xfrm>
            <a:off x="1" y="1"/>
            <a:ext cx="12191999" cy="687387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460" name="Рисунок 28">
            <a:extLst>
              <a:ext uri="{FF2B5EF4-FFF2-40B4-BE49-F238E27FC236}">
                <a16:creationId xmlns:a16="http://schemas.microsoft.com/office/drawing/2014/main" id="{9BF7FDFE-57C0-45FE-BA7C-1E1FCA047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r="39274"/>
          <a:stretch/>
        </p:blipFill>
        <p:spPr bwMode="auto">
          <a:xfrm>
            <a:off x="-10192" y="1"/>
            <a:ext cx="6106192" cy="687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Скругленный прямоугольник 39">
            <a:extLst>
              <a:ext uri="{FF2B5EF4-FFF2-40B4-BE49-F238E27FC236}">
                <a16:creationId xmlns:a16="http://schemas.microsoft.com/office/drawing/2014/main" id="{0E3C2E94-8C35-4859-82ED-CAA66E8EE5D4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856382" y="6505575"/>
            <a:ext cx="45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12BE32A1-2B66-4D4F-B860-4BFDB74EA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770" y="-92181"/>
            <a:ext cx="9439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МУНИЦИПАЛЬНЫЙ </a:t>
            </a:r>
            <a:r>
              <a:rPr lang="ru-RU" altLang="ru-RU" sz="4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ДОЛГ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01499650-D850-4A5D-9B98-74861AA74689}"/>
              </a:ext>
            </a:extLst>
          </p:cNvPr>
          <p:cNvSpPr/>
          <p:nvPr/>
        </p:nvSpPr>
        <p:spPr>
          <a:xfrm flipV="1">
            <a:off x="1719743" y="496077"/>
            <a:ext cx="4376256" cy="5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71">
            <a:extLst>
              <a:ext uri="{FF2B5EF4-FFF2-40B4-BE49-F238E27FC236}">
                <a16:creationId xmlns:a16="http://schemas.microsoft.com/office/drawing/2014/main" id="{B5852D00-40EF-426A-AEF0-1023184E7663}"/>
              </a:ext>
            </a:extLst>
          </p:cNvPr>
          <p:cNvSpPr/>
          <p:nvPr/>
        </p:nvSpPr>
        <p:spPr>
          <a:xfrm flipV="1">
            <a:off x="6096000" y="496075"/>
            <a:ext cx="1484501" cy="5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69">
            <a:extLst>
              <a:ext uri="{FF2B5EF4-FFF2-40B4-BE49-F238E27FC236}">
                <a16:creationId xmlns:a16="http://schemas.microsoft.com/office/drawing/2014/main" id="{A684C229-245C-48B1-A1B9-2C4D6756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178" y="2014062"/>
            <a:ext cx="15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bg1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dirty="0">
              <a:solidFill>
                <a:schemeClr val="bg1"/>
              </a:solidFill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A0366E2-D547-41D7-A3F1-A510FD37334A}"/>
              </a:ext>
            </a:extLst>
          </p:cNvPr>
          <p:cNvGrpSpPr/>
          <p:nvPr/>
        </p:nvGrpSpPr>
        <p:grpSpPr>
          <a:xfrm>
            <a:off x="35996" y="2497876"/>
            <a:ext cx="2463567" cy="3601108"/>
            <a:chOff x="65390" y="836855"/>
            <a:chExt cx="2463567" cy="3601108"/>
          </a:xfrm>
        </p:grpSpPr>
        <p:sp>
          <p:nvSpPr>
            <p:cNvPr id="41" name="Скругленный прямоугольник 61">
              <a:extLst>
                <a:ext uri="{FF2B5EF4-FFF2-40B4-BE49-F238E27FC236}">
                  <a16:creationId xmlns:a16="http://schemas.microsoft.com/office/drawing/2014/main" id="{675C71B8-4600-466D-B721-2CC229067E8D}"/>
                </a:ext>
              </a:extLst>
            </p:cNvPr>
            <p:cNvSpPr/>
            <p:nvPr/>
          </p:nvSpPr>
          <p:spPr>
            <a:xfrm>
              <a:off x="808467" y="836855"/>
              <a:ext cx="1024806" cy="29495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2 329,1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8BE5EE7-E6C0-4A03-ABE5-8733CCEC9B4B}"/>
                </a:ext>
              </a:extLst>
            </p:cNvPr>
            <p:cNvSpPr/>
            <p:nvPr/>
          </p:nvSpPr>
          <p:spPr>
            <a:xfrm>
              <a:off x="65390" y="3791632"/>
              <a:ext cx="2463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Предельный объем муниципального долга по БК РФ (собственные доходы) в 2022 году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4EEE018-B4E5-461D-93EF-4B9A6332B3B1}"/>
              </a:ext>
            </a:extLst>
          </p:cNvPr>
          <p:cNvGrpSpPr/>
          <p:nvPr/>
        </p:nvGrpSpPr>
        <p:grpSpPr>
          <a:xfrm>
            <a:off x="2342944" y="3695702"/>
            <a:ext cx="1981816" cy="2436511"/>
            <a:chOff x="2724676" y="2034681"/>
            <a:chExt cx="1981816" cy="2436511"/>
          </a:xfrm>
        </p:grpSpPr>
        <p:sp>
          <p:nvSpPr>
            <p:cNvPr id="44" name="Скругленный прямоугольник 61">
              <a:extLst>
                <a:ext uri="{FF2B5EF4-FFF2-40B4-BE49-F238E27FC236}">
                  <a16:creationId xmlns:a16="http://schemas.microsoft.com/office/drawing/2014/main" id="{DBEB914C-3A91-480F-9905-737633EF0FBA}"/>
                </a:ext>
              </a:extLst>
            </p:cNvPr>
            <p:cNvSpPr/>
            <p:nvPr/>
          </p:nvSpPr>
          <p:spPr>
            <a:xfrm>
              <a:off x="3210492" y="2034681"/>
              <a:ext cx="1024806" cy="175173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1 283,5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E9B86C6B-F265-4B82-BE90-4A7A27FC7724}"/>
                </a:ext>
              </a:extLst>
            </p:cNvPr>
            <p:cNvSpPr/>
            <p:nvPr/>
          </p:nvSpPr>
          <p:spPr>
            <a:xfrm>
              <a:off x="2724676" y="3824861"/>
              <a:ext cx="19818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Фактический объем долга на начало года 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(на 01.01.2022)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4C88B54-F945-4E71-A2C6-DAE3B0A08704}"/>
              </a:ext>
            </a:extLst>
          </p:cNvPr>
          <p:cNvGrpSpPr/>
          <p:nvPr/>
        </p:nvGrpSpPr>
        <p:grpSpPr>
          <a:xfrm>
            <a:off x="4165369" y="4026716"/>
            <a:ext cx="1981816" cy="2105497"/>
            <a:chOff x="4706492" y="2365695"/>
            <a:chExt cx="1981816" cy="2105497"/>
          </a:xfrm>
        </p:grpSpPr>
        <p:sp>
          <p:nvSpPr>
            <p:cNvPr id="47" name="Скругленный прямоугольник 61">
              <a:extLst>
                <a:ext uri="{FF2B5EF4-FFF2-40B4-BE49-F238E27FC236}">
                  <a16:creationId xmlns:a16="http://schemas.microsoft.com/office/drawing/2014/main" id="{9A353785-336F-4415-A9D8-D7724EF9FFE8}"/>
                </a:ext>
              </a:extLst>
            </p:cNvPr>
            <p:cNvSpPr/>
            <p:nvPr/>
          </p:nvSpPr>
          <p:spPr>
            <a:xfrm>
              <a:off x="5146895" y="2365695"/>
              <a:ext cx="1024806" cy="142071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3200" dirty="0"/>
                <a:t>1 253,5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CA0A8A1D-F8AF-4896-8C91-2F82D1A7AED0}"/>
                </a:ext>
              </a:extLst>
            </p:cNvPr>
            <p:cNvSpPr/>
            <p:nvPr/>
          </p:nvSpPr>
          <p:spPr>
            <a:xfrm>
              <a:off x="4706492" y="3824861"/>
              <a:ext cx="19818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Фактический объем долга на конец года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(на 01.01.2023)</a:t>
              </a:r>
            </a:p>
          </p:txBody>
        </p:sp>
      </p:grpSp>
      <p:sp>
        <p:nvSpPr>
          <p:cNvPr id="49" name="TextBox 69">
            <a:extLst>
              <a:ext uri="{FF2B5EF4-FFF2-40B4-BE49-F238E27FC236}">
                <a16:creationId xmlns:a16="http://schemas.microsoft.com/office/drawing/2014/main" id="{FC337E97-EC41-4206-B18A-8ECE6E76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0" y="1294930"/>
            <a:ext cx="5568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schemeClr val="bg1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Объем муниципального долга</a:t>
            </a:r>
          </a:p>
        </p:txBody>
      </p:sp>
      <p:sp>
        <p:nvSpPr>
          <p:cNvPr id="50" name="TextBox 69">
            <a:extLst>
              <a:ext uri="{FF2B5EF4-FFF2-40B4-BE49-F238E27FC236}">
                <a16:creationId xmlns:a16="http://schemas.microsoft.com/office/drawing/2014/main" id="{218CF992-593E-41C4-9E04-B504D62F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536" y="2014062"/>
            <a:ext cx="15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4CA4FC1-24BF-45F3-B04F-32D27F035CF7}"/>
              </a:ext>
            </a:extLst>
          </p:cNvPr>
          <p:cNvGrpSpPr/>
          <p:nvPr/>
        </p:nvGrpSpPr>
        <p:grpSpPr>
          <a:xfrm>
            <a:off x="5935146" y="2541363"/>
            <a:ext cx="2463567" cy="3601108"/>
            <a:chOff x="65390" y="836855"/>
            <a:chExt cx="2463567" cy="3601108"/>
          </a:xfrm>
        </p:grpSpPr>
        <p:sp>
          <p:nvSpPr>
            <p:cNvPr id="52" name="Скругленный прямоугольник 61">
              <a:extLst>
                <a:ext uri="{FF2B5EF4-FFF2-40B4-BE49-F238E27FC236}">
                  <a16:creationId xmlns:a16="http://schemas.microsoft.com/office/drawing/2014/main" id="{BBF79E28-6B09-4AB0-921C-1EE370828BE4}"/>
                </a:ext>
              </a:extLst>
            </p:cNvPr>
            <p:cNvSpPr/>
            <p:nvPr/>
          </p:nvSpPr>
          <p:spPr>
            <a:xfrm>
              <a:off x="808467" y="836855"/>
              <a:ext cx="1024806" cy="29495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909,4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24D9570-1146-41B9-B1EE-FD29BF053DE1}"/>
                </a:ext>
              </a:extLst>
            </p:cNvPr>
            <p:cNvSpPr/>
            <p:nvPr/>
          </p:nvSpPr>
          <p:spPr>
            <a:xfrm>
              <a:off x="65390" y="3791632"/>
              <a:ext cx="2463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Предельный объем расходов на обслуживание муниципального долга по БК РФ в 2022 году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69BBE40-F539-4F4B-BFDD-6D757C4BC3C8}"/>
              </a:ext>
            </a:extLst>
          </p:cNvPr>
          <p:cNvGrpSpPr/>
          <p:nvPr/>
        </p:nvGrpSpPr>
        <p:grpSpPr>
          <a:xfrm>
            <a:off x="8242094" y="3934437"/>
            <a:ext cx="1981816" cy="1871931"/>
            <a:chOff x="2724676" y="2229929"/>
            <a:chExt cx="1981816" cy="1871931"/>
          </a:xfrm>
        </p:grpSpPr>
        <p:sp>
          <p:nvSpPr>
            <p:cNvPr id="55" name="Скругленный прямоугольник 61">
              <a:extLst>
                <a:ext uri="{FF2B5EF4-FFF2-40B4-BE49-F238E27FC236}">
                  <a16:creationId xmlns:a16="http://schemas.microsoft.com/office/drawing/2014/main" id="{912E3B9B-7B56-4B75-AB72-F140473DC2B3}"/>
                </a:ext>
              </a:extLst>
            </p:cNvPr>
            <p:cNvSpPr/>
            <p:nvPr/>
          </p:nvSpPr>
          <p:spPr>
            <a:xfrm>
              <a:off x="3210492" y="2229929"/>
              <a:ext cx="1024806" cy="15564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36,7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16B31A94-8D6C-4199-BE8B-95FA8E4828BC}"/>
                </a:ext>
              </a:extLst>
            </p:cNvPr>
            <p:cNvSpPr/>
            <p:nvPr/>
          </p:nvSpPr>
          <p:spPr>
            <a:xfrm>
              <a:off x="2724676" y="3824861"/>
              <a:ext cx="19818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Исполнение за 2021 год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2BC71C-4267-4CC7-9299-669670C5BE96}"/>
              </a:ext>
            </a:extLst>
          </p:cNvPr>
          <p:cNvGrpSpPr/>
          <p:nvPr/>
        </p:nvGrpSpPr>
        <p:grpSpPr>
          <a:xfrm>
            <a:off x="10064519" y="4764947"/>
            <a:ext cx="1981816" cy="1041421"/>
            <a:chOff x="4706492" y="3060439"/>
            <a:chExt cx="1981816" cy="1041421"/>
          </a:xfrm>
        </p:grpSpPr>
        <p:sp>
          <p:nvSpPr>
            <p:cNvPr id="58" name="Скругленный прямоугольник 61">
              <a:extLst>
                <a:ext uri="{FF2B5EF4-FFF2-40B4-BE49-F238E27FC236}">
                  <a16:creationId xmlns:a16="http://schemas.microsoft.com/office/drawing/2014/main" id="{842E3CE6-DED4-4A1A-B881-B792ECA91461}"/>
                </a:ext>
              </a:extLst>
            </p:cNvPr>
            <p:cNvSpPr/>
            <p:nvPr/>
          </p:nvSpPr>
          <p:spPr>
            <a:xfrm>
              <a:off x="5146895" y="3060439"/>
              <a:ext cx="1024806" cy="72597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3200" dirty="0"/>
                <a:t>7,8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8AAF3C74-0EB1-48A3-ACBA-B7D2B7AE74CC}"/>
                </a:ext>
              </a:extLst>
            </p:cNvPr>
            <p:cNvSpPr/>
            <p:nvPr/>
          </p:nvSpPr>
          <p:spPr>
            <a:xfrm>
              <a:off x="4706492" y="3824861"/>
              <a:ext cx="19818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Исполнение за 2022 год</a:t>
              </a:r>
            </a:p>
          </p:txBody>
        </p:sp>
      </p:grpSp>
      <p:sp>
        <p:nvSpPr>
          <p:cNvPr id="72" name="TextBox 69">
            <a:extLst>
              <a:ext uri="{FF2B5EF4-FFF2-40B4-BE49-F238E27FC236}">
                <a16:creationId xmlns:a16="http://schemas.microsoft.com/office/drawing/2014/main" id="{F1A155F8-6A35-4026-8EBF-F84646D0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20" y="1036413"/>
            <a:ext cx="5568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обслуживание муниципального долга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CF4223D1-E325-4ED4-9E0A-0B9E5F486AC3}"/>
              </a:ext>
            </a:extLst>
          </p:cNvPr>
          <p:cNvSpPr/>
          <p:nvPr/>
        </p:nvSpPr>
        <p:spPr>
          <a:xfrm>
            <a:off x="9853018" y="3934437"/>
            <a:ext cx="548395" cy="830510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9B97072-A721-484F-8A21-14CF252366A4}"/>
              </a:ext>
            </a:extLst>
          </p:cNvPr>
          <p:cNvSpPr/>
          <p:nvPr/>
        </p:nvSpPr>
        <p:spPr>
          <a:xfrm>
            <a:off x="9947866" y="4008650"/>
            <a:ext cx="1981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Снижение на </a:t>
            </a:r>
          </a:p>
          <a:p>
            <a:pPr algn="ctr"/>
            <a:r>
              <a:rPr lang="ru-RU" sz="1600" b="1" dirty="0"/>
              <a:t>28,9 </a:t>
            </a:r>
            <a:r>
              <a:rPr lang="ru-RU" sz="1200" dirty="0"/>
              <a:t>млн.рублей</a:t>
            </a:r>
          </a:p>
        </p:txBody>
      </p:sp>
      <p:sp>
        <p:nvSpPr>
          <p:cNvPr id="92" name="Стрелка: вниз 91">
            <a:extLst>
              <a:ext uri="{FF2B5EF4-FFF2-40B4-BE49-F238E27FC236}">
                <a16:creationId xmlns:a16="http://schemas.microsoft.com/office/drawing/2014/main" id="{F1708034-A2B9-456F-9AA3-EDD6E0CC7319}"/>
              </a:ext>
            </a:extLst>
          </p:cNvPr>
          <p:cNvSpPr/>
          <p:nvPr/>
        </p:nvSpPr>
        <p:spPr>
          <a:xfrm>
            <a:off x="3953868" y="3767775"/>
            <a:ext cx="548395" cy="412267"/>
          </a:xfrm>
          <a:prstGeom prst="downArrow">
            <a:avLst>
              <a:gd name="adj1" fmla="val 50000"/>
              <a:gd name="adj2" fmla="val 357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7937FC12-4FA5-455B-8763-B8A38E4F4F02}"/>
              </a:ext>
            </a:extLst>
          </p:cNvPr>
          <p:cNvSpPr/>
          <p:nvPr/>
        </p:nvSpPr>
        <p:spPr>
          <a:xfrm>
            <a:off x="4041707" y="3573540"/>
            <a:ext cx="1981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Погашение на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30,0 </a:t>
            </a:r>
            <a:r>
              <a:rPr lang="ru-RU" sz="1200" dirty="0">
                <a:solidFill>
                  <a:schemeClr val="bg1"/>
                </a:solidFill>
              </a:rPr>
              <a:t>млн.рублей</a:t>
            </a:r>
          </a:p>
        </p:txBody>
      </p:sp>
    </p:spTree>
    <p:extLst>
      <p:ext uri="{BB962C8B-B14F-4D97-AF65-F5344CB8AC3E}">
        <p14:creationId xmlns:p14="http://schemas.microsoft.com/office/powerpoint/2010/main" val="35784013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45" name="Скругленный прямоугольник 39">
            <a:extLst>
              <a:ext uri="{FF2B5EF4-FFF2-40B4-BE49-F238E27FC236}">
                <a16:creationId xmlns:a16="http://schemas.microsoft.com/office/drawing/2014/main" id="{B9857171-C7ED-426D-96BD-11D62231EA86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3" y="85792"/>
            <a:ext cx="11604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НАГРАДЫ АДМИНИСТРАЦИИ ГОРОДА </a:t>
            </a:r>
          </a:p>
          <a:p>
            <a:pPr algn="ctr"/>
            <a:r>
              <a:rPr lang="ru-RU" altLang="ru-RU" sz="28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В СФЕРЕ ФИНАНСОВ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annabal.tmweb.ru/images/News/75846-trophy-cup-icon-free-download-image.png">
            <a:extLst>
              <a:ext uri="{FF2B5EF4-FFF2-40B4-BE49-F238E27FC236}">
                <a16:creationId xmlns:a16="http://schemas.microsoft.com/office/drawing/2014/main" id="{F03D079F-B00D-444F-B658-127F5D37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2" r="19145"/>
          <a:stretch/>
        </p:blipFill>
        <p:spPr bwMode="auto">
          <a:xfrm>
            <a:off x="358438" y="23034"/>
            <a:ext cx="1143701" cy="15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4B1D95B-B839-42FA-8B18-C8F1BA009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-1148" t="37904" r="1148" b="3956"/>
          <a:stretch/>
        </p:blipFill>
        <p:spPr>
          <a:xfrm flipV="1">
            <a:off x="-30952" y="5266658"/>
            <a:ext cx="3681815" cy="4888210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C76C82-9527-4349-BD6D-1E100DB9139A}"/>
              </a:ext>
            </a:extLst>
          </p:cNvPr>
          <p:cNvGrpSpPr/>
          <p:nvPr/>
        </p:nvGrpSpPr>
        <p:grpSpPr>
          <a:xfrm>
            <a:off x="132455" y="5081465"/>
            <a:ext cx="11896333" cy="728976"/>
            <a:chOff x="153664" y="1362736"/>
            <a:chExt cx="6903170" cy="1229304"/>
          </a:xfrm>
        </p:grpSpPr>
        <p:sp>
          <p:nvSpPr>
            <p:cNvPr id="28" name="Скругленный прямоугольник 26">
              <a:extLst>
                <a:ext uri="{FF2B5EF4-FFF2-40B4-BE49-F238E27FC236}">
                  <a16:creationId xmlns:a16="http://schemas.microsoft.com/office/drawing/2014/main" id="{4EF35E42-AD4E-46A3-8976-601423EDCD7C}"/>
                </a:ext>
              </a:extLst>
            </p:cNvPr>
            <p:cNvSpPr/>
            <p:nvPr/>
          </p:nvSpPr>
          <p:spPr>
            <a:xfrm>
              <a:off x="153664" y="1362736"/>
              <a:ext cx="5246986" cy="1229304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Региональный этап Всероссийского конкурса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«Лучшая муниципальная практика»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в номинации «Муниципальная экономическая политика и управление муниципальными финансами», проводимый Министерством экономического развития и инвестиций Нижегородской области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16FAB1-F963-4478-B3F8-B0DA2337BDA7}"/>
                </a:ext>
              </a:extLst>
            </p:cNvPr>
            <p:cNvSpPr txBox="1"/>
            <p:nvPr/>
          </p:nvSpPr>
          <p:spPr>
            <a:xfrm>
              <a:off x="5472658" y="1539897"/>
              <a:ext cx="1584176" cy="7785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2 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4305BF4-1EE5-46CB-A0F3-D64F4C15205E}"/>
              </a:ext>
            </a:extLst>
          </p:cNvPr>
          <p:cNvGrpSpPr/>
          <p:nvPr/>
        </p:nvGrpSpPr>
        <p:grpSpPr>
          <a:xfrm>
            <a:off x="132455" y="1522247"/>
            <a:ext cx="11856492" cy="646331"/>
            <a:chOff x="155575" y="3280321"/>
            <a:chExt cx="6880051" cy="930480"/>
          </a:xfrm>
        </p:grpSpPr>
        <p:sp>
          <p:nvSpPr>
            <p:cNvPr id="31" name="Скругленный прямоугольник 31">
              <a:extLst>
                <a:ext uri="{FF2B5EF4-FFF2-40B4-BE49-F238E27FC236}">
                  <a16:creationId xmlns:a16="http://schemas.microsoft.com/office/drawing/2014/main" id="{60983F2C-6E15-4672-80C0-655A099CCFC6}"/>
                </a:ext>
              </a:extLst>
            </p:cNvPr>
            <p:cNvSpPr/>
            <p:nvPr/>
          </p:nvSpPr>
          <p:spPr>
            <a:xfrm>
              <a:off x="155575" y="3291462"/>
              <a:ext cx="5246986" cy="905560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Конкурс практик и инициатив по применению доказательного подхода к принятию управленческих решений, проводимого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Счетной палатой Российской Федерации.</a:t>
              </a:r>
              <a:endPara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924D29-24F6-4695-830E-FAB4512E44E3}"/>
                </a:ext>
              </a:extLst>
            </p:cNvPr>
            <p:cNvSpPr txBox="1"/>
            <p:nvPr/>
          </p:nvSpPr>
          <p:spPr>
            <a:xfrm>
              <a:off x="5451450" y="3280321"/>
              <a:ext cx="1584176" cy="930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Диплом Счетной палаты Российской Федерации</a:t>
              </a:r>
              <a:endParaRPr lang="ru-RU" sz="1200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6D354AE-6E8D-4480-A79E-42972AF86604}"/>
              </a:ext>
            </a:extLst>
          </p:cNvPr>
          <p:cNvGrpSpPr/>
          <p:nvPr/>
        </p:nvGrpSpPr>
        <p:grpSpPr>
          <a:xfrm>
            <a:off x="132455" y="4069811"/>
            <a:ext cx="11876326" cy="892552"/>
            <a:chOff x="144066" y="4832375"/>
            <a:chExt cx="6891560" cy="1452442"/>
          </a:xfrm>
        </p:grpSpPr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1E633309-0C4A-430D-B678-CA01453164A0}"/>
                </a:ext>
              </a:extLst>
            </p:cNvPr>
            <p:cNvSpPr/>
            <p:nvPr/>
          </p:nvSpPr>
          <p:spPr>
            <a:xfrm>
              <a:off x="144066" y="5040312"/>
              <a:ext cx="5246986" cy="1023602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Мониторинг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открытости бюджетных данных 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муниципальных районов и городских округов Нижегородской области, проводимого Министерством финансов Нижегородской области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7F1EEF-CD3E-4FDB-A2D5-0F50329AFABC}"/>
                </a:ext>
              </a:extLst>
            </p:cNvPr>
            <p:cNvSpPr txBox="1"/>
            <p:nvPr/>
          </p:nvSpPr>
          <p:spPr>
            <a:xfrm>
              <a:off x="5451450" y="4832375"/>
              <a:ext cx="1584176" cy="14524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 место</a:t>
              </a:r>
            </a:p>
            <a:p>
              <a:pPr algn="ctr"/>
              <a:r>
                <a:rPr lang="ru-RU" sz="14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(в 2021 году – </a:t>
              </a:r>
            </a:p>
            <a:p>
              <a:pPr algn="ctr"/>
              <a:r>
                <a:rPr lang="ru-RU" sz="14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5 место)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5812C77-6616-466C-A6CC-D3D845B72AC5}"/>
              </a:ext>
            </a:extLst>
          </p:cNvPr>
          <p:cNvGrpSpPr/>
          <p:nvPr/>
        </p:nvGrpSpPr>
        <p:grpSpPr>
          <a:xfrm>
            <a:off x="132455" y="3073764"/>
            <a:ext cx="11893040" cy="818222"/>
            <a:chOff x="155575" y="6850848"/>
            <a:chExt cx="6901259" cy="1434992"/>
          </a:xfrm>
        </p:grpSpPr>
        <p:sp>
          <p:nvSpPr>
            <p:cNvPr id="37" name="Скругленный прямоугольник 35">
              <a:extLst>
                <a:ext uri="{FF2B5EF4-FFF2-40B4-BE49-F238E27FC236}">
                  <a16:creationId xmlns:a16="http://schemas.microsoft.com/office/drawing/2014/main" id="{9D43CC73-5AE1-42B2-BF03-50300132E21D}"/>
                </a:ext>
              </a:extLst>
            </p:cNvPr>
            <p:cNvSpPr/>
            <p:nvPr/>
          </p:nvSpPr>
          <p:spPr>
            <a:xfrm>
              <a:off x="155575" y="6850848"/>
              <a:ext cx="5246986" cy="1434992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Всероссийский конкурс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проектов по представлению бюджета для граждан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проводимого Финансовым университетом при Правительстве РФ с Министерством финансов России,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номинации 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«Лучшее event-мероприятие по проекту «Бюджет для граждан»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со спектаклем «Сказ о Рубле-молодце и копейке-удальце».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6FEB21-EDB4-4A36-B9F1-64C213240DBB}"/>
                </a:ext>
              </a:extLst>
            </p:cNvPr>
            <p:cNvSpPr txBox="1"/>
            <p:nvPr/>
          </p:nvSpPr>
          <p:spPr>
            <a:xfrm>
              <a:off x="5472658" y="7103729"/>
              <a:ext cx="1584176" cy="809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D8DCAB8-89E0-4B6F-B72C-7FA4689BF03D}"/>
              </a:ext>
            </a:extLst>
          </p:cNvPr>
          <p:cNvGrpSpPr/>
          <p:nvPr/>
        </p:nvGrpSpPr>
        <p:grpSpPr>
          <a:xfrm>
            <a:off x="132455" y="2336832"/>
            <a:ext cx="11856492" cy="559107"/>
            <a:chOff x="155575" y="2929744"/>
            <a:chExt cx="6880051" cy="1131484"/>
          </a:xfrm>
        </p:grpSpPr>
        <p:sp>
          <p:nvSpPr>
            <p:cNvPr id="40" name="Скругленный прямоугольник 31">
              <a:extLst>
                <a:ext uri="{FF2B5EF4-FFF2-40B4-BE49-F238E27FC236}">
                  <a16:creationId xmlns:a16="http://schemas.microsoft.com/office/drawing/2014/main" id="{69402A88-FB74-4049-BA73-ABACB5E7E1E8}"/>
                </a:ext>
              </a:extLst>
            </p:cNvPr>
            <p:cNvSpPr/>
            <p:nvPr/>
          </p:nvSpPr>
          <p:spPr>
            <a:xfrm>
              <a:off x="155575" y="2929744"/>
              <a:ext cx="5246986" cy="1131484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XV Всероссийский конкурс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«Лучшее муниципальное образование России в сфере управления общественными финансами» 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номинации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«За открытость и прозрачность управления финансами»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3375D6-0F06-4541-A25D-17F42E988DA9}"/>
                </a:ext>
              </a:extLst>
            </p:cNvPr>
            <p:cNvSpPr txBox="1"/>
            <p:nvPr/>
          </p:nvSpPr>
          <p:spPr>
            <a:xfrm>
              <a:off x="5451450" y="3076056"/>
              <a:ext cx="1584176" cy="7474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Победитель</a:t>
              </a:r>
              <a:endParaRPr lang="ru-RU" sz="1200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91F34CE-D0CB-4916-9992-5785E647F6A5}"/>
              </a:ext>
            </a:extLst>
          </p:cNvPr>
          <p:cNvGrpSpPr/>
          <p:nvPr/>
        </p:nvGrpSpPr>
        <p:grpSpPr>
          <a:xfrm>
            <a:off x="132455" y="6046987"/>
            <a:ext cx="11896333" cy="665797"/>
            <a:chOff x="153664" y="1564670"/>
            <a:chExt cx="6903170" cy="1027370"/>
          </a:xfrm>
        </p:grpSpPr>
        <p:sp>
          <p:nvSpPr>
            <p:cNvPr id="43" name="Скругленный прямоугольник 26">
              <a:extLst>
                <a:ext uri="{FF2B5EF4-FFF2-40B4-BE49-F238E27FC236}">
                  <a16:creationId xmlns:a16="http://schemas.microsoft.com/office/drawing/2014/main" id="{5677D314-E62C-4EE7-90F3-14DF92CBF9D1}"/>
                </a:ext>
              </a:extLst>
            </p:cNvPr>
            <p:cNvSpPr/>
            <p:nvPr/>
          </p:nvSpPr>
          <p:spPr>
            <a:xfrm>
              <a:off x="153664" y="1564670"/>
              <a:ext cx="5246986" cy="1027370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Областной конкурс творческих проектов по представлению бюджета для граждан, в номинации </a:t>
              </a:r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«Лучший видеоролик о бюджете», </a:t>
              </a:r>
              <a:r>
                <a:rPr lang="ru-RU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проводимый Министерством финансов Нижегородской области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26FD67-8326-4A9C-8CFB-F55B10522ED5}"/>
                </a:ext>
              </a:extLst>
            </p:cNvPr>
            <p:cNvSpPr txBox="1"/>
            <p:nvPr/>
          </p:nvSpPr>
          <p:spPr>
            <a:xfrm>
              <a:off x="5472658" y="1828253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2 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913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0"/>
            <a:ext cx="12191999" cy="6871607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CECF6C-1A28-4579-B50D-3ADC405300F6}"/>
              </a:ext>
            </a:extLst>
          </p:cNvPr>
          <p:cNvSpPr/>
          <p:nvPr/>
        </p:nvSpPr>
        <p:spPr>
          <a:xfrm>
            <a:off x="6266576" y="5226759"/>
            <a:ext cx="5845385" cy="4609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57050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pic>
        <p:nvPicPr>
          <p:cNvPr id="78" name="Рисунок 77" descr="https://upload.wikimedia.org/wikipedia/commons/thumb/2/2a/Coat_of_Arms_of_Dzerzhinsk.svg/797px-Coat_of_Arms_of_Dzerzhinsk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7" y="231401"/>
            <a:ext cx="991096" cy="151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382063" y="766026"/>
            <a:ext cx="7729043" cy="379657"/>
            <a:chOff x="1777734" y="932308"/>
            <a:chExt cx="7729043" cy="379657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777734" y="950387"/>
              <a:ext cx="7117788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Text 132"/>
            <p:cNvSpPr txBox="1"/>
            <p:nvPr/>
          </p:nvSpPr>
          <p:spPr>
            <a:xfrm>
              <a:off x="1832398" y="932308"/>
              <a:ext cx="7674379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  <a:cs typeface="Times New Roman" panose="02020603050405020304" pitchFamily="18" charset="0"/>
                </a:rPr>
                <a:t>Администрация городского округа город Дзержинск</a:t>
              </a:r>
              <a:endParaRPr lang="ru-RU" sz="2400" b="1" dirty="0">
                <a:solidFill>
                  <a:schemeClr val="bg1"/>
                </a:solidFill>
                <a:ea typeface="Cambria" pitchFamily="18" charset="0"/>
              </a:endParaRPr>
            </a:p>
          </p:txBody>
        </p:sp>
      </p:grp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3A606818-E3AC-48C3-B93C-D28EADCA3820}"/>
              </a:ext>
            </a:extLst>
          </p:cNvPr>
          <p:cNvSpPr/>
          <p:nvPr/>
        </p:nvSpPr>
        <p:spPr>
          <a:xfrm rot="10800000">
            <a:off x="10018643" y="368"/>
            <a:ext cx="2173356" cy="1974973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0" y="2835047"/>
            <a:ext cx="4032498" cy="4032161"/>
            <a:chOff x="0" y="3915127"/>
            <a:chExt cx="2952328" cy="2952081"/>
          </a:xfrm>
        </p:grpSpPr>
        <p:sp>
          <p:nvSpPr>
            <p:cNvPr id="87" name="Равнобедренный треугольник 86">
              <a:extLst>
                <a:ext uri="{FF2B5EF4-FFF2-40B4-BE49-F238E27FC236}">
                  <a16:creationId xmlns:a16="http://schemas.microsoft.com/office/drawing/2014/main" id="{72A69120-A2ED-40CB-92AB-ADBCE7588318}"/>
                </a:ext>
              </a:extLst>
            </p:cNvPr>
            <p:cNvSpPr/>
            <p:nvPr/>
          </p:nvSpPr>
          <p:spPr>
            <a:xfrm>
              <a:off x="0" y="3915127"/>
              <a:ext cx="2952328" cy="2952081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Rectangle 13">
              <a:extLst>
                <a:ext uri="{FF2B5EF4-FFF2-40B4-BE49-F238E27FC236}">
                  <a16:creationId xmlns:a16="http://schemas.microsoft.com/office/drawing/2014/main" id="{19F36107-3499-4176-8D08-287C729D26FB}"/>
                </a:ext>
              </a:extLst>
            </p:cNvPr>
            <p:cNvSpPr/>
            <p:nvPr/>
          </p:nvSpPr>
          <p:spPr>
            <a:xfrm>
              <a:off x="0" y="4049688"/>
              <a:ext cx="2808313" cy="2808312"/>
            </a:xfrm>
            <a:prstGeom prst="rtTriangl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8889" r="-388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2875BB"/>
                </a:highlight>
              </a:endParaRPr>
            </a:p>
          </p:txBody>
        </p:sp>
      </p:grpSp>
      <p:sp>
        <p:nvSpPr>
          <p:cNvPr id="89" name="Text 132"/>
          <p:cNvSpPr txBox="1"/>
          <p:nvPr/>
        </p:nvSpPr>
        <p:spPr>
          <a:xfrm>
            <a:off x="1677406" y="2124148"/>
            <a:ext cx="9086551" cy="237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7200" b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7200" b="1" dirty="0">
              <a:solidFill>
                <a:srgbClr val="002060"/>
              </a:solidFill>
              <a:ea typeface="Cambria" pitchFamily="18" charset="0"/>
            </a:endParaRPr>
          </a:p>
        </p:txBody>
      </p:sp>
      <p:sp>
        <p:nvSpPr>
          <p:cNvPr id="23" name="Text 132">
            <a:extLst>
              <a:ext uri="{FF2B5EF4-FFF2-40B4-BE49-F238E27FC236}">
                <a16:creationId xmlns:a16="http://schemas.microsoft.com/office/drawing/2014/main" id="{4B12920F-F2AF-4C38-9F9C-35FBBF354553}"/>
              </a:ext>
            </a:extLst>
          </p:cNvPr>
          <p:cNvSpPr txBox="1"/>
          <p:nvPr/>
        </p:nvSpPr>
        <p:spPr>
          <a:xfrm>
            <a:off x="3917660" y="5192785"/>
            <a:ext cx="8177524" cy="16456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/>
            <a:r>
              <a:rPr lang="ru-RU" sz="3600" b="1" dirty="0">
                <a:solidFill>
                  <a:schemeClr val="bg1"/>
                </a:solidFill>
                <a:ea typeface="Cambria" pitchFamily="18" charset="0"/>
                <a:cs typeface="Times New Roman" panose="02020603050405020304" pitchFamily="18" charset="0"/>
              </a:rPr>
              <a:t>Федоров Сергей Викторович</a:t>
            </a:r>
            <a:endParaRPr lang="ru-RU" sz="3600" b="1" dirty="0">
              <a:solidFill>
                <a:srgbClr val="002060"/>
              </a:solidFill>
              <a:ea typeface="Cambria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ea typeface="Cambria" pitchFamily="18" charset="0"/>
                <a:cs typeface="Times New Roman" panose="02020603050405020304" pitchFamily="18" charset="0"/>
              </a:rPr>
              <a:t>Заместитель главы администрации городского округа, директор департамента финансов администрации г.Дзержинска,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Телефон: 8 (8313) 39-78-97, электронная почта: </a:t>
            </a:r>
            <a:r>
              <a:rPr lang="en-US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admin-fino@fino.dzr.nnov.ru</a:t>
            </a:r>
            <a:endParaRPr lang="ru-RU" b="1" i="1" dirty="0">
              <a:solidFill>
                <a:srgbClr val="002060"/>
              </a:solidFill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511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80">
            <a:extLst>
              <a:ext uri="{FF2B5EF4-FFF2-40B4-BE49-F238E27FC236}">
                <a16:creationId xmlns:a16="http://schemas.microsoft.com/office/drawing/2014/main" id="{83D4D904-9A07-44D2-9796-AC02E0F9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2" r="1"/>
          <a:stretch/>
        </p:blipFill>
        <p:spPr bwMode="auto">
          <a:xfrm>
            <a:off x="4582161" y="0"/>
            <a:ext cx="760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777F7577-D390-41C0-A1CB-021B2F77D745}"/>
              </a:ext>
            </a:extLst>
          </p:cNvPr>
          <p:cNvSpPr/>
          <p:nvPr/>
        </p:nvSpPr>
        <p:spPr>
          <a:xfrm>
            <a:off x="1" y="1"/>
            <a:ext cx="12191999" cy="687387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460" name="Рисунок 28">
            <a:extLst>
              <a:ext uri="{FF2B5EF4-FFF2-40B4-BE49-F238E27FC236}">
                <a16:creationId xmlns:a16="http://schemas.microsoft.com/office/drawing/2014/main" id="{9BF7FDFE-57C0-45FE-BA7C-1E1FCA047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54042"/>
          <a:stretch/>
        </p:blipFill>
        <p:spPr bwMode="auto">
          <a:xfrm>
            <a:off x="-10192" y="1"/>
            <a:ext cx="4602070" cy="687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Скругленный прямоугольник 39">
            <a:extLst>
              <a:ext uri="{FF2B5EF4-FFF2-40B4-BE49-F238E27FC236}">
                <a16:creationId xmlns:a16="http://schemas.microsoft.com/office/drawing/2014/main" id="{0E3C2E94-8C35-4859-82ED-CAA66E8EE5D4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957050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12BE32A1-2B66-4D4F-B860-4BFDB74EA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362" y="-92181"/>
            <a:ext cx="9439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ИСПОЛНЕНИЕ </a:t>
            </a:r>
            <a:r>
              <a:rPr lang="ru-RU" altLang="ru-RU" sz="4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ГОРОДСКОГО БЮДЖЕТА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01499650-D850-4A5D-9B98-74861AA74689}"/>
              </a:ext>
            </a:extLst>
          </p:cNvPr>
          <p:cNvSpPr/>
          <p:nvPr/>
        </p:nvSpPr>
        <p:spPr>
          <a:xfrm flipV="1">
            <a:off x="1102512" y="496078"/>
            <a:ext cx="350898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71">
            <a:extLst>
              <a:ext uri="{FF2B5EF4-FFF2-40B4-BE49-F238E27FC236}">
                <a16:creationId xmlns:a16="http://schemas.microsoft.com/office/drawing/2014/main" id="{B5852D00-40EF-426A-AEF0-1023184E7663}"/>
              </a:ext>
            </a:extLst>
          </p:cNvPr>
          <p:cNvSpPr/>
          <p:nvPr/>
        </p:nvSpPr>
        <p:spPr>
          <a:xfrm flipV="1">
            <a:off x="4591624" y="496076"/>
            <a:ext cx="5417080" cy="529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Пятиугольник 58"/>
          <p:cNvSpPr/>
          <p:nvPr/>
        </p:nvSpPr>
        <p:spPr>
          <a:xfrm>
            <a:off x="188843" y="819829"/>
            <a:ext cx="4392841" cy="84311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>
              <a:lnSpc>
                <a:spcPct val="115000"/>
              </a:lnSpc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На чем основано исполнение </a:t>
            </a:r>
          </a:p>
          <a:p>
            <a:pPr lvl="1" algn="ctr">
              <a:lnSpc>
                <a:spcPct val="115000"/>
              </a:lnSpc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городского бюджета</a:t>
            </a:r>
            <a:endParaRPr lang="ru-RU" sz="1050" b="1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C:\Users\kapustin_ns\Downloads\iconmonstr-note-11-240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0" y="941151"/>
            <a:ext cx="572177" cy="5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4637092" y="781732"/>
            <a:ext cx="6681147" cy="9365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Решение городской Думы г. Дзержинска от 16 декабря 2021 года №235 «О городском бюджете на 2022 год и плановый период 2023 и 2024 годов»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188843" y="2050201"/>
            <a:ext cx="4164497" cy="700532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Первоначальные параметры </a:t>
            </a:r>
          </a:p>
          <a:p>
            <a:pPr algn="ctr">
              <a:defRPr/>
            </a:pPr>
            <a:r>
              <a:rPr lang="ru-RU" sz="2000" dirty="0"/>
              <a:t>городского бюджета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8843" y="3337501"/>
            <a:ext cx="4164497" cy="936548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ДОХОДЫ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067" y="2852791"/>
            <a:ext cx="450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7</a:t>
            </a:r>
            <a:r>
              <a:rPr lang="ru-RU" dirty="0">
                <a:solidFill>
                  <a:schemeClr val="bg1"/>
                </a:solidFill>
              </a:rPr>
              <a:t> млрд. </a:t>
            </a:r>
            <a:r>
              <a:rPr lang="ru-RU" sz="2400" b="1" dirty="0">
                <a:solidFill>
                  <a:schemeClr val="bg1"/>
                </a:solidFill>
              </a:rPr>
              <a:t>143,9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млн. рублей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88842" y="5548971"/>
            <a:ext cx="4164497" cy="936548"/>
          </a:xfrm>
          <a:prstGeom prst="round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РАСХОДЫ</a:t>
            </a:r>
          </a:p>
        </p:txBody>
      </p:sp>
      <p:sp>
        <p:nvSpPr>
          <p:cNvPr id="68" name="Равно 67"/>
          <p:cNvSpPr/>
          <p:nvPr/>
        </p:nvSpPr>
        <p:spPr>
          <a:xfrm rot="5400000">
            <a:off x="1774945" y="4506358"/>
            <a:ext cx="1031795" cy="504056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4189" y="5113948"/>
            <a:ext cx="450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7</a:t>
            </a:r>
            <a:r>
              <a:rPr lang="ru-RU" dirty="0">
                <a:solidFill>
                  <a:schemeClr val="bg1"/>
                </a:solidFill>
              </a:rPr>
              <a:t> млрд. </a:t>
            </a:r>
            <a:r>
              <a:rPr lang="ru-RU" sz="2400" b="1" dirty="0">
                <a:solidFill>
                  <a:schemeClr val="bg1"/>
                </a:solidFill>
              </a:rPr>
              <a:t>143,9</a:t>
            </a:r>
            <a:r>
              <a:rPr lang="ru-RU" dirty="0">
                <a:solidFill>
                  <a:schemeClr val="bg1"/>
                </a:solidFill>
              </a:rPr>
              <a:t> млн. рублей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4771003" y="2050201"/>
            <a:ext cx="7224147" cy="700532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11 изменений в решение о городском бюджете на 2022 год: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334885" y="3298354"/>
            <a:ext cx="6552315" cy="546265"/>
            <a:chOff x="5334885" y="3328172"/>
            <a:chExt cx="6552315" cy="546265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5334885" y="3328172"/>
              <a:ext cx="2115490" cy="546265"/>
            </a:xfrm>
            <a:prstGeom prst="round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Доходы</a:t>
              </a:r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8088591" y="3328172"/>
              <a:ext cx="3798609" cy="546265"/>
            </a:xfrm>
            <a:prstGeom prst="round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млрд.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572,6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14" name="Прямая соединительная линия 13"/>
            <p:cNvCxnSpPr>
              <a:stCxn id="76" idx="3"/>
              <a:endCxn id="77" idx="1"/>
            </p:cNvCxnSpPr>
            <p:nvPr/>
          </p:nvCxnSpPr>
          <p:spPr>
            <a:xfrm>
              <a:off x="7450375" y="3601305"/>
              <a:ext cx="6382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/>
          <p:cNvGrpSpPr/>
          <p:nvPr/>
        </p:nvGrpSpPr>
        <p:grpSpPr>
          <a:xfrm>
            <a:off x="5658735" y="3941112"/>
            <a:ext cx="6228465" cy="546265"/>
            <a:chOff x="5334885" y="3328172"/>
            <a:chExt cx="6228465" cy="546265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5334885" y="3328172"/>
              <a:ext cx="2429856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План по налоговым и неналоговым доходам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8488953" y="3328172"/>
              <a:ext cx="3074397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377,1 </a:t>
              </a:r>
              <a:r>
                <a:rPr lang="ru-RU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81" name="Прямая соединительная линия 80"/>
            <p:cNvCxnSpPr>
              <a:stCxn id="79" idx="3"/>
              <a:endCxn id="80" idx="1"/>
            </p:cNvCxnSpPr>
            <p:nvPr/>
          </p:nvCxnSpPr>
          <p:spPr>
            <a:xfrm>
              <a:off x="7764741" y="3601305"/>
              <a:ext cx="724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Группа 81"/>
          <p:cNvGrpSpPr/>
          <p:nvPr/>
        </p:nvGrpSpPr>
        <p:grpSpPr>
          <a:xfrm>
            <a:off x="5658735" y="4612217"/>
            <a:ext cx="6228465" cy="546265"/>
            <a:chOff x="5334885" y="3328172"/>
            <a:chExt cx="6228465" cy="546265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5334885" y="3328172"/>
              <a:ext cx="2429856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План по безвозмездным поступлениям </a:t>
              </a: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8488953" y="3328172"/>
              <a:ext cx="3074397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ru-RU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млрд. 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195,5 </a:t>
              </a:r>
              <a:r>
                <a:rPr lang="ru-RU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85" name="Прямая соединительная линия 84"/>
            <p:cNvCxnSpPr>
              <a:stCxn id="83" idx="3"/>
              <a:endCxn id="84" idx="1"/>
            </p:cNvCxnSpPr>
            <p:nvPr/>
          </p:nvCxnSpPr>
          <p:spPr>
            <a:xfrm>
              <a:off x="7764741" y="3601305"/>
              <a:ext cx="724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Соединительная линия уступом 20"/>
          <p:cNvCxnSpPr>
            <a:stCxn id="76" idx="1"/>
            <a:endCxn id="79" idx="1"/>
          </p:cNvCxnSpPr>
          <p:nvPr/>
        </p:nvCxnSpPr>
        <p:spPr>
          <a:xfrm rot="10800000" flipH="1" flipV="1">
            <a:off x="5334885" y="3571487"/>
            <a:ext cx="323850" cy="642758"/>
          </a:xfrm>
          <a:prstGeom prst="bentConnector3">
            <a:avLst>
              <a:gd name="adj1" fmla="val -70588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/>
          <p:cNvCxnSpPr>
            <a:stCxn id="76" idx="1"/>
            <a:endCxn id="83" idx="1"/>
          </p:cNvCxnSpPr>
          <p:nvPr/>
        </p:nvCxnSpPr>
        <p:spPr>
          <a:xfrm rot="10800000" flipH="1" flipV="1">
            <a:off x="5334885" y="3571486"/>
            <a:ext cx="323850" cy="1313863"/>
          </a:xfrm>
          <a:prstGeom prst="bentConnector3">
            <a:avLst>
              <a:gd name="adj1" fmla="val -70588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Группа 86"/>
          <p:cNvGrpSpPr/>
          <p:nvPr/>
        </p:nvGrpSpPr>
        <p:grpSpPr>
          <a:xfrm>
            <a:off x="5328424" y="5744112"/>
            <a:ext cx="6552315" cy="546265"/>
            <a:chOff x="5334885" y="3328172"/>
            <a:chExt cx="6552315" cy="546265"/>
          </a:xfrm>
          <a:solidFill>
            <a:srgbClr val="92D050"/>
          </a:solidFill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5334885" y="3328172"/>
              <a:ext cx="2115490" cy="54626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Расходы</a:t>
              </a: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>
              <a:off x="8088591" y="3328172"/>
              <a:ext cx="3798609" cy="54626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млрд.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661,3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90" name="Прямая соединительная линия 89"/>
            <p:cNvCxnSpPr>
              <a:stCxn id="88" idx="3"/>
              <a:endCxn id="89" idx="1"/>
            </p:cNvCxnSpPr>
            <p:nvPr/>
          </p:nvCxnSpPr>
          <p:spPr>
            <a:xfrm>
              <a:off x="7450375" y="3601305"/>
              <a:ext cx="63821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457977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85792"/>
            <a:ext cx="11287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ОСНОВНЫХ ПАРАМЕТРОВ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D7F19601-0855-0A92-65F6-9BFA04091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528447"/>
              </p:ext>
            </p:extLst>
          </p:nvPr>
        </p:nvGraphicFramePr>
        <p:xfrm>
          <a:off x="327993" y="995779"/>
          <a:ext cx="11519450" cy="3594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3890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3738240690"/>
                    </a:ext>
                  </a:extLst>
                </a:gridCol>
              </a:tblGrid>
              <a:tr h="9648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параметра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01.01.2023 </a:t>
                      </a: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%</a:t>
                      </a:r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к уточненному плану</a:t>
                      </a:r>
                    </a:p>
                    <a:p>
                      <a:pPr algn="ctr" fontAlgn="ctr"/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(гр.3 : гр.</a:t>
                      </a:r>
                      <a:r>
                        <a:rPr lang="en-US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ru-RU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Исполнение  </a:t>
                      </a:r>
                    </a:p>
                    <a:p>
                      <a:pPr algn="ctr" fontAlgn="ctr"/>
                      <a:r>
                        <a:rPr lang="en-US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 </a:t>
                      </a:r>
                    </a:p>
                    <a:p>
                      <a:pPr algn="ctr" fontAlgn="ctr"/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  <a:endParaRPr lang="ru-RU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2669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322274"/>
                  </a:ext>
                </a:extLst>
              </a:tr>
              <a:tr h="66799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Доходы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8 625,5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8 636,0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7 036,8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55094"/>
                  </a:ext>
                </a:extLst>
              </a:tr>
              <a:tr h="7607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Расходы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8 714,1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8 422,5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96,7%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6 891,8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8659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Дефицит (-) /</a:t>
                      </a:r>
                    </a:p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профицит (+)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-88,7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+ 213,5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+ 145,0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262558" y="5052156"/>
            <a:ext cx="5544616" cy="1576262"/>
            <a:chOff x="262558" y="5167471"/>
            <a:chExt cx="5544616" cy="157626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62558" y="5172689"/>
              <a:ext cx="5544616" cy="15694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550590" y="5167471"/>
              <a:ext cx="4993223" cy="1576262"/>
              <a:chOff x="550590" y="5152768"/>
              <a:chExt cx="4993223" cy="1576262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550590" y="5486668"/>
                <a:ext cx="1464831" cy="78744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Доходы</a:t>
                </a:r>
              </a:p>
              <a:p>
                <a:pPr algn="ctr"/>
                <a:r>
                  <a:rPr lang="ru-RU" sz="2400" b="1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2022</a:t>
                </a: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4078982" y="5486668"/>
                <a:ext cx="1464831" cy="78744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Доходы</a:t>
                </a:r>
              </a:p>
              <a:p>
                <a:pPr algn="ctr"/>
                <a:r>
                  <a:rPr lang="ru-RU" sz="2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2021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72172" y="5157986"/>
                <a:ext cx="10801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cs typeface="Times New Roman" panose="02020603050405020304" pitchFamily="18" charset="0"/>
                  </a:rPr>
                  <a:t>&gt;</a:t>
                </a:r>
                <a:endParaRPr lang="ru-RU" sz="88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83928" y="6267365"/>
                <a:ext cx="34563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cs typeface="Times New Roman" panose="02020603050405020304" pitchFamily="18" charset="0"/>
                  </a:rPr>
                  <a:t>На</a:t>
                </a:r>
                <a:r>
                  <a:rPr lang="ru-RU" sz="2000" b="1" dirty="0"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>
                    <a:cs typeface="Times New Roman" panose="02020603050405020304" pitchFamily="18" charset="0"/>
                  </a:rPr>
                  <a:t>1 599,2 </a:t>
                </a:r>
                <a:r>
                  <a:rPr lang="ru-RU" sz="2000" dirty="0">
                    <a:cs typeface="Times New Roman" panose="02020603050405020304" pitchFamily="18" charset="0"/>
                  </a:rPr>
                  <a:t>млн.рублей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45770" y="5152768"/>
                <a:ext cx="1257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На</a:t>
                </a:r>
                <a:r>
                  <a:rPr lang="ru-RU" b="1" dirty="0"/>
                  <a:t> </a:t>
                </a:r>
                <a:r>
                  <a:rPr lang="ru-RU" sz="2400" b="1" dirty="0"/>
                  <a:t>22,7</a:t>
                </a:r>
                <a:r>
                  <a:rPr lang="ru-RU" b="1" dirty="0"/>
                  <a:t> %</a:t>
                </a: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6368169" y="5054178"/>
            <a:ext cx="5345496" cy="1575863"/>
            <a:chOff x="6599262" y="5151596"/>
            <a:chExt cx="5345496" cy="1575863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599262" y="5157986"/>
              <a:ext cx="5345496" cy="15694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815286" y="5441372"/>
              <a:ext cx="1464831" cy="83273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24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0199662" y="5441372"/>
              <a:ext cx="1464831" cy="83273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2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903518" y="5151596"/>
              <a:ext cx="10801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cs typeface="Times New Roman" panose="02020603050405020304" pitchFamily="18" charset="0"/>
                </a:rPr>
                <a:t>&gt;</a:t>
              </a:r>
              <a:endParaRPr lang="ru-RU" sz="8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82831" y="6261636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cs typeface="Times New Roman" panose="02020603050405020304" pitchFamily="18" charset="0"/>
                </a:rPr>
                <a:t>На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cs typeface="Times New Roman" panose="02020603050405020304" pitchFamily="18" charset="0"/>
                </a:rPr>
                <a:t>1 530,7 </a:t>
              </a:r>
              <a:r>
                <a:rPr lang="ru-RU" sz="2000" dirty="0">
                  <a:cs typeface="Times New Roman" panose="02020603050405020304" pitchFamily="18" charset="0"/>
                </a:rPr>
                <a:t>млн.рублей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02913" y="5180946"/>
              <a:ext cx="1315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На</a:t>
              </a:r>
              <a:r>
                <a:rPr lang="ru-RU" b="1" dirty="0"/>
                <a:t> </a:t>
              </a:r>
              <a:r>
                <a:rPr lang="ru-RU" sz="2400" b="1" dirty="0"/>
                <a:t>22,2</a:t>
              </a:r>
              <a:r>
                <a:rPr lang="ru-RU" b="1" dirty="0"/>
                <a:t>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03292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85792"/>
            <a:ext cx="11287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ДОХОДЫ ГОРОДСКОГО БЮДЖЕТА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900403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городского бюджета за 2022 год по доходам составило </a:t>
            </a:r>
          </a:p>
          <a:p>
            <a:pPr algn="ctr">
              <a:defRPr/>
            </a:pPr>
            <a:r>
              <a:rPr lang="ru-RU" sz="3200" b="1" dirty="0"/>
              <a:t>8 </a:t>
            </a:r>
            <a:r>
              <a:rPr lang="ru-RU" sz="2400" dirty="0"/>
              <a:t>млрд. </a:t>
            </a:r>
            <a:r>
              <a:rPr lang="ru-RU" sz="3200" b="1" dirty="0"/>
              <a:t>636,0</a:t>
            </a:r>
            <a:r>
              <a:rPr lang="ru-RU" sz="2400" dirty="0"/>
              <a:t> млн. рублей </a:t>
            </a:r>
            <a:r>
              <a:rPr lang="ru-RU" sz="2000" i="1" dirty="0"/>
              <a:t>(100,1% от уточненного плана) 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662147033"/>
              </p:ext>
            </p:extLst>
          </p:nvPr>
        </p:nvGraphicFramePr>
        <p:xfrm>
          <a:off x="1" y="1452754"/>
          <a:ext cx="12191999" cy="4863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2262278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5 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млрд. </a:t>
            </a:r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265,9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418737" y="4700892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406,6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95999" y="2262278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2 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млрд. </a:t>
            </a:r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963,5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6095999" y="5209794"/>
            <a:ext cx="5544616" cy="1591272"/>
            <a:chOff x="6311230" y="5195690"/>
            <a:chExt cx="5544616" cy="159127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6311230" y="5267698"/>
              <a:ext cx="5544616" cy="14974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6554006" y="5574067"/>
              <a:ext cx="1944216" cy="78744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</a:pPr>
              <a:r>
                <a:rPr lang="ru-RU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Налоговые и неналоговые доходы </a:t>
              </a:r>
              <a:r>
                <a:rPr lang="ru-RU" sz="24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9794366" y="5574067"/>
              <a:ext cx="1791521" cy="78744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</a:pPr>
              <a:r>
                <a:rPr lang="ru-RU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Налоговые и неналоговые доходы </a:t>
              </a:r>
              <a:r>
                <a:rPr lang="ru-RU" sz="2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14246" y="5195690"/>
              <a:ext cx="10801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cs typeface="Times New Roman" panose="02020603050405020304" pitchFamily="18" charset="0"/>
                </a:rPr>
                <a:t>&gt;</a:t>
              </a:r>
              <a:endParaRPr lang="ru-RU" sz="8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58859" y="6325297"/>
              <a:ext cx="2628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cs typeface="Times New Roman" panose="02020603050405020304" pitchFamily="18" charset="0"/>
                </a:rPr>
                <a:t>На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cs typeface="Times New Roman" panose="02020603050405020304" pitchFamily="18" charset="0"/>
                </a:rPr>
                <a:t>497,5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cs typeface="Times New Roman" panose="02020603050405020304" pitchFamily="18" charset="0"/>
                </a:rPr>
                <a:t>млн. рублей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78344" y="5247820"/>
              <a:ext cx="1367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На</a:t>
              </a:r>
              <a:r>
                <a:rPr lang="ru-RU" b="1" dirty="0"/>
                <a:t> </a:t>
              </a:r>
              <a:r>
                <a:rPr lang="ru-RU" sz="2400" b="1" dirty="0"/>
                <a:t>17,3</a:t>
              </a:r>
              <a:r>
                <a:rPr lang="ru-RU" b="1" dirty="0"/>
                <a:t> %</a:t>
              </a: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227433" y="5486400"/>
            <a:ext cx="4377225" cy="12576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Налоговые и неналоговые доходы исполнены на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104,2%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к уточненному годовому плану</a:t>
            </a:r>
          </a:p>
          <a:p>
            <a:pPr algn="ctr"/>
            <a:r>
              <a:rPr lang="ru-RU" i="1" dirty="0">
                <a:solidFill>
                  <a:prstClr val="black"/>
                </a:solidFill>
                <a:cs typeface="Times New Roman" panose="02020603050405020304" pitchFamily="18" charset="0"/>
              </a:rPr>
              <a:t> (сверх плана </a:t>
            </a:r>
            <a:r>
              <a:rPr lang="ru-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135</a:t>
            </a:r>
            <a:r>
              <a:rPr lang="ru-RU" i="1" dirty="0">
                <a:solidFill>
                  <a:srgbClr val="002060"/>
                </a:solidFill>
                <a:cs typeface="Times New Roman" panose="02020603050405020304" pitchFamily="18" charset="0"/>
              </a:rPr>
              <a:t> млн.рублей</a:t>
            </a: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68557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СТРУКТУРА НАЛОГОВЫХ И НЕНАЛОГОВЫХ ДОХОДОВ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820891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налоговых и неналоговых доходов за 2022 год </a:t>
            </a:r>
          </a:p>
          <a:p>
            <a:pPr algn="ctr">
              <a:defRPr/>
            </a:pPr>
            <a:r>
              <a:rPr lang="ru-RU" sz="2400" dirty="0"/>
              <a:t>составило </a:t>
            </a:r>
            <a:r>
              <a:rPr lang="ru-RU" sz="3200" b="1" dirty="0"/>
              <a:t>3 </a:t>
            </a:r>
            <a:r>
              <a:rPr lang="ru-RU" sz="2400" dirty="0"/>
              <a:t>млрд. </a:t>
            </a:r>
            <a:r>
              <a:rPr lang="ru-RU" sz="3200" b="1" dirty="0"/>
              <a:t>370,1</a:t>
            </a:r>
            <a:r>
              <a:rPr lang="ru-RU" sz="2400" dirty="0"/>
              <a:t> млн. рублей</a:t>
            </a:r>
            <a:endParaRPr lang="ru-RU" sz="20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ECE6B-AB0F-45D1-B163-DAC0C49AF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7620"/>
            <a:ext cx="12192000" cy="5130380"/>
          </a:xfrm>
          <a:prstGeom prst="rect">
            <a:avLst/>
          </a:prstGeom>
        </p:spPr>
      </p:pic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9384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381839"/>
              </p:ext>
            </p:extLst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ГОРОДСКОГО БЮДЖЕТА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820891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городского бюджета за 2022 год по расходам составило </a:t>
            </a:r>
          </a:p>
          <a:p>
            <a:pPr algn="ctr">
              <a:defRPr/>
            </a:pPr>
            <a:r>
              <a:rPr lang="ru-RU" sz="3200" b="1" dirty="0"/>
              <a:t>8 </a:t>
            </a:r>
            <a:r>
              <a:rPr lang="ru-RU" sz="2400" dirty="0"/>
              <a:t>млрд. </a:t>
            </a:r>
            <a:r>
              <a:rPr lang="ru-RU" sz="3200" b="1" dirty="0"/>
              <a:t>422,5</a:t>
            </a:r>
            <a:r>
              <a:rPr lang="ru-RU" sz="2400" dirty="0"/>
              <a:t> млн. рублей </a:t>
            </a:r>
            <a:r>
              <a:rPr lang="ru-RU" sz="2000" i="1" dirty="0"/>
              <a:t>(96,7% от уточненного плана)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4DB17F-141D-4C55-B42B-EB9902E64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1721082"/>
            <a:ext cx="12192000" cy="5148478"/>
          </a:xfrm>
          <a:prstGeom prst="rect">
            <a:avLst/>
          </a:prstGeom>
        </p:spPr>
      </p:pic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7635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МУНИЦИПАЛЬНЫХ ПРОГРАММ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200AC72C-C41B-4BCF-AE55-863DE5DF7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620517"/>
              </p:ext>
            </p:extLst>
          </p:nvPr>
        </p:nvGraphicFramePr>
        <p:xfrm>
          <a:off x="116733" y="877394"/>
          <a:ext cx="11804063" cy="5894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38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93005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167757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</a:tblGrid>
              <a:tr h="1146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муниципальной программы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01.01.2023 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Доля в общем объеме расходов, %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455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Программные расходы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8 231,1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7 962,5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55094"/>
                  </a:ext>
                </a:extLst>
              </a:tr>
              <a:tr h="45545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общего и дополнительного образования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2 023,0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1 977,5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48269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дорожной сети, транспортного обслуживания населения и благоустройство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1 080,1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1 077,5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предпринимательства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3098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безопасности жизнедеятельности населения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289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населения городского округа город Дзержинск качественными услугами в сфере городского хозяйства»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673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«Повышение эффективности деятельности органов местного самоуправления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5360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«Охрана окружающей среды и развитие лесного хозяйства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24510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жителей городского округа город Дзержинск доступным и комфортным жильем»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3683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«Управление муниципальным имуществом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508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4550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МУНИЦИПАЛЬНЫХ ПРОГРАММ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200AC72C-C41B-4BCF-AE55-863DE5DF7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012098"/>
              </p:ext>
            </p:extLst>
          </p:nvPr>
        </p:nvGraphicFramePr>
        <p:xfrm>
          <a:off x="116733" y="877395"/>
          <a:ext cx="11804063" cy="5910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38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93005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167757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</a:tblGrid>
              <a:tr h="1046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муниципальной программы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01.01.2023 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Доля в общем объеме расходов, %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4112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муниципальной системы дошкольного образования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1 532,3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1 521,5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409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культуры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  <a:tr h="40606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физической культуры, спорта и молодежной политики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30981"/>
                  </a:ext>
                </a:extLst>
              </a:tr>
              <a:tr h="4102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информационного общества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2891"/>
                  </a:ext>
                </a:extLst>
              </a:tr>
              <a:tr h="61206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«Профилактика терроризма и экстремизма, минимизация и ликвидация последствий терроризма и экстремизма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673"/>
                  </a:ext>
                </a:extLst>
              </a:tr>
              <a:tr h="43586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«Формирование современной городской среды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5360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градостроительной деятельности и строительства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1 081,3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976,7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532938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«Повышение эффективности бюджетных расходов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08335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49805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7009" marR="7009" marT="700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8 714,1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8 422,5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422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2795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СОЦИАЛЬНО-ОРИЕНТИРОВАННЫЙ БЮДЖЕТ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5695E68-1AF7-4C36-AD2A-9105F6D595A9}"/>
              </a:ext>
            </a:extLst>
          </p:cNvPr>
          <p:cNvSpPr/>
          <p:nvPr/>
        </p:nvSpPr>
        <p:spPr>
          <a:xfrm>
            <a:off x="155643" y="820217"/>
            <a:ext cx="11809795" cy="646331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Расходы </a:t>
            </a:r>
            <a:r>
              <a:rPr lang="ru-RU" sz="2800" b="1" dirty="0"/>
              <a:t>социальной сферы </a:t>
            </a:r>
            <a:r>
              <a:rPr lang="ru-RU" sz="2800" dirty="0"/>
              <a:t>за 2022 год – </a:t>
            </a:r>
            <a:r>
              <a:rPr lang="ru-RU" sz="4000" b="1" dirty="0"/>
              <a:t>5,6</a:t>
            </a:r>
            <a:r>
              <a:rPr lang="ru-RU" sz="3200" dirty="0"/>
              <a:t> </a:t>
            </a:r>
            <a:r>
              <a:rPr lang="ru-RU" sz="2800" dirty="0"/>
              <a:t>млрд.рублей </a:t>
            </a:r>
            <a:r>
              <a:rPr lang="ru-RU" sz="2000" dirty="0"/>
              <a:t>(</a:t>
            </a:r>
            <a:r>
              <a:rPr lang="ru-RU" sz="2800" b="1" dirty="0"/>
              <a:t>67%</a:t>
            </a:r>
            <a:r>
              <a:rPr lang="ru-RU" sz="2800" dirty="0"/>
              <a:t> </a:t>
            </a:r>
            <a:r>
              <a:rPr lang="ru-RU" sz="2000" dirty="0"/>
              <a:t>всех расходов)</a:t>
            </a:r>
            <a:endParaRPr lang="ru-RU" sz="2400" dirty="0"/>
          </a:p>
        </p:txBody>
      </p:sp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543" y="1503409"/>
            <a:ext cx="9153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</a:t>
            </a:r>
            <a:r>
              <a:rPr lang="ru-RU" altLang="ru-RU" sz="3200" dirty="0">
                <a:solidFill>
                  <a:srgbClr val="C00000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образование</a:t>
            </a:r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 </a:t>
            </a:r>
            <a:r>
              <a:rPr lang="ru-RU" altLang="ru-RU" sz="3600" dirty="0">
                <a:latin typeface="+mn-lt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4,6 </a:t>
            </a:r>
            <a:r>
              <a:rPr lang="ru-RU" altLang="ru-RU" sz="2800" dirty="0">
                <a:latin typeface="+mn-lt"/>
                <a:ea typeface="Roboto Cn" pitchFamily="2" charset="0"/>
                <a:cs typeface="Arial" panose="020B0604020202020204" pitchFamily="34" charset="0"/>
              </a:rPr>
              <a:t>млрд.рублей, из них:</a:t>
            </a:r>
            <a:endParaRPr lang="ru-RU" altLang="ru-RU" sz="36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756425"/>
              </p:ext>
            </p:extLst>
          </p:nvPr>
        </p:nvGraphicFramePr>
        <p:xfrm>
          <a:off x="2942984" y="2112220"/>
          <a:ext cx="8996536" cy="4695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71447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025089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деятельности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муниципальных учреждений образования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57788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Продолжение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строительства нового здания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школы № 2 на 792 места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бесплатным горячим питанием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обучающихся 1-4 классов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Финансовое обеспечение получения образования в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частных образовательных организациях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35864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Капитальный ремонт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образовательных организаций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77423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обеспечение круглосуточной (физической)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охраны объектов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социальной сферы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09989"/>
                  </a:ext>
                </a:extLst>
              </a:tr>
              <a:tr h="40168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Оздоровление детей 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(обеспечение деятельности лагерей, </a:t>
                      </a:r>
                    </a:p>
                    <a:p>
                      <a:pPr algn="r" fontAlgn="t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компенсация части расходов по приобретению путевок)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492357"/>
                  </a:ext>
                </a:extLst>
              </a:tr>
              <a:tr h="40168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двухразовым бесплатным питанием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обучающихся с ограниченными возможностями здоровья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268095"/>
                  </a:ext>
                </a:extLst>
              </a:tr>
              <a:tr h="40168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мероприятия в рамках федерального проекта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«Патриотическое воспитание граждан Российской Федерации»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364095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временной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трудовой занятости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несовершеннолетних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252575"/>
                  </a:ext>
                </a:extLst>
              </a:tr>
              <a:tr h="28942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Устройство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футбольного поля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Средней школы № 32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30981"/>
                  </a:ext>
                </a:extLst>
              </a:tr>
              <a:tr h="40168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спортивной площадки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территории гимназии № 38 </a:t>
                      </a:r>
                    </a:p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рамках реализации проекта «Территория здоровья» инициативного бюджетирования «Вам решать!»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2891"/>
                  </a:ext>
                </a:extLst>
              </a:tr>
              <a:tr h="401682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финансовое обеспечение деятельности центра образования</a:t>
                      </a:r>
                    </a:p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цифрового и гуманитарного профилей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«Точка роста»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на базе школы № 6 (п.Пыра)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179420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241" y="172834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4" descr="Менделеевцы Дзержинска представили свои первые исследовательские проекты">
            <a:extLst>
              <a:ext uri="{FF2B5EF4-FFF2-40B4-BE49-F238E27FC236}">
                <a16:creationId xmlns:a16="http://schemas.microsoft.com/office/drawing/2014/main" id="{66D61D15-77DB-417E-A37F-C9A7FBE9E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6"/>
          <a:stretch/>
        </p:blipFill>
        <p:spPr bwMode="auto">
          <a:xfrm>
            <a:off x="409901" y="2538939"/>
            <a:ext cx="2121803" cy="1287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Школьники посетили практическое занятие по НВП в воинской части">
            <a:extLst>
              <a:ext uri="{FF2B5EF4-FFF2-40B4-BE49-F238E27FC236}">
                <a16:creationId xmlns:a16="http://schemas.microsoft.com/office/drawing/2014/main" id="{85D76AFA-C718-454E-BBDB-900746F8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 bwMode="auto">
          <a:xfrm>
            <a:off x="409901" y="5453854"/>
            <a:ext cx="2121803" cy="12673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sun9-42.userapi.com/impg/6wgUZFVYnzs0gU46YvNIITSgZShlSBxOlOcECg/8vk85_w5TDM.jpg?size=1280x854&amp;quality=95&amp;sign=5e34b5f4073e6f92f3b837fa46461845&amp;type=album">
            <a:extLst>
              <a:ext uri="{FF2B5EF4-FFF2-40B4-BE49-F238E27FC236}">
                <a16:creationId xmlns:a16="http://schemas.microsoft.com/office/drawing/2014/main" id="{E00F340C-B624-4DEC-B13F-B17B302A5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1"/>
          <a:stretch/>
        </p:blipFill>
        <p:spPr bwMode="auto">
          <a:xfrm>
            <a:off x="408521" y="3979159"/>
            <a:ext cx="2123183" cy="1306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kapustin_ns\Downloads\iconmonstr-education-1-240(2).png">
            <a:extLst>
              <a:ext uri="{FF2B5EF4-FFF2-40B4-BE49-F238E27FC236}">
                <a16:creationId xmlns:a16="http://schemas.microsoft.com/office/drawing/2014/main" id="{B63E4286-53A5-4E13-8D98-33097E56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8" y="1493503"/>
            <a:ext cx="931345" cy="9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721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ridge Main Color">
      <a:dk1>
        <a:srgbClr val="333639"/>
      </a:dk1>
      <a:lt1>
        <a:sysClr val="window" lastClr="FFFFFF"/>
      </a:lt1>
      <a:dk2>
        <a:srgbClr val="353A42"/>
      </a:dk2>
      <a:lt2>
        <a:srgbClr val="ECF0F1"/>
      </a:lt2>
      <a:accent1>
        <a:srgbClr val="D70444"/>
      </a:accent1>
      <a:accent2>
        <a:srgbClr val="FFD014"/>
      </a:accent2>
      <a:accent3>
        <a:srgbClr val="99B433"/>
      </a:accent3>
      <a:accent4>
        <a:srgbClr val="F8960D"/>
      </a:accent4>
      <a:accent5>
        <a:srgbClr val="00A19C"/>
      </a:accent5>
      <a:accent6>
        <a:srgbClr val="AAB2BD"/>
      </a:accent6>
      <a:hlink>
        <a:srgbClr val="F8960D"/>
      </a:hlink>
      <a:folHlink>
        <a:srgbClr val="D7044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8728</TotalTime>
  <Words>1907</Words>
  <Application>Microsoft Office PowerPoint</Application>
  <PresentationFormat>Широкоэкранный</PresentationFormat>
  <Paragraphs>396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Roboto Condensed Light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Ksenia</dc:creator>
  <cp:lastModifiedBy>Маненков Евгений Вячеславович</cp:lastModifiedBy>
  <cp:revision>773</cp:revision>
  <cp:lastPrinted>2023-02-16T14:38:17Z</cp:lastPrinted>
  <dcterms:created xsi:type="dcterms:W3CDTF">2020-06-24T08:00:02Z</dcterms:created>
  <dcterms:modified xsi:type="dcterms:W3CDTF">2023-04-25T12:01:19Z</dcterms:modified>
</cp:coreProperties>
</file>