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8.xml" ContentType="application/vnd.openxmlformats-officedocument.drawingml.chart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6" r:id="rId2"/>
  </p:sldMasterIdLst>
  <p:notesMasterIdLst>
    <p:notesMasterId r:id="rId74"/>
  </p:notesMasterIdLst>
  <p:handoutMasterIdLst>
    <p:handoutMasterId r:id="rId75"/>
  </p:handoutMasterIdLst>
  <p:sldIdLst>
    <p:sldId id="546" r:id="rId3"/>
    <p:sldId id="464" r:id="rId4"/>
    <p:sldId id="277" r:id="rId5"/>
    <p:sldId id="542" r:id="rId6"/>
    <p:sldId id="529" r:id="rId7"/>
    <p:sldId id="390" r:id="rId8"/>
    <p:sldId id="401" r:id="rId9"/>
    <p:sldId id="406" r:id="rId10"/>
    <p:sldId id="404" r:id="rId11"/>
    <p:sldId id="544" r:id="rId12"/>
    <p:sldId id="531" r:id="rId13"/>
    <p:sldId id="403" r:id="rId14"/>
    <p:sldId id="423" r:id="rId15"/>
    <p:sldId id="532" r:id="rId16"/>
    <p:sldId id="533" r:id="rId17"/>
    <p:sldId id="438" r:id="rId18"/>
    <p:sldId id="290" r:id="rId19"/>
    <p:sldId id="534" r:id="rId20"/>
    <p:sldId id="535" r:id="rId21"/>
    <p:sldId id="536" r:id="rId22"/>
    <p:sldId id="545" r:id="rId23"/>
    <p:sldId id="538" r:id="rId24"/>
    <p:sldId id="432" r:id="rId25"/>
    <p:sldId id="352" r:id="rId26"/>
    <p:sldId id="415" r:id="rId27"/>
    <p:sldId id="548" r:id="rId28"/>
    <p:sldId id="417" r:id="rId29"/>
    <p:sldId id="503" r:id="rId30"/>
    <p:sldId id="506" r:id="rId31"/>
    <p:sldId id="507" r:id="rId32"/>
    <p:sldId id="508" r:id="rId33"/>
    <p:sldId id="509" r:id="rId34"/>
    <p:sldId id="416" r:id="rId35"/>
    <p:sldId id="316" r:id="rId36"/>
    <p:sldId id="418" r:id="rId37"/>
    <p:sldId id="320" r:id="rId38"/>
    <p:sldId id="420" r:id="rId39"/>
    <p:sldId id="384" r:id="rId40"/>
    <p:sldId id="429" r:id="rId41"/>
    <p:sldId id="469" r:id="rId42"/>
    <p:sldId id="427" r:id="rId43"/>
    <p:sldId id="499" r:id="rId44"/>
    <p:sldId id="431" r:id="rId45"/>
    <p:sldId id="443" r:id="rId46"/>
    <p:sldId id="512" r:id="rId47"/>
    <p:sldId id="513" r:id="rId48"/>
    <p:sldId id="515" r:id="rId49"/>
    <p:sldId id="516" r:id="rId50"/>
    <p:sldId id="517" r:id="rId51"/>
    <p:sldId id="518" r:id="rId52"/>
    <p:sldId id="474" r:id="rId53"/>
    <p:sldId id="475" r:id="rId54"/>
    <p:sldId id="477" r:id="rId55"/>
    <p:sldId id="478" r:id="rId56"/>
    <p:sldId id="480" r:id="rId57"/>
    <p:sldId id="481" r:id="rId58"/>
    <p:sldId id="483" r:id="rId59"/>
    <p:sldId id="484" r:id="rId60"/>
    <p:sldId id="520" r:id="rId61"/>
    <p:sldId id="521" r:id="rId62"/>
    <p:sldId id="523" r:id="rId63"/>
    <p:sldId id="524" r:id="rId64"/>
    <p:sldId id="526" r:id="rId65"/>
    <p:sldId id="527" r:id="rId66"/>
    <p:sldId id="495" r:id="rId67"/>
    <p:sldId id="496" r:id="rId68"/>
    <p:sldId id="519" r:id="rId69"/>
    <p:sldId id="539" r:id="rId70"/>
    <p:sldId id="543" r:id="rId71"/>
    <p:sldId id="541" r:id="rId72"/>
    <p:sldId id="385" r:id="rId73"/>
  </p:sldIdLst>
  <p:sldSz cx="7200900" cy="10080625"/>
  <p:notesSz cx="6735763" cy="9866313"/>
  <p:defaultTextStyle>
    <a:defPPr>
      <a:defRPr lang="ru-RU"/>
    </a:defPPr>
    <a:lvl1pPr marL="0" algn="l" defTabSz="10080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20" algn="l" defTabSz="10080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8" algn="l" defTabSz="10080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8" algn="l" defTabSz="10080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76" algn="l" defTabSz="10080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96" algn="l" defTabSz="10080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14" algn="l" defTabSz="10080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34" algn="l" defTabSz="10080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52" algn="l" defTabSz="100803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39">
          <p15:clr>
            <a:srgbClr val="A4A3A4"/>
          </p15:clr>
        </p15:guide>
        <p15:guide id="2" pos="32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  <a:srgbClr val="BC5908"/>
    <a:srgbClr val="17375E"/>
    <a:srgbClr val="003300"/>
    <a:srgbClr val="000000"/>
    <a:srgbClr val="81A141"/>
    <a:srgbClr val="74913B"/>
    <a:srgbClr val="008000"/>
    <a:srgbClr val="C3D69B"/>
    <a:srgbClr val="28A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5" autoAdjust="0"/>
    <p:restoredTop sz="95028" autoAdjust="0"/>
  </p:normalViewPr>
  <p:slideViewPr>
    <p:cSldViewPr>
      <p:cViewPr>
        <p:scale>
          <a:sx n="75" d="100"/>
          <a:sy n="75" d="100"/>
        </p:scale>
        <p:origin x="-3522" y="-108"/>
      </p:cViewPr>
      <p:guideLst>
        <p:guide orient="horz" pos="3039"/>
        <p:guide pos="3266"/>
      </p:guideLst>
    </p:cSldViewPr>
  </p:slideViewPr>
  <p:outlineViewPr>
    <p:cViewPr>
      <p:scale>
        <a:sx n="33" d="100"/>
        <a:sy n="33" d="100"/>
      </p:scale>
      <p:origin x="0" y="56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1829"/>
    </p:cViewPr>
  </p:sorterViewPr>
  <p:notesViewPr>
    <p:cSldViewPr>
      <p:cViewPr varScale="1">
        <p:scale>
          <a:sx n="57" d="100"/>
          <a:sy n="57" d="100"/>
        </p:scale>
        <p:origin x="-3254" y="-8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40663900414994E-3"/>
          <c:y val="3.6549707602339851E-3"/>
          <c:w val="0.9820065671251611"/>
          <c:h val="0.95236854196041743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2"/>
            <c:spPr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FD-4E57-9E36-E560B92C9167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FD-4E57-9E36-E560B92C9167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4FD-4E57-9E36-E560B92C9167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4FD-4E57-9E36-E560B92C9167}"/>
              </c:ext>
            </c:extLst>
          </c:dPt>
          <c:val>
            <c:numRef>
              <c:f>Лист1!$D$4:$D$7</c:f>
              <c:numCache>
                <c:formatCode>General</c:formatCode>
                <c:ptCount val="4"/>
                <c:pt idx="1">
                  <c:v>50</c:v>
                </c:pt>
                <c:pt idx="2">
                  <c:v>10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4FD-4E57-9E36-E560B92C9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71"/>
      </c:doughnut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2000">
                <a:solidFill>
                  <a:schemeClr val="accent5">
                    <a:lumMod val="75000"/>
                  </a:schemeClr>
                </a:solidFill>
              </a:defRPr>
            </a:pPr>
            <a:r>
              <a:rPr lang="ru-RU" sz="2000" dirty="0" smtClean="0"/>
              <a:t>Среднегодовая</a:t>
            </a:r>
            <a:r>
              <a:rPr lang="ru-RU" sz="2000" baseline="0" dirty="0" smtClean="0"/>
              <a:t> ч</a:t>
            </a:r>
            <a:r>
              <a:rPr lang="ru-RU" sz="2000" dirty="0" smtClean="0"/>
              <a:t>исленность </a:t>
            </a:r>
            <a:r>
              <a:rPr lang="ru-RU" sz="2000" dirty="0"/>
              <a:t>населения, </a:t>
            </a:r>
            <a:r>
              <a:rPr lang="ru-RU" sz="2000" dirty="0" err="1"/>
              <a:t>тыс.человек</a:t>
            </a:r>
            <a:endParaRPr lang="ru-RU" sz="20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населения, тыс.человек</c:v>
                </c:pt>
              </c:strCache>
            </c:strRef>
          </c:tx>
          <c:dLbls>
            <c:dLbl>
              <c:idx val="0"/>
              <c:layout>
                <c:manualLayout>
                  <c:x val="-3.4193813881356394E-2"/>
                  <c:y val="-9.4968046652919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D35-4262-9BDD-428A5DAD1F5B}"/>
                </c:ext>
              </c:extLst>
            </c:dLbl>
            <c:dLbl>
              <c:idx val="1"/>
              <c:layout>
                <c:manualLayout>
                  <c:x val="-4.3192327662044387E-2"/>
                  <c:y val="-8.5923470781212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D35-4262-9BDD-428A5DAD1F5B}"/>
                </c:ext>
              </c:extLst>
            </c:dLbl>
            <c:dLbl>
              <c:idx val="2"/>
              <c:layout>
                <c:manualLayout>
                  <c:x val="-4.1392511540589316E-2"/>
                  <c:y val="-6.7834319037799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D35-4262-9BDD-428A5DAD1F5B}"/>
                </c:ext>
              </c:extLst>
            </c:dLbl>
            <c:dLbl>
              <c:idx val="3"/>
              <c:layout>
                <c:manualLayout>
                  <c:x val="-5.0390883614630476E-2"/>
                  <c:y val="-7.2356606973652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D35-4262-9BDD-428A5DAD1F5B}"/>
                </c:ext>
              </c:extLst>
            </c:dLbl>
            <c:dLbl>
              <c:idx val="4"/>
              <c:layout>
                <c:manualLayout>
                  <c:x val="-5.0390883614630476E-2"/>
                  <c:y val="-5.878974316609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D35-4262-9BDD-428A5DAD1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239.1</c:v>
                </c:pt>
                <c:pt idx="1">
                  <c:v>238.3</c:v>
                </c:pt>
                <c:pt idx="2">
                  <c:v>237.4</c:v>
                </c:pt>
                <c:pt idx="3">
                  <c:v>236.9</c:v>
                </c:pt>
                <c:pt idx="4">
                  <c:v>236.5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D35-4262-9BDD-428A5DAD1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524928"/>
        <c:axId val="114526464"/>
      </c:lineChart>
      <c:catAx>
        <c:axId val="11452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5">
                    <a:lumMod val="75000"/>
                  </a:schemeClr>
                </a:solidFill>
              </a:defRPr>
            </a:pPr>
            <a:endParaRPr lang="ru-RU"/>
          </a:p>
        </c:txPr>
        <c:crossAx val="114526464"/>
        <c:crosses val="autoZero"/>
        <c:auto val="1"/>
        <c:lblAlgn val="ctr"/>
        <c:lblOffset val="100"/>
        <c:noMultiLvlLbl val="0"/>
      </c:catAx>
      <c:valAx>
        <c:axId val="114526464"/>
        <c:scaling>
          <c:orientation val="minMax"/>
          <c:max val="250"/>
          <c:min val="210"/>
        </c:scaling>
        <c:delete val="1"/>
        <c:axPos val="l"/>
        <c:numFmt formatCode="General" sourceLinked="1"/>
        <c:majorTickMark val="out"/>
        <c:minorTickMark val="none"/>
        <c:tickLblPos val="nextTo"/>
        <c:crossAx val="114524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28AFB0"/>
              </a:solidFill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 потребительских цен, %</c:v>
                </c:pt>
              </c:strCache>
            </c:strRef>
          </c:tx>
          <c:spPr>
            <a:ln>
              <a:solidFill>
                <a:srgbClr val="28AFB0"/>
              </a:solidFill>
            </a:ln>
          </c:spPr>
          <c:marker>
            <c:spPr>
              <a:ln>
                <a:solidFill>
                  <a:srgbClr val="28AFB0"/>
                </a:solidFill>
              </a:ln>
            </c:spPr>
          </c:marker>
          <c:dLbls>
            <c:dLbl>
              <c:idx val="0"/>
              <c:layout>
                <c:manualLayout>
                  <c:x val="-2.5195441807315238E-2"/>
                  <c:y val="-7.2356606973652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E6B-4561-8273-1A6DBC2BA504}"/>
                </c:ext>
              </c:extLst>
            </c:dLbl>
            <c:dLbl>
              <c:idx val="1"/>
              <c:layout>
                <c:manualLayout>
                  <c:x val="-4.3192327662044387E-2"/>
                  <c:y val="-8.5923470781212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E6B-4561-8273-1A6DBC2BA504}"/>
                </c:ext>
              </c:extLst>
            </c:dLbl>
            <c:dLbl>
              <c:idx val="2"/>
              <c:layout>
                <c:manualLayout>
                  <c:x val="-4.1392511540589316E-2"/>
                  <c:y val="-6.7834319037799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E6B-4561-8273-1A6DBC2BA504}"/>
                </c:ext>
              </c:extLst>
            </c:dLbl>
            <c:dLbl>
              <c:idx val="3"/>
              <c:layout>
                <c:manualLayout>
                  <c:x val="-5.0390883614630476E-2"/>
                  <c:y val="-4.9745167294386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E6B-4561-8273-1A6DBC2BA504}"/>
                </c:ext>
              </c:extLst>
            </c:dLbl>
            <c:dLbl>
              <c:idx val="4"/>
              <c:layout>
                <c:manualLayout>
                  <c:x val="-4.8591209199822245E-2"/>
                  <c:y val="-5.878974316609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E6B-4561-8273-1A6DBC2BA50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28AFB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104.4</c:v>
                </c:pt>
                <c:pt idx="1">
                  <c:v>103.4</c:v>
                </c:pt>
                <c:pt idx="2">
                  <c:v>103.9</c:v>
                </c:pt>
                <c:pt idx="3">
                  <c:v>104</c:v>
                </c:pt>
                <c:pt idx="4">
                  <c:v>104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E6B-4561-8273-1A6DBC2BA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635520"/>
        <c:axId val="114637056"/>
      </c:lineChart>
      <c:catAx>
        <c:axId val="11463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28AFB0"/>
                </a:solidFill>
              </a:defRPr>
            </a:pPr>
            <a:endParaRPr lang="ru-RU"/>
          </a:p>
        </c:txPr>
        <c:crossAx val="114637056"/>
        <c:crosses val="autoZero"/>
        <c:auto val="1"/>
        <c:lblAlgn val="ctr"/>
        <c:lblOffset val="100"/>
        <c:noMultiLvlLbl val="0"/>
      </c:catAx>
      <c:valAx>
        <c:axId val="114637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4635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72348041412299E-2"/>
          <c:y val="0.14909110151553703"/>
          <c:w val="0.9541666666666665"/>
          <c:h val="0.6584404368808792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6.5410476492144307E-2"/>
                  <c:y val="-0.10141237828171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0B5-4678-B68D-DBE410CE8CBE}"/>
                </c:ext>
              </c:extLst>
            </c:dLbl>
            <c:dLbl>
              <c:idx val="1"/>
              <c:layout>
                <c:manualLayout>
                  <c:x val="-6.1776561131469621E-2"/>
                  <c:y val="-8.37754429283700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</a:t>
                    </a:r>
                    <a:r>
                      <a:rPr lang="en-US" dirty="0" smtClean="0"/>
                      <a:t>755,0*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B5-4678-B68D-DBE410CE8CBE}"/>
                </c:ext>
              </c:extLst>
            </c:dLbl>
            <c:dLbl>
              <c:idx val="2"/>
              <c:layout>
                <c:manualLayout>
                  <c:x val="-5.6325688090457599E-2"/>
                  <c:y val="-0.114640079796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0B5-4678-B68D-DBE410CE8CBE}"/>
                </c:ext>
              </c:extLst>
            </c:dLbl>
            <c:dLbl>
              <c:idx val="3"/>
              <c:layout>
                <c:manualLayout>
                  <c:x val="-6.1776561131469621E-2"/>
                  <c:y val="-5.7320039898358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0B5-4678-B68D-DBE410CE8CBE}"/>
                </c:ext>
              </c:extLst>
            </c:dLbl>
            <c:dLbl>
              <c:idx val="4"/>
              <c:layout>
                <c:manualLayout>
                  <c:x val="-5.2691772729782912E-2"/>
                  <c:y val="-7.4956975251699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0B5-4678-B68D-DBE410CE8CB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3693.4</c:v>
                </c:pt>
                <c:pt idx="1">
                  <c:v>5755</c:v>
                </c:pt>
                <c:pt idx="2">
                  <c:v>3319.7</c:v>
                </c:pt>
                <c:pt idx="3">
                  <c:v>3917.4</c:v>
                </c:pt>
                <c:pt idx="4">
                  <c:v>3186.2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10B5-4678-B68D-DBE410CE8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3175">
              <a:prstDash val="sysDash"/>
            </a:ln>
          </c:spPr>
        </c:dropLines>
        <c:marker val="1"/>
        <c:smooth val="0"/>
        <c:axId val="116576640"/>
        <c:axId val="116578176"/>
      </c:lineChart>
      <c:catAx>
        <c:axId val="11657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6578176"/>
        <c:crosses val="autoZero"/>
        <c:auto val="1"/>
        <c:lblAlgn val="ctr"/>
        <c:lblOffset val="100"/>
        <c:noMultiLvlLbl val="0"/>
      </c:catAx>
      <c:valAx>
        <c:axId val="11657817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1657664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31100758919713E-2"/>
          <c:y val="6.4189295854817932E-2"/>
          <c:w val="0.97902076972289998"/>
          <c:h val="0.901717394736198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Отрасли социальной сферы</c:v>
                </c:pt>
                <c:pt idx="1">
                  <c:v>Общегосударственные вопросы</c:v>
                </c:pt>
                <c:pt idx="2">
                  <c:v>Национальная экономика </c:v>
                </c:pt>
                <c:pt idx="3">
                  <c:v>Жилищно-коммунальное хозяйство</c:v>
                </c:pt>
                <c:pt idx="4">
                  <c:v>Обслуживание гос.долга</c:v>
                </c:pt>
                <c:pt idx="5">
                  <c:v>Прочие расходы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4028.9</c:v>
                </c:pt>
                <c:pt idx="1">
                  <c:v>616.70000000000005</c:v>
                </c:pt>
                <c:pt idx="2">
                  <c:v>576.5</c:v>
                </c:pt>
                <c:pt idx="3">
                  <c:v>305.60000000000002</c:v>
                </c:pt>
                <c:pt idx="4">
                  <c:v>112.2</c:v>
                </c:pt>
                <c:pt idx="5">
                  <c:v>2335.6999999999998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49-4D16-BC4A-3A866E76024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35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31100758919713E-2"/>
          <c:y val="6.4189295854817932E-2"/>
          <c:w val="0.97902076972289998"/>
          <c:h val="0.901717394736198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delete val="1"/>
          </c:dLbls>
          <c:cat>
            <c:strRef>
              <c:f>Лист1!$A$2:$A$7</c:f>
              <c:strCache>
                <c:ptCount val="6"/>
                <c:pt idx="0">
                  <c:v>Расходы социальной сферы</c:v>
                </c:pt>
                <c:pt idx="1">
                  <c:v>Общегосударственные вопросы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Обслуживание государственного долга</c:v>
                </c:pt>
                <c:pt idx="5">
                  <c:v>Прочие расходы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4889.6000000000004</c:v>
                </c:pt>
                <c:pt idx="1">
                  <c:v>622.29999999999995</c:v>
                </c:pt>
                <c:pt idx="2">
                  <c:v>428.8</c:v>
                </c:pt>
                <c:pt idx="3">
                  <c:v>242.8</c:v>
                </c:pt>
                <c:pt idx="4">
                  <c:v>109</c:v>
                </c:pt>
                <c:pt idx="5">
                  <c:v>2460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CC-4285-BFE5-1A2B8D78026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44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31100758919713E-2"/>
          <c:y val="6.4189295854817932E-2"/>
          <c:w val="0.97902076972289998"/>
          <c:h val="0.901717394736198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Отрасли социальной сферы</c:v>
                </c:pt>
                <c:pt idx="1">
                  <c:v>Общегосударственные вопросы</c:v>
                </c:pt>
                <c:pt idx="2">
                  <c:v>Национальная экономика </c:v>
                </c:pt>
                <c:pt idx="3">
                  <c:v>Жилищно-коммунальное хозяйство</c:v>
                </c:pt>
                <c:pt idx="4">
                  <c:v>Обслуживание мун.долга</c:v>
                </c:pt>
                <c:pt idx="5">
                  <c:v>Прочие расходы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4057</c:v>
                </c:pt>
                <c:pt idx="1">
                  <c:v>542.1</c:v>
                </c:pt>
                <c:pt idx="2">
                  <c:v>582.70000000000005</c:v>
                </c:pt>
                <c:pt idx="3">
                  <c:v>295.10000000000002</c:v>
                </c:pt>
                <c:pt idx="4">
                  <c:v>108.2</c:v>
                </c:pt>
                <c:pt idx="5">
                  <c:v>2293.6999999999998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6F-4847-A92D-A1831F3A54F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4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899253884071434E-2"/>
          <c:y val="0"/>
          <c:w val="0.88444960793829963"/>
          <c:h val="0.97095276199018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E6D4"/>
            </a:solidFill>
            <a:ln>
              <a:noFill/>
            </a:ln>
          </c:spPr>
          <c:dPt>
            <c:idx val="0"/>
            <c:bubble3D val="0"/>
            <c:spPr>
              <a:solidFill>
                <a:srgbClr val="33D1B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FC-47B4-AE85-B2AD929A48BF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FC-47B4-AE85-B2AD929A48BF}"/>
              </c:ext>
            </c:extLst>
          </c:dPt>
          <c:dPt>
            <c:idx val="2"/>
            <c:bubble3D val="0"/>
            <c:spPr>
              <a:solidFill>
                <a:srgbClr val="FF595E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4FC-47B4-AE85-B2AD929A48BF}"/>
              </c:ext>
            </c:extLst>
          </c:dPt>
          <c:dPt>
            <c:idx val="3"/>
            <c:bubble3D val="0"/>
            <c:spPr>
              <a:solidFill>
                <a:srgbClr val="6D99C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4FC-47B4-AE85-B2AD929A48BF}"/>
              </c:ext>
            </c:extLst>
          </c:dPt>
          <c:dPt>
            <c:idx val="4"/>
            <c:bubble3D val="0"/>
            <c:spPr>
              <a:solidFill>
                <a:srgbClr val="F09D1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4FC-47B4-AE85-B2AD929A48BF}"/>
              </c:ext>
            </c:extLst>
          </c:dPt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3331.1</c:v>
                </c:pt>
                <c:pt idx="2">
                  <c:v>333.8</c:v>
                </c:pt>
                <c:pt idx="3">
                  <c:v>199</c:v>
                </c:pt>
                <c:pt idx="4">
                  <c:v>154.6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4FC-47B4-AE85-B2AD929A4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9"/>
        <c:holeSize val="80"/>
      </c:doughnutChart>
      <c:spPr>
        <a:noFill/>
      </c:spPr>
    </c:plotArea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400690521566012E-2"/>
          <c:y val="1.0316814681050883E-2"/>
          <c:w val="0.94432527439971858"/>
          <c:h val="0.969175939515502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0F-4324-AE09-95B0D94ADF8F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0F-4324-AE09-95B0D94ADF8F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132.80000000000001</c:v>
                </c:pt>
                <c:pt idx="1">
                  <c:v>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0F-4324-AE09-95B0D94AD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doughnut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/>
            </a:solidFill>
          </c:spPr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132.80000000000001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00F-4324-AE09-95B0D94ADF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6D99C5"/>
            </a:solidFill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00F-4324-AE09-95B0D94ADF8F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00F-4324-AE09-95B0D94ADF8F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132.80000000000001</c:v>
                </c:pt>
                <c:pt idx="1">
                  <c:v>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00F-4324-AE09-95B0D94AD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square"/>
            <c:size val="7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9756292584847711E-2"/>
                  <c:y val="-9.6051231224421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57A-4713-AEE4-F4329BE2D706}"/>
                </c:ext>
              </c:extLst>
            </c:dLbl>
            <c:dLbl>
              <c:idx val="1"/>
              <c:layout>
                <c:manualLayout>
                  <c:x val="-3.786313579509306E-2"/>
                  <c:y val="-7.7161565381624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57A-4713-AEE4-F4329BE2D706}"/>
                </c:ext>
              </c:extLst>
            </c:dLbl>
            <c:dLbl>
              <c:idx val="2"/>
              <c:layout>
                <c:manualLayout>
                  <c:x val="-5.3008390113130278E-2"/>
                  <c:y val="-6.6727133750507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57A-4713-AEE4-F4329BE2D706}"/>
                </c:ext>
              </c:extLst>
            </c:dLbl>
            <c:dLbl>
              <c:idx val="3"/>
              <c:layout>
                <c:manualLayout>
                  <c:x val="-4.3542606164357019E-2"/>
                  <c:y val="-8.2673105766026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57A-4713-AEE4-F4329BE2D706}"/>
                </c:ext>
              </c:extLst>
            </c:dLbl>
            <c:dLbl>
              <c:idx val="4"/>
              <c:layout>
                <c:manualLayout>
                  <c:x val="-4.5435762954111669E-2"/>
                  <c:y val="-7.7161565381624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57A-4713-AEE4-F4329BE2D70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Бюджет 2020</c:v>
                </c:pt>
                <c:pt idx="1">
                  <c:v>Бюджет 2021</c:v>
                </c:pt>
                <c:pt idx="2">
                  <c:v>Бюджет 2022</c:v>
                </c:pt>
                <c:pt idx="3">
                  <c:v>Бюджет 2023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0.85389999999999999</c:v>
                </c:pt>
                <c:pt idx="1">
                  <c:v>0.88370000000000004</c:v>
                </c:pt>
                <c:pt idx="2">
                  <c:v>0.84489999999999998</c:v>
                </c:pt>
                <c:pt idx="3">
                  <c:v>0.79410000000000003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57A-4713-AEE4-F4329BE2D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22148352"/>
        <c:axId val="122149888"/>
      </c:lineChart>
      <c:catAx>
        <c:axId val="122148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2149888"/>
        <c:crosses val="autoZero"/>
        <c:auto val="1"/>
        <c:lblAlgn val="ctr"/>
        <c:lblOffset val="100"/>
        <c:noMultiLvlLbl val="0"/>
      </c:catAx>
      <c:valAx>
        <c:axId val="122149888"/>
        <c:scaling>
          <c:orientation val="minMax"/>
          <c:max val="1"/>
          <c:min val="0"/>
        </c:scaling>
        <c:delete val="0"/>
        <c:axPos val="l"/>
        <c:numFmt formatCode="0.0%" sourceLinked="0"/>
        <c:majorTickMark val="out"/>
        <c:minorTickMark val="none"/>
        <c:tickLblPos val="nextTo"/>
        <c:crossAx val="122148352"/>
        <c:crosses val="autoZero"/>
        <c:crossBetween val="between"/>
        <c:majorUnit val="0.25"/>
        <c:minorUnit val="4.0000000000000008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40663900414994E-3"/>
          <c:y val="3.6549707602339678E-3"/>
          <c:w val="0.9820065671251611"/>
          <c:h val="0.95236854196041743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2"/>
            <c:spPr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F6-4903-AF57-C16FC2C2E328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F6-4903-AF57-C16FC2C2E328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F6-4903-AF57-C16FC2C2E328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F6-4903-AF57-C16FC2C2E328}"/>
              </c:ext>
            </c:extLst>
          </c:dPt>
          <c:val>
            <c:numRef>
              <c:f>Лист1!$D$4:$D$7</c:f>
              <c:numCache>
                <c:formatCode>General</c:formatCode>
                <c:ptCount val="4"/>
                <c:pt idx="1">
                  <c:v>50</c:v>
                </c:pt>
                <c:pt idx="2">
                  <c:v>10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F6-4903-AF57-C16FC2C2E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71"/>
      </c:doughnut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40663900414994E-3"/>
          <c:y val="3.6549707602339678E-3"/>
          <c:w val="0.9820065671251611"/>
          <c:h val="0.95236854196041743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2"/>
            <c:spPr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E87-4FA3-9A46-0689C00F8A51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87-4FA3-9A46-0689C00F8A51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E87-4FA3-9A46-0689C00F8A51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E87-4FA3-9A46-0689C00F8A51}"/>
              </c:ext>
            </c:extLst>
          </c:dPt>
          <c:val>
            <c:numRef>
              <c:f>Лист1!$D$4:$D$7</c:f>
              <c:numCache>
                <c:formatCode>General</c:formatCode>
                <c:ptCount val="4"/>
                <c:pt idx="1">
                  <c:v>50</c:v>
                </c:pt>
                <c:pt idx="2">
                  <c:v>10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E87-4FA3-9A46-0689C00F8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71"/>
      </c:doughnut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40663900414994E-3"/>
          <c:y val="3.6549707602339678E-3"/>
          <c:w val="0.9820065671251611"/>
          <c:h val="0.95236854196041743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2"/>
            <c:spPr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4C-43AC-915A-BD29D6D555E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4C-43AC-915A-BD29D6D555E7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4C-43AC-915A-BD29D6D555E7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4C-43AC-915A-BD29D6D555E7}"/>
              </c:ext>
            </c:extLst>
          </c:dPt>
          <c:val>
            <c:numRef>
              <c:f>Лист1!$D$4:$D$7</c:f>
              <c:numCache>
                <c:formatCode>General</c:formatCode>
                <c:ptCount val="4"/>
                <c:pt idx="1">
                  <c:v>50</c:v>
                </c:pt>
                <c:pt idx="2">
                  <c:v>10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44C-43AC-915A-BD29D6D55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71"/>
      </c:doughnut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40663900414994E-3"/>
          <c:y val="3.6549707602339678E-3"/>
          <c:w val="0.9820065671251611"/>
          <c:h val="0.95236854196041743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2"/>
            <c:spPr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42-48A2-9C73-9ED51E4A612A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42-48A2-9C73-9ED51E4A612A}"/>
              </c:ext>
            </c:extLst>
          </c:dPt>
          <c:dPt>
            <c:idx val="2"/>
            <c:bubble3D val="0"/>
            <c:spPr>
              <a:solidFill>
                <a:srgbClr val="E94F3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42-48A2-9C73-9ED51E4A612A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C42-48A2-9C73-9ED51E4A612A}"/>
              </c:ext>
            </c:extLst>
          </c:dPt>
          <c:val>
            <c:numRef>
              <c:f>Лист1!$D$4:$D$7</c:f>
              <c:numCache>
                <c:formatCode>General</c:formatCode>
                <c:ptCount val="4"/>
                <c:pt idx="1">
                  <c:v>50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C42-48A2-9C73-9ED51E4A61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71"/>
      </c:doughnut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40663900414994E-3"/>
          <c:y val="3.6549707602339678E-3"/>
          <c:w val="0.9820065671251611"/>
          <c:h val="0.95236854196041743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2"/>
            <c:spPr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72-4EE2-8F2A-DF86522070DF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72-4EE2-8F2A-DF86522070DF}"/>
              </c:ext>
            </c:extLst>
          </c:dPt>
          <c:dPt>
            <c:idx val="2"/>
            <c:bubble3D val="0"/>
            <c:spPr>
              <a:solidFill>
                <a:srgbClr val="E94F3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B72-4EE2-8F2A-DF86522070DF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B72-4EE2-8F2A-DF86522070DF}"/>
              </c:ext>
            </c:extLst>
          </c:dPt>
          <c:val>
            <c:numRef>
              <c:f>Лист1!$D$4:$D$7</c:f>
              <c:numCache>
                <c:formatCode>General</c:formatCode>
                <c:ptCount val="4"/>
                <c:pt idx="1">
                  <c:v>50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B72-4EE2-8F2A-DF8652207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71"/>
      </c:doughnut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40663900414994E-3"/>
          <c:y val="3.6549707602339678E-3"/>
          <c:w val="0.9820065671251611"/>
          <c:h val="0.95236854196041743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2"/>
            <c:spPr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856-44CD-B304-DFCAC53DF48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856-44CD-B304-DFCAC53DF48E}"/>
              </c:ext>
            </c:extLst>
          </c:dPt>
          <c:dPt>
            <c:idx val="2"/>
            <c:bubble3D val="0"/>
            <c:spPr>
              <a:solidFill>
                <a:srgbClr val="E94F3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856-44CD-B304-DFCAC53DF48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856-44CD-B304-DFCAC53DF48E}"/>
              </c:ext>
            </c:extLst>
          </c:dPt>
          <c:val>
            <c:numRef>
              <c:f>Лист1!$D$4:$D$7</c:f>
              <c:numCache>
                <c:formatCode>General</c:formatCode>
                <c:ptCount val="4"/>
                <c:pt idx="1">
                  <c:v>50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856-44CD-B304-DFCAC53DF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71"/>
      </c:doughnut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96825437116998E-2"/>
          <c:y val="0"/>
          <c:w val="0.8830063491257587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9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459-406E-83E3-9D061553B036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459-406E-83E3-9D061553B036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459-406E-83E3-9D061553B036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459-406E-83E3-9D061553B036}"/>
              </c:ext>
            </c:extLst>
          </c:dPt>
          <c:dPt>
            <c:idx val="4"/>
            <c:bubble3D val="0"/>
            <c:explosion val="17"/>
            <c:extLst xmlns:c16r2="http://schemas.microsoft.com/office/drawing/2015/06/chart">
              <c:ext xmlns:c16="http://schemas.microsoft.com/office/drawing/2014/chart" uri="{C3380CC4-5D6E-409C-BE32-E72D297353CC}">
                <c16:uniqueId val="{00000004-5459-406E-83E3-9D061553B036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459-406E-83E3-9D061553B036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5459-406E-83E3-9D061553B036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5459-406E-83E3-9D061553B036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459-406E-83E3-9D061553B036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459-406E-83E3-9D061553B036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5459-406E-83E3-9D061553B036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5459-406E-83E3-9D061553B036}"/>
              </c:ext>
            </c:extLst>
          </c:dPt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459-406E-83E3-9D061553B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r>
              <a:rPr lang="ru-RU" sz="1800" b="1" i="0" baseline="0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Прогноз инвестиций в основной капитал</a:t>
            </a:r>
            <a:endParaRPr lang="ru-RU" dirty="0">
              <a:solidFill>
                <a:schemeClr val="accent5">
                  <a:lumMod val="50000"/>
                </a:schemeClr>
              </a:solidFill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511277013294827E-2"/>
          <c:y val="0.15628834826057597"/>
          <c:w val="0.88615049993885431"/>
          <c:h val="0.6174371274374084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Инвестиции, млрд. руб.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факт</c:v>
                </c:pt>
                <c:pt idx="1">
                  <c:v>2020 оценка</c:v>
                </c:pt>
                <c:pt idx="2">
                  <c:v>2021 прогноз</c:v>
                </c:pt>
                <c:pt idx="3">
                  <c:v>2022 прогноз</c:v>
                </c:pt>
                <c:pt idx="4">
                  <c:v>2023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8.6999999999999993</c:v>
                </c:pt>
                <c:pt idx="1">
                  <c:v>8.6999999999999993</c:v>
                </c:pt>
                <c:pt idx="2">
                  <c:v>9</c:v>
                </c:pt>
                <c:pt idx="3">
                  <c:v>12.8</c:v>
                </c:pt>
                <c:pt idx="4">
                  <c:v>13.6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31-423D-BE90-5342A6CE6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569600"/>
        <c:axId val="114571136"/>
      </c:bar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 роста в сопоставимых ценах, %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pPr>
              <a:ln>
                <a:solidFill>
                  <a:schemeClr val="accent5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5195441807315238E-2"/>
                  <c:y val="-7.2356606973652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31-423D-BE90-5342A6CE67BB}"/>
                </c:ext>
              </c:extLst>
            </c:dLbl>
            <c:dLbl>
              <c:idx val="1"/>
              <c:layout>
                <c:manualLayout>
                  <c:x val="-4.3192328425949028E-2"/>
                  <c:y val="-5.4568936784801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831-423D-BE90-5342A6CE67BB}"/>
                </c:ext>
              </c:extLst>
            </c:dLbl>
            <c:dLbl>
              <c:idx val="2"/>
              <c:layout>
                <c:manualLayout>
                  <c:x val="-4.1392511540589316E-2"/>
                  <c:y val="-6.7834319037799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831-423D-BE90-5342A6CE67BB}"/>
                </c:ext>
              </c:extLst>
            </c:dLbl>
            <c:dLbl>
              <c:idx val="3"/>
              <c:layout>
                <c:manualLayout>
                  <c:x val="-5.0390883614630476E-2"/>
                  <c:y val="-4.9745167294386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831-423D-BE90-5342A6CE67BB}"/>
                </c:ext>
              </c:extLst>
            </c:dLbl>
            <c:dLbl>
              <c:idx val="4"/>
              <c:layout>
                <c:manualLayout>
                  <c:x val="-4.8591209199822245E-2"/>
                  <c:y val="-5.878974316609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831-423D-BE90-5342A6CE67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факт</c:v>
                </c:pt>
                <c:pt idx="1">
                  <c:v>2020 оценка</c:v>
                </c:pt>
                <c:pt idx="2">
                  <c:v>2021 прогноз</c:v>
                </c:pt>
                <c:pt idx="3">
                  <c:v>2022 прогноз</c:v>
                </c:pt>
                <c:pt idx="4">
                  <c:v>2023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57.5</c:v>
                </c:pt>
                <c:pt idx="1">
                  <c:v>95.3</c:v>
                </c:pt>
                <c:pt idx="2">
                  <c:v>97.8</c:v>
                </c:pt>
                <c:pt idx="3">
                  <c:v>134.9</c:v>
                </c:pt>
                <c:pt idx="4">
                  <c:v>101.4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3831-423D-BE90-5342A6CE6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569600"/>
        <c:axId val="114571136"/>
      </c:lineChart>
      <c:catAx>
        <c:axId val="11456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14571136"/>
        <c:crosses val="autoZero"/>
        <c:auto val="1"/>
        <c:lblAlgn val="ctr"/>
        <c:lblOffset val="100"/>
        <c:noMultiLvlLbl val="0"/>
      </c:catAx>
      <c:valAx>
        <c:axId val="114571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145696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248491846246812"/>
          <c:w val="1"/>
          <c:h val="0.1173107019835299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9565" cy="493790"/>
          </a:xfrm>
          <a:prstGeom prst="rect">
            <a:avLst/>
          </a:prstGeom>
        </p:spPr>
        <p:txBody>
          <a:bodyPr vert="horz" lIns="90698" tIns="45349" rIns="90698" bIns="4534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9" y="2"/>
            <a:ext cx="2919565" cy="493790"/>
          </a:xfrm>
          <a:prstGeom prst="rect">
            <a:avLst/>
          </a:prstGeom>
        </p:spPr>
        <p:txBody>
          <a:bodyPr vert="horz" lIns="90698" tIns="45349" rIns="90698" bIns="45349" rtlCol="0"/>
          <a:lstStyle>
            <a:lvl1pPr algn="r">
              <a:defRPr sz="1200"/>
            </a:lvl1pPr>
          </a:lstStyle>
          <a:p>
            <a:fld id="{E8E74A3F-EA44-429D-B8BC-D286854BC0E5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370948"/>
            <a:ext cx="2919565" cy="493790"/>
          </a:xfrm>
          <a:prstGeom prst="rect">
            <a:avLst/>
          </a:prstGeom>
        </p:spPr>
        <p:txBody>
          <a:bodyPr vert="horz" lIns="90698" tIns="45349" rIns="90698" bIns="4534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9" y="9370948"/>
            <a:ext cx="2919565" cy="493790"/>
          </a:xfrm>
          <a:prstGeom prst="rect">
            <a:avLst/>
          </a:prstGeom>
        </p:spPr>
        <p:txBody>
          <a:bodyPr vert="horz" lIns="90698" tIns="45349" rIns="90698" bIns="45349" rtlCol="0" anchor="b"/>
          <a:lstStyle>
            <a:lvl1pPr algn="r">
              <a:defRPr sz="1200"/>
            </a:lvl1pPr>
          </a:lstStyle>
          <a:p>
            <a:fld id="{A5E15102-1880-42FC-B4F8-1770BE4E64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2639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18830" cy="493316"/>
          </a:xfrm>
          <a:prstGeom prst="rect">
            <a:avLst/>
          </a:prstGeom>
        </p:spPr>
        <p:txBody>
          <a:bodyPr vert="horz" lIns="90698" tIns="45349" rIns="90698" bIns="4534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80" y="2"/>
            <a:ext cx="2918830" cy="493316"/>
          </a:xfrm>
          <a:prstGeom prst="rect">
            <a:avLst/>
          </a:prstGeom>
        </p:spPr>
        <p:txBody>
          <a:bodyPr vert="horz" lIns="90698" tIns="45349" rIns="90698" bIns="45349" rtlCol="0"/>
          <a:lstStyle>
            <a:lvl1pPr algn="r">
              <a:defRPr sz="1200"/>
            </a:lvl1pPr>
          </a:lstStyle>
          <a:p>
            <a:fld id="{39A443FC-C802-415E-A144-71D312BF2BB5}" type="datetimeFigureOut">
              <a:rPr lang="ru-RU" smtClean="0"/>
              <a:pPr/>
              <a:t>12.11.2020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46288" y="739775"/>
            <a:ext cx="26431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8" tIns="45349" rIns="90698" bIns="4534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4"/>
            <a:ext cx="5388610" cy="4439841"/>
          </a:xfrm>
          <a:prstGeom prst="rect">
            <a:avLst/>
          </a:prstGeom>
        </p:spPr>
        <p:txBody>
          <a:bodyPr vert="horz" lIns="90698" tIns="45349" rIns="90698" bIns="4534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71288"/>
            <a:ext cx="2918830" cy="493316"/>
          </a:xfrm>
          <a:prstGeom prst="rect">
            <a:avLst/>
          </a:prstGeom>
        </p:spPr>
        <p:txBody>
          <a:bodyPr vert="horz" lIns="90698" tIns="45349" rIns="90698" bIns="4534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80" y="9371288"/>
            <a:ext cx="2918830" cy="493316"/>
          </a:xfrm>
          <a:prstGeom prst="rect">
            <a:avLst/>
          </a:prstGeom>
        </p:spPr>
        <p:txBody>
          <a:bodyPr vert="horz" lIns="90698" tIns="45349" rIns="90698" bIns="45349" rtlCol="0" anchor="b"/>
          <a:lstStyle>
            <a:lvl1pPr algn="r">
              <a:defRPr sz="1200"/>
            </a:lvl1pPr>
          </a:lstStyle>
          <a:p>
            <a:fld id="{FC868FF1-957A-4D54-9A36-813C50066B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9970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0803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04020" algn="l" defTabSz="100803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08038" algn="l" defTabSz="100803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12058" algn="l" defTabSz="100803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16076" algn="l" defTabSz="100803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20096" algn="l" defTabSz="100803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24114" algn="l" defTabSz="100803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528134" algn="l" defTabSz="100803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032152" algn="l" defTabSz="100803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406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647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46288" y="739775"/>
            <a:ext cx="26431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06B4B-F686-4326-84F7-80958B6E7AFC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595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46288" y="739775"/>
            <a:ext cx="26431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DAECFB-471A-42F7-9D3B-3BCE31F196DB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526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502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46288" y="739775"/>
            <a:ext cx="26431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AECFB-471A-42F7-9D3B-3BCE31F196DB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82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502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46288" y="739775"/>
            <a:ext cx="26431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AECFB-471A-42F7-9D3B-3BCE31F196DB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82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502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46288" y="739775"/>
            <a:ext cx="26431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DAECFB-471A-42F7-9D3B-3BCE31F196DB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767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46288" y="739775"/>
            <a:ext cx="26431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DAECFB-471A-42F7-9D3B-3BCE31F196D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544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502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502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502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502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46288" y="739775"/>
            <a:ext cx="26431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AECFB-471A-42F7-9D3B-3BCE31F196DB}" type="slidenum">
              <a:rPr lang="ru-RU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820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46288" y="739775"/>
            <a:ext cx="26431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AECFB-471A-42F7-9D3B-3BCE31F196DB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82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46288" y="739775"/>
            <a:ext cx="26431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AECFB-471A-42F7-9D3B-3BCE31F196DB}" type="slidenum">
              <a:rPr lang="ru-RU" smtClean="0"/>
              <a:pPr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82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46288" y="739775"/>
            <a:ext cx="26431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AECFB-471A-42F7-9D3B-3BCE31F196DB}" type="slidenum">
              <a:rPr lang="ru-RU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82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46288" y="739775"/>
            <a:ext cx="26431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AECFB-471A-42F7-9D3B-3BCE31F196DB}" type="slidenum">
              <a:rPr lang="ru-RU" smtClean="0"/>
              <a:pPr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82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46288" y="739775"/>
            <a:ext cx="26431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AECFB-471A-42F7-9D3B-3BCE31F196DB}" type="slidenum">
              <a:rPr lang="ru-RU" smtClean="0"/>
              <a:pPr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82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5901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pPr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5021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pPr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5021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46288" y="739775"/>
            <a:ext cx="26431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DAECFB-471A-42F7-9D3B-3BCE31F196DB}" type="slidenum">
              <a:rPr lang="ru-RU" smtClean="0"/>
              <a:pPr/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9845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pPr/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5021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46288" y="739775"/>
            <a:ext cx="26431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AECFB-471A-42F7-9D3B-3BCE31F196DB}" type="slidenum">
              <a:rPr lang="ru-RU" smtClean="0"/>
              <a:pPr/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820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46288" y="739775"/>
            <a:ext cx="26431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AECFB-471A-42F7-9D3B-3BCE31F196DB}" type="slidenum">
              <a:rPr lang="ru-RU" smtClean="0"/>
              <a:pPr/>
              <a:t>60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820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pPr/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5021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46288" y="739775"/>
            <a:ext cx="26431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DAECFB-471A-42F7-9D3B-3BCE31F196DB}" type="slidenum">
              <a:rPr lang="ru-RU" smtClean="0"/>
              <a:pPr/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7676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pPr/>
              <a:t>63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5021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46288" y="739775"/>
            <a:ext cx="26431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AECFB-471A-42F7-9D3B-3BCE31F196DB}" type="slidenum">
              <a:rPr lang="ru-RU" smtClean="0"/>
              <a:pPr/>
              <a:t>65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82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5901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46288" y="739775"/>
            <a:ext cx="26431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AECFB-471A-42F7-9D3B-3BCE31F196DB}" type="slidenum">
              <a:rPr lang="ru-RU" smtClean="0"/>
              <a:pPr/>
              <a:t>66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820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46288" y="739775"/>
            <a:ext cx="2643187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AECFB-471A-42F7-9D3B-3BCE31F196DB}" type="slidenum">
              <a:rPr lang="ru-RU" smtClean="0"/>
              <a:pPr/>
              <a:t>67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2817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pPr/>
              <a:t>70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375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759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759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845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003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8FF1-957A-4D54-9A36-813C50066B54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06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069" y="3131532"/>
            <a:ext cx="6120764" cy="216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0135" y="5712354"/>
            <a:ext cx="5040630" cy="2576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4B39-A1EB-43F8-9BA5-A9CEBD470027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71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B414-0383-4C94-9745-34928AB0106B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3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20652" y="403698"/>
            <a:ext cx="1620202" cy="8601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0046" y="403698"/>
            <a:ext cx="4740592" cy="86011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EB6A-9A05-4F1B-84A3-1D7639B30E43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4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069" y="3131534"/>
            <a:ext cx="6120764" cy="216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0135" y="5712354"/>
            <a:ext cx="5040630" cy="2576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8572-840A-42C9-8880-1B77FB934513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748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E9AD-49B0-4A33-99C8-A987718A0C6A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205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823" y="6477736"/>
            <a:ext cx="6120764" cy="2002124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8823" y="4272604"/>
            <a:ext cx="6120764" cy="220513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40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80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20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16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20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24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281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321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A24B-46DB-46D7-8556-6FDA66B8AF05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543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0037" y="3136198"/>
            <a:ext cx="2370296" cy="886955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60348" y="3136198"/>
            <a:ext cx="2370296" cy="886955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B40B-5636-4D9D-B108-1A1C2A0DE231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862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6" y="403693"/>
            <a:ext cx="6480810" cy="16801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48" y="2256474"/>
            <a:ext cx="3181648" cy="94039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20" indent="0">
              <a:buNone/>
              <a:defRPr sz="2200" b="1"/>
            </a:lvl2pPr>
            <a:lvl3pPr marL="1008038" indent="0">
              <a:buNone/>
              <a:defRPr sz="2000" b="1"/>
            </a:lvl3pPr>
            <a:lvl4pPr marL="1512058" indent="0">
              <a:buNone/>
              <a:defRPr sz="1800" b="1"/>
            </a:lvl4pPr>
            <a:lvl5pPr marL="2016076" indent="0">
              <a:buNone/>
              <a:defRPr sz="1800" b="1"/>
            </a:lvl5pPr>
            <a:lvl6pPr marL="2520096" indent="0">
              <a:buNone/>
              <a:defRPr sz="1800" b="1"/>
            </a:lvl6pPr>
            <a:lvl7pPr marL="3024114" indent="0">
              <a:buNone/>
              <a:defRPr sz="1800" b="1"/>
            </a:lvl7pPr>
            <a:lvl8pPr marL="3528134" indent="0">
              <a:buNone/>
              <a:defRPr sz="1800" b="1"/>
            </a:lvl8pPr>
            <a:lvl9pPr marL="403215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048" y="3196865"/>
            <a:ext cx="3181648" cy="580802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57962" y="2256474"/>
            <a:ext cx="3182898" cy="94039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20" indent="0">
              <a:buNone/>
              <a:defRPr sz="2200" b="1"/>
            </a:lvl2pPr>
            <a:lvl3pPr marL="1008038" indent="0">
              <a:buNone/>
              <a:defRPr sz="2000" b="1"/>
            </a:lvl3pPr>
            <a:lvl4pPr marL="1512058" indent="0">
              <a:buNone/>
              <a:defRPr sz="1800" b="1"/>
            </a:lvl4pPr>
            <a:lvl5pPr marL="2016076" indent="0">
              <a:buNone/>
              <a:defRPr sz="1800" b="1"/>
            </a:lvl5pPr>
            <a:lvl6pPr marL="2520096" indent="0">
              <a:buNone/>
              <a:defRPr sz="1800" b="1"/>
            </a:lvl6pPr>
            <a:lvl7pPr marL="3024114" indent="0">
              <a:buNone/>
              <a:defRPr sz="1800" b="1"/>
            </a:lvl7pPr>
            <a:lvl8pPr marL="3528134" indent="0">
              <a:buNone/>
              <a:defRPr sz="1800" b="1"/>
            </a:lvl8pPr>
            <a:lvl9pPr marL="403215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657962" y="3196865"/>
            <a:ext cx="3182898" cy="580802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7C0A-6615-432A-A98D-09AEDBD79087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864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E391-F84A-4B85-8FE5-7126F9AA018B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026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F80F-6593-48DF-A5C8-824B4F47A387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9" y="401360"/>
            <a:ext cx="2369046" cy="170810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5356" y="401365"/>
            <a:ext cx="4025503" cy="860353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0049" y="2109470"/>
            <a:ext cx="2369046" cy="6895429"/>
          </a:xfrm>
        </p:spPr>
        <p:txBody>
          <a:bodyPr/>
          <a:lstStyle>
            <a:lvl1pPr marL="0" indent="0">
              <a:buNone/>
              <a:defRPr sz="1600"/>
            </a:lvl1pPr>
            <a:lvl2pPr marL="504020" indent="0">
              <a:buNone/>
              <a:defRPr sz="1400"/>
            </a:lvl2pPr>
            <a:lvl3pPr marL="1008038" indent="0">
              <a:buNone/>
              <a:defRPr sz="1100"/>
            </a:lvl3pPr>
            <a:lvl4pPr marL="1512058" indent="0">
              <a:buNone/>
              <a:defRPr sz="1000"/>
            </a:lvl4pPr>
            <a:lvl5pPr marL="2016076" indent="0">
              <a:buNone/>
              <a:defRPr sz="1000"/>
            </a:lvl5pPr>
            <a:lvl6pPr marL="2520096" indent="0">
              <a:buNone/>
              <a:defRPr sz="1000"/>
            </a:lvl6pPr>
            <a:lvl7pPr marL="3024114" indent="0">
              <a:buNone/>
              <a:defRPr sz="1000"/>
            </a:lvl7pPr>
            <a:lvl8pPr marL="3528134" indent="0">
              <a:buNone/>
              <a:defRPr sz="1000"/>
            </a:lvl8pPr>
            <a:lvl9pPr marL="403215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15D0-514B-4F18-9A75-B223570208FA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40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BFAA-BDA0-4330-BE7F-461E19350879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421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427" y="7056440"/>
            <a:ext cx="4320540" cy="83305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11427" y="900723"/>
            <a:ext cx="4320540" cy="6048375"/>
          </a:xfrm>
        </p:spPr>
        <p:txBody>
          <a:bodyPr/>
          <a:lstStyle>
            <a:lvl1pPr marL="0" indent="0">
              <a:buNone/>
              <a:defRPr sz="3500"/>
            </a:lvl1pPr>
            <a:lvl2pPr marL="504020" indent="0">
              <a:buNone/>
              <a:defRPr sz="3100"/>
            </a:lvl2pPr>
            <a:lvl3pPr marL="1008038" indent="0">
              <a:buNone/>
              <a:defRPr sz="2600"/>
            </a:lvl3pPr>
            <a:lvl4pPr marL="1512058" indent="0">
              <a:buNone/>
              <a:defRPr sz="2200"/>
            </a:lvl4pPr>
            <a:lvl5pPr marL="2016076" indent="0">
              <a:buNone/>
              <a:defRPr sz="2200"/>
            </a:lvl5pPr>
            <a:lvl6pPr marL="2520096" indent="0">
              <a:buNone/>
              <a:defRPr sz="2200"/>
            </a:lvl6pPr>
            <a:lvl7pPr marL="3024114" indent="0">
              <a:buNone/>
              <a:defRPr sz="2200"/>
            </a:lvl7pPr>
            <a:lvl8pPr marL="3528134" indent="0">
              <a:buNone/>
              <a:defRPr sz="2200"/>
            </a:lvl8pPr>
            <a:lvl9pPr marL="4032152" indent="0">
              <a:buNone/>
              <a:defRPr sz="22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11427" y="7889492"/>
            <a:ext cx="4320540" cy="1183072"/>
          </a:xfrm>
        </p:spPr>
        <p:txBody>
          <a:bodyPr/>
          <a:lstStyle>
            <a:lvl1pPr marL="0" indent="0">
              <a:buNone/>
              <a:defRPr sz="1600"/>
            </a:lvl1pPr>
            <a:lvl2pPr marL="504020" indent="0">
              <a:buNone/>
              <a:defRPr sz="1400"/>
            </a:lvl2pPr>
            <a:lvl3pPr marL="1008038" indent="0">
              <a:buNone/>
              <a:defRPr sz="1100"/>
            </a:lvl3pPr>
            <a:lvl4pPr marL="1512058" indent="0">
              <a:buNone/>
              <a:defRPr sz="1000"/>
            </a:lvl4pPr>
            <a:lvl5pPr marL="2016076" indent="0">
              <a:buNone/>
              <a:defRPr sz="1000"/>
            </a:lvl5pPr>
            <a:lvl6pPr marL="2520096" indent="0">
              <a:buNone/>
              <a:defRPr sz="1000"/>
            </a:lvl6pPr>
            <a:lvl7pPr marL="3024114" indent="0">
              <a:buNone/>
              <a:defRPr sz="1000"/>
            </a:lvl7pPr>
            <a:lvl8pPr marL="3528134" indent="0">
              <a:buNone/>
              <a:defRPr sz="1000"/>
            </a:lvl8pPr>
            <a:lvl9pPr marL="403215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E408-CCBB-4BB6-BCB4-CB36377956C7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767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119F-A8CA-4EFA-AA9E-0BF77709A6AE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549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915489" y="539034"/>
            <a:ext cx="1215153" cy="1146671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0036" y="539034"/>
            <a:ext cx="3525441" cy="1146671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F3C97-BC6D-4D11-83AB-B86A29BE65B8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388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0045" y="2318545"/>
            <a:ext cx="3132392" cy="542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708464" y="2318545"/>
            <a:ext cx="3132392" cy="542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AFD0-875F-470C-A0F8-09649AB16A31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466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D4726-E1C7-4BE7-97C3-227C3D4FB16C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8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823" y="6477736"/>
            <a:ext cx="6120764" cy="2002124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8823" y="4272603"/>
            <a:ext cx="6120764" cy="220513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40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80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20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160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20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24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281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321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DA606-73DB-4B7B-A5C1-40386BD0A961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2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045" y="2352152"/>
            <a:ext cx="3180398" cy="665274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60457" y="2352152"/>
            <a:ext cx="3180398" cy="665274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B31B-6297-4A09-97AC-D3C2C3FBD259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09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48" y="2256474"/>
            <a:ext cx="3181648" cy="94039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20" indent="0">
              <a:buNone/>
              <a:defRPr sz="2200" b="1"/>
            </a:lvl2pPr>
            <a:lvl3pPr marL="1008038" indent="0">
              <a:buNone/>
              <a:defRPr sz="2000" b="1"/>
            </a:lvl3pPr>
            <a:lvl4pPr marL="1512058" indent="0">
              <a:buNone/>
              <a:defRPr sz="1800" b="1"/>
            </a:lvl4pPr>
            <a:lvl5pPr marL="2016076" indent="0">
              <a:buNone/>
              <a:defRPr sz="1800" b="1"/>
            </a:lvl5pPr>
            <a:lvl6pPr marL="2520096" indent="0">
              <a:buNone/>
              <a:defRPr sz="1800" b="1"/>
            </a:lvl6pPr>
            <a:lvl7pPr marL="3024114" indent="0">
              <a:buNone/>
              <a:defRPr sz="1800" b="1"/>
            </a:lvl7pPr>
            <a:lvl8pPr marL="3528134" indent="0">
              <a:buNone/>
              <a:defRPr sz="1800" b="1"/>
            </a:lvl8pPr>
            <a:lvl9pPr marL="403215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048" y="3196865"/>
            <a:ext cx="3181648" cy="580802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57961" y="2256474"/>
            <a:ext cx="3182898" cy="94039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20" indent="0">
              <a:buNone/>
              <a:defRPr sz="2200" b="1"/>
            </a:lvl2pPr>
            <a:lvl3pPr marL="1008038" indent="0">
              <a:buNone/>
              <a:defRPr sz="2000" b="1"/>
            </a:lvl3pPr>
            <a:lvl4pPr marL="1512058" indent="0">
              <a:buNone/>
              <a:defRPr sz="1800" b="1"/>
            </a:lvl4pPr>
            <a:lvl5pPr marL="2016076" indent="0">
              <a:buNone/>
              <a:defRPr sz="1800" b="1"/>
            </a:lvl5pPr>
            <a:lvl6pPr marL="2520096" indent="0">
              <a:buNone/>
              <a:defRPr sz="1800" b="1"/>
            </a:lvl6pPr>
            <a:lvl7pPr marL="3024114" indent="0">
              <a:buNone/>
              <a:defRPr sz="1800" b="1"/>
            </a:lvl7pPr>
            <a:lvl8pPr marL="3528134" indent="0">
              <a:buNone/>
              <a:defRPr sz="1800" b="1"/>
            </a:lvl8pPr>
            <a:lvl9pPr marL="403215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657961" y="3196865"/>
            <a:ext cx="3182898" cy="580802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AA35-B804-4CA9-8B40-798B80325D9D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97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A462-AABE-497B-A191-6A962BAECD75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41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0D4E-B060-4ED5-B0D7-F5B987C685B0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77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8" y="401360"/>
            <a:ext cx="2369046" cy="170810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5355" y="401362"/>
            <a:ext cx="4025503" cy="860353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0048" y="2109469"/>
            <a:ext cx="2369046" cy="6895429"/>
          </a:xfrm>
        </p:spPr>
        <p:txBody>
          <a:bodyPr/>
          <a:lstStyle>
            <a:lvl1pPr marL="0" indent="0">
              <a:buNone/>
              <a:defRPr sz="1600"/>
            </a:lvl1pPr>
            <a:lvl2pPr marL="504020" indent="0">
              <a:buNone/>
              <a:defRPr sz="1400"/>
            </a:lvl2pPr>
            <a:lvl3pPr marL="1008038" indent="0">
              <a:buNone/>
              <a:defRPr sz="1100"/>
            </a:lvl3pPr>
            <a:lvl4pPr marL="1512058" indent="0">
              <a:buNone/>
              <a:defRPr sz="1000"/>
            </a:lvl4pPr>
            <a:lvl5pPr marL="2016076" indent="0">
              <a:buNone/>
              <a:defRPr sz="1000"/>
            </a:lvl5pPr>
            <a:lvl6pPr marL="2520096" indent="0">
              <a:buNone/>
              <a:defRPr sz="1000"/>
            </a:lvl6pPr>
            <a:lvl7pPr marL="3024114" indent="0">
              <a:buNone/>
              <a:defRPr sz="1000"/>
            </a:lvl7pPr>
            <a:lvl8pPr marL="3528134" indent="0">
              <a:buNone/>
              <a:defRPr sz="1000"/>
            </a:lvl8pPr>
            <a:lvl9pPr marL="403215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527D-7152-46D3-8DE1-F90705746E87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13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427" y="7056440"/>
            <a:ext cx="4320540" cy="83305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11427" y="900723"/>
            <a:ext cx="4320540" cy="6048375"/>
          </a:xfrm>
        </p:spPr>
        <p:txBody>
          <a:bodyPr/>
          <a:lstStyle>
            <a:lvl1pPr marL="0" indent="0">
              <a:buNone/>
              <a:defRPr sz="3500"/>
            </a:lvl1pPr>
            <a:lvl2pPr marL="504020" indent="0">
              <a:buNone/>
              <a:defRPr sz="3100"/>
            </a:lvl2pPr>
            <a:lvl3pPr marL="1008038" indent="0">
              <a:buNone/>
              <a:defRPr sz="2600"/>
            </a:lvl3pPr>
            <a:lvl4pPr marL="1512058" indent="0">
              <a:buNone/>
              <a:defRPr sz="2200"/>
            </a:lvl4pPr>
            <a:lvl5pPr marL="2016076" indent="0">
              <a:buNone/>
              <a:defRPr sz="2200"/>
            </a:lvl5pPr>
            <a:lvl6pPr marL="2520096" indent="0">
              <a:buNone/>
              <a:defRPr sz="2200"/>
            </a:lvl6pPr>
            <a:lvl7pPr marL="3024114" indent="0">
              <a:buNone/>
              <a:defRPr sz="2200"/>
            </a:lvl7pPr>
            <a:lvl8pPr marL="3528134" indent="0">
              <a:buNone/>
              <a:defRPr sz="2200"/>
            </a:lvl8pPr>
            <a:lvl9pPr marL="4032152" indent="0">
              <a:buNone/>
              <a:defRPr sz="22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11427" y="7889492"/>
            <a:ext cx="4320540" cy="1183072"/>
          </a:xfrm>
        </p:spPr>
        <p:txBody>
          <a:bodyPr/>
          <a:lstStyle>
            <a:lvl1pPr marL="0" indent="0">
              <a:buNone/>
              <a:defRPr sz="1600"/>
            </a:lvl1pPr>
            <a:lvl2pPr marL="504020" indent="0">
              <a:buNone/>
              <a:defRPr sz="1400"/>
            </a:lvl2pPr>
            <a:lvl3pPr marL="1008038" indent="0">
              <a:buNone/>
              <a:defRPr sz="1100"/>
            </a:lvl3pPr>
            <a:lvl4pPr marL="1512058" indent="0">
              <a:buNone/>
              <a:defRPr sz="1000"/>
            </a:lvl4pPr>
            <a:lvl5pPr marL="2016076" indent="0">
              <a:buNone/>
              <a:defRPr sz="1000"/>
            </a:lvl5pPr>
            <a:lvl6pPr marL="2520096" indent="0">
              <a:buNone/>
              <a:defRPr sz="1000"/>
            </a:lvl6pPr>
            <a:lvl7pPr marL="3024114" indent="0">
              <a:buNone/>
              <a:defRPr sz="1000"/>
            </a:lvl7pPr>
            <a:lvl8pPr marL="3528134" indent="0">
              <a:buNone/>
              <a:defRPr sz="1000"/>
            </a:lvl8pPr>
            <a:lvl9pPr marL="403215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EFD8-BD34-4EFA-BA66-76CDC4140A0B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14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6" y="403693"/>
            <a:ext cx="6480810" cy="1680104"/>
          </a:xfrm>
          <a:prstGeom prst="rect">
            <a:avLst/>
          </a:prstGeom>
        </p:spPr>
        <p:txBody>
          <a:bodyPr vert="horz" lIns="100804" tIns="50402" rIns="100804" bIns="504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46" y="2352152"/>
            <a:ext cx="6480810" cy="6652746"/>
          </a:xfrm>
          <a:prstGeom prst="rect">
            <a:avLst/>
          </a:prstGeom>
        </p:spPr>
        <p:txBody>
          <a:bodyPr vert="horz" lIns="100804" tIns="50402" rIns="100804" bIns="504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60045" y="9343252"/>
            <a:ext cx="1680210" cy="536699"/>
          </a:xfrm>
          <a:prstGeom prst="rect">
            <a:avLst/>
          </a:prstGeom>
        </p:spPr>
        <p:txBody>
          <a:bodyPr vert="horz" lIns="100804" tIns="50402" rIns="100804" bIns="5040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86358-2196-44EB-9DDC-A51800A87182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60309" y="9343252"/>
            <a:ext cx="2280284" cy="536699"/>
          </a:xfrm>
          <a:prstGeom prst="rect">
            <a:avLst/>
          </a:prstGeom>
        </p:spPr>
        <p:txBody>
          <a:bodyPr vert="horz" lIns="100804" tIns="50402" rIns="100804" bIns="5040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160646" y="9343252"/>
            <a:ext cx="1680210" cy="536699"/>
          </a:xfrm>
          <a:prstGeom prst="rect">
            <a:avLst/>
          </a:prstGeom>
        </p:spPr>
        <p:txBody>
          <a:bodyPr vert="horz" lIns="100804" tIns="50402" rIns="100804" bIns="5040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08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0803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4" indent="-378014" algn="l" defTabSz="1008038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31" indent="-315012" algn="l" defTabSz="1008038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7" indent="-252009" algn="l" defTabSz="10080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7" indent="-252009" algn="l" defTabSz="10080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86" indent="-252009" algn="l" defTabSz="1008038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105" indent="-252009" algn="l" defTabSz="10080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24" indent="-252009" algn="l" defTabSz="10080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43" indent="-252009" algn="l" defTabSz="10080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63" indent="-252009" algn="l" defTabSz="10080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80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20" algn="l" defTabSz="10080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8" algn="l" defTabSz="10080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8" algn="l" defTabSz="10080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76" algn="l" defTabSz="10080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96" algn="l" defTabSz="10080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14" algn="l" defTabSz="10080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34" algn="l" defTabSz="10080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52" algn="l" defTabSz="10080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46" y="403693"/>
            <a:ext cx="6480810" cy="1680104"/>
          </a:xfrm>
          <a:prstGeom prst="rect">
            <a:avLst/>
          </a:prstGeom>
        </p:spPr>
        <p:txBody>
          <a:bodyPr vert="horz" lIns="100804" tIns="50402" rIns="100804" bIns="504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46" y="2352153"/>
            <a:ext cx="6480810" cy="6652746"/>
          </a:xfrm>
          <a:prstGeom prst="rect">
            <a:avLst/>
          </a:prstGeom>
        </p:spPr>
        <p:txBody>
          <a:bodyPr vert="horz" lIns="100804" tIns="50402" rIns="100804" bIns="504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60045" y="9343253"/>
            <a:ext cx="1680210" cy="536699"/>
          </a:xfrm>
          <a:prstGeom prst="rect">
            <a:avLst/>
          </a:prstGeom>
        </p:spPr>
        <p:txBody>
          <a:bodyPr vert="horz" lIns="100804" tIns="50402" rIns="100804" bIns="5040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F2305-5CCC-4BE3-BD79-C7A8AE2C9137}" type="datetime1">
              <a:rPr lang="ru-RU" smtClean="0"/>
              <a:t>12.11.2020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60309" y="9343253"/>
            <a:ext cx="2280284" cy="536699"/>
          </a:xfrm>
          <a:prstGeom prst="rect">
            <a:avLst/>
          </a:prstGeom>
        </p:spPr>
        <p:txBody>
          <a:bodyPr vert="horz" lIns="100804" tIns="50402" rIns="100804" bIns="5040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160646" y="9343253"/>
            <a:ext cx="1680210" cy="536699"/>
          </a:xfrm>
          <a:prstGeom prst="rect">
            <a:avLst/>
          </a:prstGeom>
        </p:spPr>
        <p:txBody>
          <a:bodyPr vert="horz" lIns="100804" tIns="50402" rIns="100804" bIns="5040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6579A-26EE-4AAB-A52B-7127D00329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45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 ftr="0" dt="0"/>
  <p:txStyles>
    <p:titleStyle>
      <a:lvl1pPr algn="ctr" defTabSz="100803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4" indent="-378014" algn="l" defTabSz="1008038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31" indent="-315012" algn="l" defTabSz="1008038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7" indent="-252009" algn="l" defTabSz="10080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7" indent="-252009" algn="l" defTabSz="1008038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86" indent="-252009" algn="l" defTabSz="1008038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105" indent="-252009" algn="l" defTabSz="10080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24" indent="-252009" algn="l" defTabSz="10080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43" indent="-252009" algn="l" defTabSz="10080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63" indent="-252009" algn="l" defTabSz="100803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80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20" algn="l" defTabSz="10080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8" algn="l" defTabSz="10080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8" algn="l" defTabSz="10080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76" algn="l" defTabSz="10080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96" algn="l" defTabSz="10080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14" algn="l" defTabSz="10080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34" algn="l" defTabSz="10080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52" algn="l" defTabSz="10080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image" Target="../media/image13.png"/><Relationship Id="rId21" Type="http://schemas.microsoft.com/office/2007/relationships/hdphoto" Target="../media/hdphoto13.wdp"/><Relationship Id="rId7" Type="http://schemas.openxmlformats.org/officeDocument/2006/relationships/image" Target="../media/image15.png"/><Relationship Id="rId12" Type="http://schemas.microsoft.com/office/2007/relationships/hdphoto" Target="../media/hdphoto9.wdp"/><Relationship Id="rId17" Type="http://schemas.openxmlformats.org/officeDocument/2006/relationships/image" Target="../media/image20.png"/><Relationship Id="rId25" Type="http://schemas.microsoft.com/office/2007/relationships/hdphoto" Target="../media/hdphoto15.wdp"/><Relationship Id="rId2" Type="http://schemas.openxmlformats.org/officeDocument/2006/relationships/notesSlide" Target="../notesSlides/notesSlide6.xml"/><Relationship Id="rId16" Type="http://schemas.microsoft.com/office/2007/relationships/hdphoto" Target="../media/hdphoto11.wdp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11" Type="http://schemas.openxmlformats.org/officeDocument/2006/relationships/image" Target="../media/image17.png"/><Relationship Id="rId24" Type="http://schemas.openxmlformats.org/officeDocument/2006/relationships/image" Target="../media/image24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microsoft.com/office/2007/relationships/hdphoto" Target="../media/hdphoto14.wdp"/><Relationship Id="rId10" Type="http://schemas.microsoft.com/office/2007/relationships/hdphoto" Target="../media/hdphoto8.wdp"/><Relationship Id="rId19" Type="http://schemas.microsoft.com/office/2007/relationships/hdphoto" Target="../media/hdphoto12.wdp"/><Relationship Id="rId4" Type="http://schemas.microsoft.com/office/2007/relationships/hdphoto" Target="../media/hdphoto5.wdp"/><Relationship Id="rId9" Type="http://schemas.openxmlformats.org/officeDocument/2006/relationships/image" Target="../media/image16.png"/><Relationship Id="rId14" Type="http://schemas.microsoft.com/office/2007/relationships/hdphoto" Target="../media/hdphoto10.wdp"/><Relationship Id="rId2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1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16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microsoft.com/office/2007/relationships/hdphoto" Target="../media/hdphoto19.wdp"/><Relationship Id="rId12" Type="http://schemas.microsoft.com/office/2007/relationships/hdphoto" Target="../media/hdphoto21.wdp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chart" Target="../charts/chart8.xml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19" Type="http://schemas.microsoft.com/office/2007/relationships/hdphoto" Target="../media/hdphoto22.wdp"/><Relationship Id="rId4" Type="http://schemas.microsoft.com/office/2007/relationships/hdphoto" Target="../media/hdphoto18.wdp"/><Relationship Id="rId9" Type="http://schemas.microsoft.com/office/2007/relationships/hdphoto" Target="../media/hdphoto20.wdp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microsoft.com/office/2007/relationships/hdphoto" Target="../media/hdphoto23.wdp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microsoft.com/office/2007/relationships/hdphoto" Target="../media/hdphoto24.wdp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3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://mf.nnov.ru/" TargetMode="External"/><Relationship Id="rId13" Type="http://schemas.openxmlformats.org/officeDocument/2006/relationships/image" Target="../media/image55.gif"/><Relationship Id="rId3" Type="http://schemas.openxmlformats.org/officeDocument/2006/relationships/image" Target="../media/image50.gif"/><Relationship Id="rId7" Type="http://schemas.openxmlformats.org/officeDocument/2006/relationships/image" Target="../media/image52.gif"/><Relationship Id="rId12" Type="http://schemas.openxmlformats.org/officeDocument/2006/relationships/hyperlink" Target="http://bus.gov.ru/public/home.html" TargetMode="External"/><Relationship Id="rId2" Type="http://schemas.openxmlformats.org/officeDocument/2006/relationships/hyperlink" Target="http://www.pravo.gov.ru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zsno.ru/" TargetMode="External"/><Relationship Id="rId11" Type="http://schemas.openxmlformats.org/officeDocument/2006/relationships/image" Target="../media/image54.gif"/><Relationship Id="rId5" Type="http://schemas.openxmlformats.org/officeDocument/2006/relationships/image" Target="../media/image51.gif"/><Relationship Id="rId15" Type="http://schemas.openxmlformats.org/officeDocument/2006/relationships/image" Target="../media/image57.gif"/><Relationship Id="rId10" Type="http://schemas.openxmlformats.org/officeDocument/2006/relationships/hyperlink" Target="http://gu.nnov.ru/" TargetMode="External"/><Relationship Id="rId4" Type="http://schemas.openxmlformats.org/officeDocument/2006/relationships/hyperlink" Target="http://www.government-nnov.ru/" TargetMode="External"/><Relationship Id="rId9" Type="http://schemas.openxmlformats.org/officeDocument/2006/relationships/image" Target="../media/image53.gif"/><Relationship Id="rId14" Type="http://schemas.openxmlformats.org/officeDocument/2006/relationships/image" Target="../media/image5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 l="-1000"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127"/>
          <p:cNvSpPr txBox="1"/>
          <p:nvPr/>
        </p:nvSpPr>
        <p:spPr>
          <a:xfrm>
            <a:off x="93812" y="2232000"/>
            <a:ext cx="6938830" cy="889200"/>
          </a:xfrm>
          <a:prstGeom prst="rect">
            <a:avLst/>
          </a:prstGeom>
          <a:noFill/>
        </p:spPr>
        <p:txBody>
          <a:bodyPr wrap="square" lIns="36000" tIns="0" rIns="36000" bIns="0" rtlCol="0" anchor="b"/>
          <a:lstStyle/>
          <a:p>
            <a:pPr algn="r">
              <a:lnSpc>
                <a:spcPct val="100000"/>
              </a:lnSpc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anose="02020603050405020304" pitchFamily="18" charset="0"/>
              </a:rPr>
              <a:t>БЮДЖЕТ ДЛЯ ГРАЖДАН</a:t>
            </a:r>
            <a:endParaRPr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132"/>
          <p:cNvSpPr txBox="1"/>
          <p:nvPr/>
        </p:nvSpPr>
        <p:spPr>
          <a:xfrm>
            <a:off x="2287707" y="5549664"/>
            <a:ext cx="4744935" cy="78679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anose="02020603050405020304" pitchFamily="18" charset="0"/>
              </a:rPr>
              <a:t>По проекту решения городской Думы  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anose="02020603050405020304" pitchFamily="18" charset="0"/>
              </a:rPr>
              <a:t>«О городском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anose="02020603050405020304" pitchFamily="18" charset="0"/>
              </a:rPr>
              <a:t>бюджете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anose="02020603050405020304" pitchFamily="18" charset="0"/>
              </a:rPr>
              <a:t>на  2021 год  </a:t>
            </a: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Times New Roman" panose="02020603050405020304" pitchFamily="18" charset="0"/>
              </a:rPr>
              <a:t>и  плановый период 2022 и 2023 годов»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93812" y="9078556"/>
            <a:ext cx="1008112" cy="9303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2021 </a:t>
            </a:r>
          </a:p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- </a:t>
            </a:r>
          </a:p>
          <a:p>
            <a:pPr algn="ctr"/>
            <a:r>
              <a:rPr lang="ru-RU" sz="18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2023</a:t>
            </a:r>
            <a:endParaRPr lang="ru-RU" sz="18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Рисунок 30" descr="https://upload.wikimedia.org/wikipedia/commons/thumb/2/2a/Coat_of_Arms_of_Dzerzhinsk.svg/797px-Coat_of_Arms_of_Dzerzhinsk.sv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4" y="71760"/>
            <a:ext cx="1080120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77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-17905" y="136217"/>
            <a:ext cx="7200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Каковы основные направления бюджетной и налоговой политики в городе Дзержинске на </a:t>
            </a:r>
            <a:r>
              <a:rPr 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2021 </a:t>
            </a:r>
            <a:r>
              <a:rPr lang="ru-RU" sz="18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год и плановый период </a:t>
            </a:r>
            <a:r>
              <a:rPr 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2022 </a:t>
            </a:r>
            <a:r>
              <a:rPr lang="ru-RU" sz="18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</a:t>
            </a:r>
            <a:r>
              <a:rPr 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2023 </a:t>
            </a:r>
            <a:r>
              <a:rPr lang="ru-RU" sz="18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годов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44842" y="1439912"/>
            <a:ext cx="6911992" cy="7704856"/>
          </a:xfrm>
          <a:prstGeom prst="roundRect">
            <a:avLst>
              <a:gd name="adj" fmla="val 5398"/>
            </a:avLst>
          </a:prstGeom>
          <a:solidFill>
            <a:srgbClr val="DCE6F2"/>
          </a:solid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9" name="Группа 58"/>
          <p:cNvGrpSpPr/>
          <p:nvPr/>
        </p:nvGrpSpPr>
        <p:grpSpPr>
          <a:xfrm>
            <a:off x="222984" y="1655936"/>
            <a:ext cx="3373004" cy="830997"/>
            <a:chOff x="197888" y="1439912"/>
            <a:chExt cx="3373004" cy="830997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961725" y="1439912"/>
              <a:ext cx="260916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Обеспечение сбалансированности и долгосрочной устойчивости</a:t>
              </a:r>
            </a:p>
            <a:p>
              <a:pPr lvl="0"/>
              <a:r>
                <a:rPr lang="ru-RU" sz="12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бюджетной системы города</a:t>
              </a:r>
            </a:p>
          </p:txBody>
        </p:sp>
        <p:pic>
          <p:nvPicPr>
            <p:cNvPr id="77" name="Picture 2" descr="C:\Users\kapustin_ns\Downloads\iconmonstr-resize-7-240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197888" y="1510970"/>
              <a:ext cx="504000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3724395" y="1655936"/>
            <a:ext cx="3260433" cy="830997"/>
            <a:chOff x="3724395" y="2325216"/>
            <a:chExt cx="3260433" cy="830997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4391367" y="2325216"/>
              <a:ext cx="259346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Реализация принципов открытости и прозрачности управления</a:t>
              </a:r>
            </a:p>
            <a:p>
              <a:pPr lvl="0"/>
              <a:r>
                <a:rPr lang="ru-RU" sz="12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муниципальными </a:t>
              </a:r>
              <a:r>
                <a:rPr lang="ru-RU" sz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финансами</a:t>
              </a:r>
              <a:endParaRPr lang="ru-RU" sz="12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0" name="Picture 12" descr="C:\Users\kapustin_ns\Downloads\iconmonstr-lock-15-24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395" y="2396336"/>
              <a:ext cx="524174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Группа 80"/>
          <p:cNvGrpSpPr/>
          <p:nvPr/>
        </p:nvGrpSpPr>
        <p:grpSpPr>
          <a:xfrm>
            <a:off x="250043" y="3060152"/>
            <a:ext cx="3351329" cy="540000"/>
            <a:chOff x="200843" y="2916136"/>
            <a:chExt cx="3351329" cy="540000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961725" y="2955304"/>
              <a:ext cx="25904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ru-RU" sz="12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Повышение </a:t>
              </a:r>
              <a:r>
                <a:rPr lang="ru-RU" sz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эффективности муниципального </a:t>
              </a:r>
              <a:r>
                <a:rPr lang="ru-RU" sz="12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управления</a:t>
              </a:r>
            </a:p>
          </p:txBody>
        </p:sp>
        <p:grpSp>
          <p:nvGrpSpPr>
            <p:cNvPr id="83" name="Группа 82"/>
            <p:cNvGrpSpPr>
              <a:grpSpLocks noChangeAspect="1"/>
            </p:cNvGrpSpPr>
            <p:nvPr/>
          </p:nvGrpSpPr>
          <p:grpSpPr>
            <a:xfrm>
              <a:off x="200843" y="2916136"/>
              <a:ext cx="561614" cy="540000"/>
              <a:chOff x="-5429624" y="1668333"/>
              <a:chExt cx="4565578" cy="4565578"/>
            </a:xfrm>
          </p:grpSpPr>
          <p:pic>
            <p:nvPicPr>
              <p:cNvPr id="84" name="Picture 13" descr="C:\Users\kapustin_ns\Downloads\iconmonstr-share-5-240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29624" y="1668333"/>
                <a:ext cx="4565578" cy="45655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14" descr="C:\Users\kapustin_ns\Downloads\iconmonstr-chart-4-240(1)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494520" y="2823362"/>
                <a:ext cx="2160000" cy="21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6" name="Группа 85"/>
          <p:cNvGrpSpPr/>
          <p:nvPr/>
        </p:nvGrpSpPr>
        <p:grpSpPr>
          <a:xfrm>
            <a:off x="3724395" y="2952080"/>
            <a:ext cx="3260433" cy="646331"/>
            <a:chOff x="3724395" y="3743130"/>
            <a:chExt cx="3260433" cy="646331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4391368" y="3743130"/>
              <a:ext cx="25934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Повышение качества </a:t>
              </a:r>
              <a:r>
                <a:rPr lang="ru-RU" sz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оказываемых муниципальных услуг</a:t>
              </a:r>
              <a:endParaRPr lang="ru-RU" sz="12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8" name="Picture 5" descr="C:\Users\kapustin_ns\Downloads\iconmonstr-bar-chart-thin-240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395" y="3845055"/>
              <a:ext cx="524174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222984" y="4176216"/>
            <a:ext cx="3460517" cy="1754326"/>
            <a:chOff x="155642" y="4015357"/>
            <a:chExt cx="3460517" cy="1754326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961725" y="4015357"/>
              <a:ext cx="265443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У</a:t>
              </a:r>
              <a:r>
                <a:rPr lang="ru-RU" sz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величение </a:t>
              </a:r>
              <a:r>
                <a:rPr lang="ru-RU" sz="12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налогового потенциала за счет налогового стимулирования</a:t>
              </a:r>
            </a:p>
            <a:p>
              <a:pPr lvl="0"/>
              <a:r>
                <a:rPr lang="ru-RU" sz="12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деловой активности городского округа город Дзержинск, привлечения</a:t>
              </a:r>
            </a:p>
            <a:p>
              <a:pPr lvl="0"/>
              <a:r>
                <a:rPr lang="ru-RU" sz="12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инвестиций, реализации эффективных инвестиционных </a:t>
              </a:r>
              <a:r>
                <a:rPr lang="ru-RU" sz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проектов</a:t>
              </a:r>
              <a:endParaRPr lang="ru-RU" sz="12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1" name="Группа 90"/>
            <p:cNvGrpSpPr>
              <a:grpSpLocks noChangeAspect="1"/>
            </p:cNvGrpSpPr>
            <p:nvPr/>
          </p:nvGrpSpPr>
          <p:grpSpPr>
            <a:xfrm>
              <a:off x="155642" y="4032200"/>
              <a:ext cx="636496" cy="612000"/>
              <a:chOff x="-5616571" y="2448020"/>
              <a:chExt cx="5950593" cy="5950602"/>
            </a:xfrm>
          </p:grpSpPr>
          <p:pic>
            <p:nvPicPr>
              <p:cNvPr id="92" name="Picture 9" descr="C:\Users\kapustin_ns\Downloads\iconmonstr-refresh-6-240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616571" y="2448020"/>
                <a:ext cx="5950593" cy="59506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7" descr="C:\Users\kapustin_ns\Downloads\iconmonstr-coin-7-240000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0" b="100000" l="0" r="100000">
                            <a14:foregroundMark x1="49167" y1="12917" x2="49167" y2="12917"/>
                            <a14:foregroundMark x1="44583" y1="22083" x2="44583" y2="22083"/>
                            <a14:foregroundMark x1="44583" y1="35833" x2="44583" y2="35833"/>
                            <a14:foregroundMark x1="22917" y1="37500" x2="22917" y2="37500"/>
                            <a14:foregroundMark x1="15833" y1="50417" x2="15833" y2="50417"/>
                            <a14:foregroundMark x1="16667" y1="61250" x2="16667" y2="61250"/>
                            <a14:foregroundMark x1="19167" y1="75417" x2="19167" y2="75417"/>
                            <a14:foregroundMark x1="19583" y1="87500" x2="19583" y2="87500"/>
                            <a14:foregroundMark x1="42500" y1="86250" x2="42500" y2="86250"/>
                            <a14:foregroundMark x1="39167" y1="74583" x2="39167" y2="74583"/>
                            <a14:foregroundMark x1="39167" y1="62083" x2="39167" y2="62083"/>
                            <a14:foregroundMark x1="39167" y1="52083" x2="39167" y2="52083"/>
                          </a14:backgroundRemoval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528344" y="4546152"/>
                <a:ext cx="1828802" cy="1828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8" descr="C:\Users\kapustin_ns\Downloads\iconmonstr-currency-14-240(2)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27903" y="5477616"/>
                <a:ext cx="576066" cy="5760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5" name="Группа 94"/>
          <p:cNvGrpSpPr/>
          <p:nvPr/>
        </p:nvGrpSpPr>
        <p:grpSpPr>
          <a:xfrm>
            <a:off x="3724395" y="4176216"/>
            <a:ext cx="3260432" cy="1754326"/>
            <a:chOff x="3724395" y="4976378"/>
            <a:chExt cx="3260432" cy="1754326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4391367" y="4976378"/>
              <a:ext cx="259346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Создание условий </a:t>
              </a:r>
              <a:r>
                <a:rPr lang="ru-RU" sz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для исполнения органами местного самоуправления закрепленных за ними полномочий, а также создание стимулов для </a:t>
              </a:r>
              <a:r>
                <a:rPr lang="ru-RU" sz="12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повышения качества </a:t>
              </a:r>
              <a:r>
                <a:rPr lang="ru-RU" sz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управления муниципальными финансами</a:t>
              </a:r>
              <a:endParaRPr lang="ru-RU" sz="12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7" name="Picture 15" descr="C:\Users\kapustin_ns\Downloads\iconmonstr-gear-11-240.png"/>
            <p:cNvPicPr>
              <a:picLocks noChangeAspect="1" noChangeArrowheads="1"/>
            </p:cNvPicPr>
            <p:nvPr/>
          </p:nvPicPr>
          <p:blipFill>
            <a:blip r:embed="rId1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395" y="5034253"/>
              <a:ext cx="524174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8" name="Группа 97"/>
          <p:cNvGrpSpPr/>
          <p:nvPr/>
        </p:nvGrpSpPr>
        <p:grpSpPr>
          <a:xfrm>
            <a:off x="222984" y="6338197"/>
            <a:ext cx="3357894" cy="646331"/>
            <a:chOff x="212998" y="6122173"/>
            <a:chExt cx="3357894" cy="646331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961725" y="6122173"/>
              <a:ext cx="26091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Повышение </a:t>
              </a:r>
              <a:r>
                <a:rPr lang="ru-RU" sz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эффективности</a:t>
              </a:r>
              <a:r>
                <a:rPr lang="en-US" sz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и </a:t>
              </a:r>
              <a:r>
                <a:rPr lang="ru-RU" sz="12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оптимизация бюджетных расходов </a:t>
              </a:r>
            </a:p>
          </p:txBody>
        </p:sp>
        <p:pic>
          <p:nvPicPr>
            <p:cNvPr id="100" name="Picture 6" descr="C:\Users\kapustin_ns\Downloads\iconmonstr-synchronization-9-240.png"/>
            <p:cNvPicPr>
              <a:picLocks noChangeAspect="1" noChangeArrowheads="1"/>
            </p:cNvPicPr>
            <p:nvPr/>
          </p:nvPicPr>
          <p:blipFill>
            <a:blip r:embed="rId2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998" y="6193338"/>
              <a:ext cx="524174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1" name="Группа 100"/>
          <p:cNvGrpSpPr/>
          <p:nvPr/>
        </p:nvGrpSpPr>
        <p:grpSpPr>
          <a:xfrm>
            <a:off x="3724395" y="6264448"/>
            <a:ext cx="3260431" cy="830997"/>
            <a:chOff x="3724395" y="6850161"/>
            <a:chExt cx="3260431" cy="830997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4391367" y="6850161"/>
              <a:ext cx="259345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Развитие и </a:t>
              </a:r>
              <a:r>
                <a:rPr lang="ru-RU" sz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совершенствование системы финансового контроля и контроля в сфере закупок</a:t>
              </a:r>
              <a:endParaRPr lang="ru-RU" sz="12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3" name="Picture 3" descr="C:\Users\kapustin_ns\Downloads\iconmonstr-magnifier-4-240.png"/>
            <p:cNvPicPr>
              <a:picLocks noChangeAspect="1" noChangeArrowheads="1"/>
            </p:cNvPicPr>
            <p:nvPr/>
          </p:nvPicPr>
          <p:blipFill>
            <a:blip r:embed="rId2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395" y="6932008"/>
              <a:ext cx="524173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" name="Группа 103"/>
          <p:cNvGrpSpPr/>
          <p:nvPr/>
        </p:nvGrpSpPr>
        <p:grpSpPr>
          <a:xfrm>
            <a:off x="993481" y="7848680"/>
            <a:ext cx="5213939" cy="504000"/>
            <a:chOff x="258718" y="7416632"/>
            <a:chExt cx="5213939" cy="504000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961724" y="7534304"/>
              <a:ext cx="45109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2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Безусловное </a:t>
              </a:r>
              <a:r>
                <a:rPr lang="ru-RU" sz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исполнение </a:t>
              </a:r>
              <a:r>
                <a:rPr lang="ru-RU" sz="1200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всех принятых обязательств</a:t>
              </a:r>
            </a:p>
          </p:txBody>
        </p:sp>
        <p:pic>
          <p:nvPicPr>
            <p:cNvPr id="106" name="Picture 11" descr="C:\Users\kapustin_ns\Downloads\iconmonstr-check-mark-15-240(1).png"/>
            <p:cNvPicPr>
              <a:picLocks noChangeAspect="1" noChangeArrowheads="1"/>
            </p:cNvPicPr>
            <p:nvPr/>
          </p:nvPicPr>
          <p:blipFill>
            <a:blip r:embed="rId2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18" y="7416632"/>
              <a:ext cx="524173" cy="5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4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4414074" y="4981748"/>
            <a:ext cx="2570752" cy="640603"/>
          </a:xfrm>
          <a:custGeom>
            <a:avLst/>
            <a:gdLst/>
            <a:ahLst/>
            <a:cxnLst/>
            <a:rect l="0" t="0" r="0" b="0"/>
            <a:pathLst>
              <a:path w="1191004" h="265631">
                <a:moveTo>
                  <a:pt x="0" y="0"/>
                </a:moveTo>
                <a:lnTo>
                  <a:pt x="1191004" y="0"/>
                </a:lnTo>
                <a:lnTo>
                  <a:pt x="1191004" y="265631"/>
                </a:lnTo>
                <a:lnTo>
                  <a:pt x="0" y="265631"/>
                </a:lnTo>
                <a:lnTo>
                  <a:pt x="0" y="0"/>
                </a:lnTo>
                <a:close/>
              </a:path>
            </a:pathLst>
          </a:custGeom>
          <a:noFill/>
          <a:ln w="7600" cap="flat">
            <a:noFill/>
            <a:bevel/>
          </a:ln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066" y="506821"/>
            <a:ext cx="7006874" cy="348010"/>
          </a:xfrm>
          <a:prstGeom prst="rect">
            <a:avLst/>
          </a:prstGeom>
        </p:spPr>
        <p:txBody>
          <a:bodyPr wrap="square" lIns="100804" tIns="50402" rIns="100804" bIns="50402">
            <a:spAutoFit/>
          </a:bodyPr>
          <a:lstStyle/>
          <a:p>
            <a:pPr marL="14000" algn="ctr"/>
            <a:r>
              <a:rPr lang="ru-RU" sz="1600" b="1" spc="-17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Из чего складываются </a:t>
            </a:r>
            <a:r>
              <a:rPr lang="ru-RU" sz="1600" b="1" spc="-17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доходы городского бюджета</a:t>
            </a:r>
            <a:endParaRPr lang="ru-RU" sz="1600" b="1" spc="-17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137002" y="957362"/>
            <a:ext cx="1807264" cy="84311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</a:rPr>
              <a:t>Налоговые доходы</a:t>
            </a:r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133254" y="1883731"/>
            <a:ext cx="1811012" cy="936231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latin typeface="Century Gothic" panose="020B0502020202020204" pitchFamily="34" charset="0"/>
                <a:ea typeface="Calibri"/>
                <a:cs typeface="Calibri"/>
              </a:rPr>
              <a:t>Неналоговые доходы</a:t>
            </a:r>
            <a:endParaRPr lang="ru-RU" sz="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144066" y="4981748"/>
            <a:ext cx="2570752" cy="640603"/>
          </a:xfrm>
          <a:custGeom>
            <a:avLst/>
            <a:gdLst/>
            <a:ahLst/>
            <a:cxnLst/>
            <a:rect l="0" t="0" r="0" b="0"/>
            <a:pathLst>
              <a:path w="1191004" h="265631">
                <a:moveTo>
                  <a:pt x="0" y="0"/>
                </a:moveTo>
                <a:lnTo>
                  <a:pt x="1191004" y="0"/>
                </a:lnTo>
                <a:lnTo>
                  <a:pt x="1191004" y="265631"/>
                </a:lnTo>
                <a:lnTo>
                  <a:pt x="0" y="265631"/>
                </a:lnTo>
                <a:lnTo>
                  <a:pt x="0" y="0"/>
                </a:lnTo>
                <a:close/>
              </a:path>
            </a:pathLst>
          </a:custGeom>
          <a:noFill/>
          <a:ln w="7600" cap="flat">
            <a:noFill/>
            <a:bevel/>
          </a:ln>
        </p:spPr>
        <p:txBody>
          <a:bodyPr/>
          <a:lstStyle/>
          <a:p>
            <a:endParaRPr lang="ru-RU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133254" y="2905780"/>
            <a:ext cx="1811012" cy="93610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latin typeface="Century Gothic" panose="020B0502020202020204" pitchFamily="34" charset="0"/>
                <a:ea typeface="Calibri"/>
                <a:cs typeface="Calibri"/>
              </a:rPr>
              <a:t>Безвозмездные поступления</a:t>
            </a:r>
            <a:endParaRPr lang="ru-RU" sz="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16274" y="8568704"/>
            <a:ext cx="3153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-15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Глава 23 </a:t>
            </a:r>
            <a:r>
              <a:rPr lang="ru-RU" sz="1200" spc="-5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Налогового </a:t>
            </a:r>
            <a:r>
              <a:rPr lang="ru-RU" sz="1200" spc="-15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кодекса</a:t>
            </a:r>
            <a:r>
              <a:rPr lang="ru-RU" sz="1200" spc="-8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200" spc="-35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Российской Федерации  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ставка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налога 13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% </a:t>
            </a:r>
          </a:p>
          <a:p>
            <a:pPr lvl="0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отдельных случаях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9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%,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30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% и 35%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72458" y="5616376"/>
            <a:ext cx="33123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Ставка налога исходя из кадастровой стоимости объектов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налогообложения: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жилые дома, часть жилых домов, квартир, часть квартир, комнат, гаражей и машино-мест, хозяйственные строения или сооружения, площадь каждого из которых не превышает 50 кв.м - 0,1%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объекты, кадастровая стоимость которых превышает 300 миллионов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рублей – 2,0%; прочие – 0,5%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6074" y="5688384"/>
            <a:ext cx="3240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Ставка налога от кадастровой  стоимости земельных участков: например, 0,3% под домами индивидуальной жилой застройки, в отношении земель садоводческих объединений граждан, 0,1% - в отношении земельных участков, занятых гаражами и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автостоянками, в отношении земель с/х  назначения, 1,5% - в отношении других участков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144066" y="7442255"/>
            <a:ext cx="2570752" cy="640603"/>
          </a:xfrm>
          <a:custGeom>
            <a:avLst/>
            <a:gdLst/>
            <a:ahLst/>
            <a:cxnLst/>
            <a:rect l="0" t="0" r="0" b="0"/>
            <a:pathLst>
              <a:path w="1191004" h="265631">
                <a:moveTo>
                  <a:pt x="0" y="0"/>
                </a:moveTo>
                <a:lnTo>
                  <a:pt x="1191004" y="0"/>
                </a:lnTo>
                <a:lnTo>
                  <a:pt x="1191004" y="265631"/>
                </a:lnTo>
                <a:lnTo>
                  <a:pt x="0" y="265631"/>
                </a:lnTo>
                <a:lnTo>
                  <a:pt x="0" y="0"/>
                </a:lnTo>
                <a:close/>
              </a:path>
            </a:pathLst>
          </a:custGeom>
          <a:noFill/>
          <a:ln w="7600" cap="flat">
            <a:noFill/>
            <a:bevel/>
          </a:ln>
        </p:spPr>
        <p:txBody>
          <a:bodyPr/>
          <a:lstStyle/>
          <a:p>
            <a:pPr algn="ctr"/>
            <a:endParaRPr lang="ru-RU" dirty="0">
              <a:solidFill>
                <a:srgbClr val="3C6997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4414074" y="7442255"/>
            <a:ext cx="2570752" cy="640603"/>
          </a:xfrm>
          <a:custGeom>
            <a:avLst/>
            <a:gdLst/>
            <a:ahLst/>
            <a:cxnLst/>
            <a:rect l="0" t="0" r="0" b="0"/>
            <a:pathLst>
              <a:path w="1191004" h="265631">
                <a:moveTo>
                  <a:pt x="0" y="0"/>
                </a:moveTo>
                <a:lnTo>
                  <a:pt x="1191004" y="0"/>
                </a:lnTo>
                <a:lnTo>
                  <a:pt x="1191004" y="265631"/>
                </a:lnTo>
                <a:lnTo>
                  <a:pt x="0" y="265631"/>
                </a:lnTo>
                <a:lnTo>
                  <a:pt x="0" y="0"/>
                </a:lnTo>
                <a:close/>
              </a:path>
            </a:pathLst>
          </a:custGeom>
          <a:noFill/>
          <a:ln w="7600" cap="flat">
            <a:noFill/>
            <a:bevel/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662" y="4144905"/>
            <a:ext cx="700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7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Какие налоги </a:t>
            </a:r>
            <a:r>
              <a:rPr lang="ru-RU" sz="1600" b="1" spc="-17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уплачивают жители города Дзержинска, поступающие в городской бюджет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34857" y="910096"/>
            <a:ext cx="4949969" cy="936548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Поступления </a:t>
            </a:r>
            <a:r>
              <a:rPr lang="ru-RU" sz="1100" b="1" spc="-17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 </a:t>
            </a:r>
            <a:r>
              <a:rPr lang="ru-RU" sz="1100" b="1" spc="-5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уплаты  налогов, </a:t>
            </a:r>
            <a:r>
              <a:rPr lang="ru-RU" sz="11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установленных  </a:t>
            </a:r>
            <a:r>
              <a:rPr lang="ru-RU" sz="1100" b="1" spc="-5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Налоговым </a:t>
            </a:r>
            <a:r>
              <a:rPr lang="ru-RU" sz="1100" b="1" spc="-33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кодексом </a:t>
            </a:r>
            <a:r>
              <a:rPr lang="ru-RU" sz="1100" b="1" spc="-27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Российской Федерации  </a:t>
            </a:r>
          </a:p>
          <a:p>
            <a:pPr algn="just"/>
            <a:r>
              <a:rPr lang="ru-RU" sz="10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Налог на доходы физических лиц, </a:t>
            </a:r>
            <a:r>
              <a:rPr lang="ru-RU" sz="10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упрощенная система налогообложения, земельный </a:t>
            </a:r>
            <a:r>
              <a:rPr lang="ru-RU" sz="10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налог, налог на имущество физических лиц и другие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34857" y="1896405"/>
            <a:ext cx="4949969" cy="93654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Доходы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 продажи и использования имущества, находящегося в муниципальной собственности,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плата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 негативное воздействие на окружающую среду, доходы от оказания платных услуг, поступления от штрафных санкций, возмещения ущерба и другие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034857" y="2894289"/>
            <a:ext cx="4949969" cy="93654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600" algn="just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Поступления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 других бюджетов бюджетной системы, граждан и организаций (межбюджетные трансферты в виде дотаций, субсидий, субвенций, поступлений от физических и юридических лиц, кроме налоговых и неналоговых доходов) 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872258" y="7848624"/>
            <a:ext cx="2959392" cy="640603"/>
            <a:chOff x="137002" y="4981748"/>
            <a:chExt cx="2959392" cy="64060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44066" y="5057344"/>
              <a:ext cx="206669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300" b="1" dirty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Налог на доходы  физических  лиц </a:t>
              </a:r>
            </a:p>
          </p:txBody>
        </p:sp>
        <p:pic>
          <p:nvPicPr>
            <p:cNvPr id="3074" name="Picture 2" descr="C:\Users\kapustin_ns\Downloads\iconmonstr-currency-14-240(1)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266" y="5053756"/>
              <a:ext cx="504056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Скругленный прямоугольник 8"/>
            <p:cNvSpPr/>
            <p:nvPr/>
          </p:nvSpPr>
          <p:spPr>
            <a:xfrm>
              <a:off x="137002" y="4981748"/>
              <a:ext cx="2959392" cy="640603"/>
            </a:xfrm>
            <a:prstGeom prst="round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744466" y="4824288"/>
            <a:ext cx="3160732" cy="640603"/>
            <a:chOff x="3816474" y="4255995"/>
            <a:chExt cx="3160732" cy="640603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896594" y="4328003"/>
              <a:ext cx="198026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ru-RU" sz="1300" b="1" dirty="0" smtClean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Налог на имущество физических  лиц </a:t>
              </a:r>
              <a:endParaRPr lang="ru-RU" sz="13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75" name="Picture 3" descr="C:\Users\kapustin_ns\Downloads\iconmonstr-building-3-240(1)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490" y="4282708"/>
              <a:ext cx="549351" cy="549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Скругленный прямоугольник 33"/>
            <p:cNvSpPr/>
            <p:nvPr/>
          </p:nvSpPr>
          <p:spPr>
            <a:xfrm>
              <a:off x="3816474" y="4255995"/>
              <a:ext cx="3160732" cy="640603"/>
            </a:xfrm>
            <a:prstGeom prst="round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16074" y="4831757"/>
            <a:ext cx="2952328" cy="640603"/>
            <a:chOff x="144066" y="7450333"/>
            <a:chExt cx="2952328" cy="640603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44066" y="7535819"/>
              <a:ext cx="2152913" cy="49244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sz="1300" b="1" dirty="0" smtClean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Земельный</a:t>
              </a:r>
            </a:p>
            <a:p>
              <a:pPr lvl="0"/>
              <a:r>
                <a:rPr lang="ru-RU" sz="1300" b="1" dirty="0" smtClean="0">
                  <a:solidFill>
                    <a:schemeClr val="tx2">
                      <a:lumMod val="75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 налог</a:t>
              </a:r>
              <a:endParaRPr lang="ru-RU" sz="13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77" name="Picture 5" descr="C:\Users\kapustin_ns\Downloads\iconmonstr-location-24-240(1)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322" y="7514872"/>
              <a:ext cx="504056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Скругленный прямоугольник 34"/>
            <p:cNvSpPr/>
            <p:nvPr/>
          </p:nvSpPr>
          <p:spPr>
            <a:xfrm>
              <a:off x="144066" y="7450333"/>
              <a:ext cx="2952328" cy="640603"/>
            </a:xfrm>
            <a:prstGeom prst="round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9" name="Заголовок 3"/>
          <p:cNvSpPr>
            <a:spLocks noGrp="1"/>
          </p:cNvSpPr>
          <p:nvPr>
            <p:ph type="title"/>
          </p:nvPr>
        </p:nvSpPr>
        <p:spPr>
          <a:xfrm>
            <a:off x="0" y="124023"/>
            <a:ext cx="72008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600" indent="14288"/>
            <a:r>
              <a:rPr lang="ru-RU" sz="2000" b="1" spc="-1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Доходы  городского бюджета</a:t>
            </a: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Номер слайда 1"/>
          <p:cNvSpPr txBox="1">
            <a:spLocks/>
          </p:cNvSpPr>
          <p:nvPr/>
        </p:nvSpPr>
        <p:spPr>
          <a:xfrm>
            <a:off x="5520640" y="9495653"/>
            <a:ext cx="1680210" cy="536699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20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38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58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76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96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114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134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152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856579A-26EE-4AAB-A52B-7127D00329B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11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apustin_ns\Downloads\iconmonstr-shield-17-240(2).png"/>
          <p:cNvPicPr>
            <a:picLocks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490" y="3960192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15776"/>
            <a:ext cx="7200901" cy="717342"/>
          </a:xfrm>
          <a:prstGeom prst="rect">
            <a:avLst/>
          </a:prstGeom>
        </p:spPr>
        <p:txBody>
          <a:bodyPr wrap="square" lIns="100804" tIns="50402" rIns="100804" bIns="50402">
            <a:spAutoFit/>
          </a:bodyPr>
          <a:lstStyle/>
          <a:p>
            <a:pPr marL="947835" marR="5600" indent="-934535" algn="ctr">
              <a:spcBef>
                <a:spcPct val="0"/>
              </a:spcBef>
            </a:pPr>
            <a:r>
              <a:rPr lang="ru-RU" b="1" spc="-17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Как </a:t>
            </a:r>
            <a:r>
              <a:rPr lang="ru-RU" b="1" spc="-17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формируются </a:t>
            </a:r>
            <a:r>
              <a:rPr lang="ru-RU" b="1" spc="-17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расходы </a:t>
            </a:r>
            <a:endParaRPr lang="ru-RU" b="1" spc="-17" dirty="0" smtClean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  <a:p>
            <a:pPr marL="947835" marR="5600" indent="-934535" algn="ctr">
              <a:spcBef>
                <a:spcPct val="0"/>
              </a:spcBef>
            </a:pPr>
            <a:r>
              <a:rPr lang="ru-RU" b="1" spc="-17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городского бюджета</a:t>
            </a:r>
            <a:endParaRPr lang="ru-RU" b="1" spc="-17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2661" y="7200552"/>
            <a:ext cx="1061565" cy="240288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pPr algn="r"/>
            <a:r>
              <a:rPr lang="ru-RU" sz="9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76200" y="7200552"/>
            <a:ext cx="1048586" cy="378787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r>
              <a:rPr lang="ru-RU" sz="9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СОЦИАЛЬНАЯ   </a:t>
            </a:r>
            <a:endParaRPr lang="ru-RU" sz="900" b="1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sz="9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ПОЛИТИКА </a:t>
            </a:r>
            <a:endParaRPr lang="ru-RU" sz="9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88482" y="8208664"/>
            <a:ext cx="1626420" cy="517287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>
            <a:defPPr>
              <a:defRPr lang="ru-RU"/>
            </a:defPPr>
            <a:lvl1pPr>
              <a:defRPr sz="9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ФИЗИЧЕСКАЯ 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КУЛЬТУРА,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СПОРТ И СМИ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5789" y="4379009"/>
            <a:ext cx="1490445" cy="517287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pPr algn="r"/>
            <a:r>
              <a:rPr lang="ru-RU" sz="9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ОБСЛУЖИВАНИЕ </a:t>
            </a:r>
            <a:r>
              <a:rPr lang="ru-RU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МУНИЦИПАЛЬНОГО</a:t>
            </a:r>
            <a:endParaRPr lang="en-US" sz="9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ДОЛГА</a:t>
            </a:r>
            <a:endParaRPr lang="ru-RU" sz="9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066" y="1223888"/>
            <a:ext cx="6938290" cy="2071558"/>
          </a:xfrm>
          <a:prstGeom prst="rect">
            <a:avLst/>
          </a:prstGeom>
        </p:spPr>
        <p:txBody>
          <a:bodyPr wrap="square" lIns="100804" tIns="50402" rIns="100804" bIns="50402">
            <a:spAutoFit/>
          </a:bodyPr>
          <a:lstStyle/>
          <a:p>
            <a:pPr indent="457200" algn="just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– выплачиваемые из бюджета денежные средства, за  исключением средств, являющихся источниками финансирования дефицита  бюджета.</a:t>
            </a:r>
          </a:p>
          <a:p>
            <a:pPr indent="457200"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Формирование расходов осуществляется в соответствии с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расходными обязательствами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законодательно закрепленными за соответствующими уровнями 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бюджетов.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indent="457200" algn="just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Принципы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формирования расходов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бюджета: по 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муниципальным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программам, по разделам (подразделам) функциональной структуры, по ведомствам.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56234" y="3549565"/>
            <a:ext cx="1769725" cy="378787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pPr algn="r"/>
            <a:r>
              <a:rPr lang="ru-RU" sz="9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ОБЩЕГОСУДАРСТВЕННЫЕ ВОПРОСЫ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32498" y="3549565"/>
            <a:ext cx="2430334" cy="378787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НАЦИОНАЛЬНАЯ </a:t>
            </a:r>
            <a:r>
              <a:rPr lang="ru-RU" sz="9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ОБОРОНА,</a:t>
            </a:r>
            <a:r>
              <a:rPr lang="en-US" sz="9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9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ПРАВОХРАНИТЕЛЬНАЯ</a:t>
            </a:r>
            <a:r>
              <a:rPr lang="en-US" sz="9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9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ДЕЯТЕЛЬНОСТЬ</a:t>
            </a:r>
            <a:endParaRPr lang="ru-RU" sz="9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00650" y="4373493"/>
            <a:ext cx="1253110" cy="378787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НАЦИОНАЛЬНАЯ </a:t>
            </a:r>
            <a:endParaRPr lang="ru-RU" sz="9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sz="9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ЭКОНОМИКА</a:t>
            </a:r>
            <a:endParaRPr lang="ru-RU" sz="9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88282" y="8208664"/>
            <a:ext cx="1330622" cy="517287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pPr algn="r"/>
            <a:r>
              <a:rPr lang="ru-RU" sz="9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ЖИЛИЩНО-</a:t>
            </a:r>
            <a:endParaRPr lang="en-US" sz="900" b="1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9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КОММУНАЛЬНОЕ </a:t>
            </a:r>
            <a:endParaRPr lang="en-US" sz="900" b="1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9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ХОЗЯЙСТВО</a:t>
            </a:r>
            <a:endParaRPr lang="ru-RU" sz="9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1752" y="5688384"/>
            <a:ext cx="1112434" cy="517287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pPr algn="r"/>
            <a:r>
              <a:rPr lang="ru-RU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ОХРАНА </a:t>
            </a:r>
          </a:p>
          <a:p>
            <a:pPr algn="r"/>
            <a:r>
              <a:rPr lang="ru-RU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ОКРУЖАЮЩЕЙ </a:t>
            </a:r>
            <a:endParaRPr lang="en-US" sz="9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СРЕДЫ</a:t>
            </a:r>
            <a:endParaRPr lang="ru-RU" sz="9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60690" y="5813653"/>
            <a:ext cx="1296579" cy="378787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r>
              <a:rPr lang="ru-RU" sz="9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КУЛЬТУРА И КИНЕМАТОГРАФИЯ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84575464"/>
              </p:ext>
            </p:extLst>
          </p:nvPr>
        </p:nvGraphicFramePr>
        <p:xfrm>
          <a:off x="1788232" y="4417061"/>
          <a:ext cx="3624436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6" name="Picture 4" descr="C:\Users\kapustin_ns\Downloads\iconmonstr-chart-18-240(2)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610" y="4680272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apustin_ns\Downloads\iconmonstr-building-33-240(1)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42" y="5760392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apustin_ns\Downloads\iconmonstr-building-27-240(2)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54" y="7632600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kapustin_ns\Downloads\iconmonstr-volleyball-1-240(2)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46" y="7668656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kapustin_ns\Downloads\iconmonstr-education-1-240(2)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50" y="6984528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kapustin_ns\Downloads\iconmonstr-calculator-4-240(1)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42" y="4680272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kapustin_ns\Downloads\iconmonstr-building-35-240(4).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10" y="3960192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kapustin_ns\Downloads\iconmonstr-marketing-9-240.png"/>
          <p:cNvPicPr>
            <a:picLocks noChangeAspect="1" noChangeArrowheads="1"/>
          </p:cNvPicPr>
          <p:nvPr/>
        </p:nvPicPr>
        <p:blipFill>
          <a:blip r:embed="rId1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22" y="5472496"/>
            <a:ext cx="1224000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kapustin_ns\Downloads\iconmonstr-tree-19-240(1).pn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02" y="5760392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kapustin_ns\Downloads\iconmonstr-user-29-240(3).png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610" y="6912520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Номер слайда 1"/>
          <p:cNvSpPr txBox="1">
            <a:spLocks/>
          </p:cNvSpPr>
          <p:nvPr/>
        </p:nvSpPr>
        <p:spPr>
          <a:xfrm>
            <a:off x="5520640" y="9544173"/>
            <a:ext cx="1680210" cy="536699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20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38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58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76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96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114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134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152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856579A-26EE-4AAB-A52B-7127D00329B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12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0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5002" y="431800"/>
            <a:ext cx="7205902" cy="409565"/>
          </a:xfrm>
          <a:prstGeom prst="rect">
            <a:avLst/>
          </a:prstGeom>
        </p:spPr>
        <p:txBody>
          <a:bodyPr wrap="square" lIns="100804" tIns="50402" rIns="100804" bIns="50402">
            <a:spAutoFit/>
          </a:bodyPr>
          <a:lstStyle/>
          <a:p>
            <a:pPr lvl="0" algn="ctr"/>
            <a:r>
              <a:rPr lang="ru-RU" b="1" spc="-17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Что такое программный бюджет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6074" y="1079872"/>
            <a:ext cx="6768752" cy="2071558"/>
          </a:xfrm>
          <a:prstGeom prst="rect">
            <a:avLst/>
          </a:prstGeom>
        </p:spPr>
        <p:txBody>
          <a:bodyPr wrap="square" lIns="100804" tIns="50402" rIns="100804" bIns="50402">
            <a:spAutoFit/>
          </a:bodyPr>
          <a:lstStyle/>
          <a:p>
            <a:pPr indent="265113" algn="just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Программный бюджет </a:t>
            </a:r>
            <a:r>
              <a:rPr lang="ru-RU" sz="125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отличается от традиционного тем, что все или почти все  расходы включены в программы и каждая программа своей целью прямо увязана  с </a:t>
            </a:r>
            <a:r>
              <a:rPr lang="ru-RU" sz="125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той или иной стратегической задачей деятельности ведомства</a:t>
            </a:r>
          </a:p>
          <a:p>
            <a:pPr indent="265113" algn="just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Программное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бюджетирование </a:t>
            </a:r>
            <a:r>
              <a:rPr lang="ru-RU" sz="125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представляет собой методологию планирования,  исполнения и контроля за исполнением бюджета, обеспечивающую взаимосвязь  процесса распределения </a:t>
            </a:r>
            <a:r>
              <a:rPr lang="ru-RU" sz="125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расходов </a:t>
            </a:r>
            <a:r>
              <a:rPr lang="ru-RU" sz="125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 результатами от реализации  программ, разрабатываемых на основе стратегических целей, с учетом приоритетов  </a:t>
            </a:r>
            <a:r>
              <a:rPr lang="ru-RU" sz="125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государственной и муниципальной </a:t>
            </a:r>
            <a:r>
              <a:rPr lang="ru-RU" sz="125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политики, общественной значимости ожидаемых и конечных  результатов использования бюджетных </a:t>
            </a:r>
            <a:r>
              <a:rPr lang="ru-RU" sz="125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средств</a:t>
            </a:r>
            <a:endParaRPr lang="ru-RU" sz="125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2160290" y="8136656"/>
            <a:ext cx="4824536" cy="893732"/>
          </a:xfrm>
          <a:custGeom>
            <a:avLst/>
            <a:gdLst>
              <a:gd name="rtl" fmla="*/ 402800 w 3359200"/>
              <a:gd name="rtr" fmla="*/ 3359200 w 3359200"/>
            </a:gdLst>
            <a:ahLst/>
            <a:cxnLst/>
            <a:rect l="rtl" t="t" r="rtr" b="b"/>
            <a:pathLst>
              <a:path w="3359200" h="486400">
                <a:moveTo>
                  <a:pt x="87552" y="0"/>
                </a:moveTo>
                <a:lnTo>
                  <a:pt x="3271648" y="0"/>
                </a:lnTo>
                <a:cubicBezTo>
                  <a:pt x="3319999" y="0"/>
                  <a:pt x="3359200" y="39197"/>
                  <a:pt x="3359200" y="87552"/>
                </a:cubicBezTo>
                <a:lnTo>
                  <a:pt x="3359200" y="398848"/>
                </a:lnTo>
                <a:cubicBezTo>
                  <a:pt x="3359200" y="447203"/>
                  <a:pt x="3319999" y="486400"/>
                  <a:pt x="3271648" y="486400"/>
                </a:cubicBezTo>
                <a:lnTo>
                  <a:pt x="87552" y="486400"/>
                </a:lnTo>
                <a:cubicBezTo>
                  <a:pt x="39197" y="486400"/>
                  <a:pt x="0" y="447203"/>
                  <a:pt x="0" y="398848"/>
                </a:cubicBezTo>
                <a:lnTo>
                  <a:pt x="0" y="87552"/>
                </a:lnTo>
                <a:cubicBezTo>
                  <a:pt x="0" y="39197"/>
                  <a:pt x="39197" y="0"/>
                  <a:pt x="87552" y="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7600" cap="flat">
            <a:noFill/>
            <a:bevel/>
          </a:ln>
        </p:spPr>
        <p:txBody>
          <a:bodyPr wrap="square" lIns="0" tIns="0" rIns="0" bIns="0" rtlCol="0" anchor="ctr"/>
          <a:lstStyle/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Повышение качества бюджетного  планирования и  исполнения бюджета</a:t>
            </a:r>
          </a:p>
        </p:txBody>
      </p:sp>
      <p:sp>
        <p:nvSpPr>
          <p:cNvPr id="40" name="Полилиния 39"/>
          <p:cNvSpPr/>
          <p:nvPr/>
        </p:nvSpPr>
        <p:spPr>
          <a:xfrm>
            <a:off x="2160290" y="6984528"/>
            <a:ext cx="4824536" cy="893732"/>
          </a:xfrm>
          <a:custGeom>
            <a:avLst/>
            <a:gdLst>
              <a:gd name="rtl" fmla="*/ 402800 w 3359200"/>
              <a:gd name="rtr" fmla="*/ 3359200 w 3359200"/>
            </a:gdLst>
            <a:ahLst/>
            <a:cxnLst/>
            <a:rect l="rtl" t="t" r="rtr" b="b"/>
            <a:pathLst>
              <a:path w="3359200" h="486400">
                <a:moveTo>
                  <a:pt x="87552" y="0"/>
                </a:moveTo>
                <a:lnTo>
                  <a:pt x="3271648" y="0"/>
                </a:lnTo>
                <a:cubicBezTo>
                  <a:pt x="3319999" y="0"/>
                  <a:pt x="3359200" y="39197"/>
                  <a:pt x="3359200" y="87552"/>
                </a:cubicBezTo>
                <a:lnTo>
                  <a:pt x="3359200" y="398848"/>
                </a:lnTo>
                <a:cubicBezTo>
                  <a:pt x="3359200" y="447203"/>
                  <a:pt x="3319999" y="486400"/>
                  <a:pt x="3271648" y="486400"/>
                </a:cubicBezTo>
                <a:lnTo>
                  <a:pt x="87552" y="486400"/>
                </a:lnTo>
                <a:cubicBezTo>
                  <a:pt x="39197" y="486400"/>
                  <a:pt x="0" y="447203"/>
                  <a:pt x="0" y="398848"/>
                </a:cubicBezTo>
                <a:lnTo>
                  <a:pt x="0" y="87552"/>
                </a:lnTo>
                <a:cubicBezTo>
                  <a:pt x="0" y="39197"/>
                  <a:pt x="39197" y="0"/>
                  <a:pt x="87552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7600" cap="flat">
            <a:noFill/>
            <a:bevel/>
          </a:ln>
        </p:spPr>
        <p:txBody>
          <a:bodyPr wrap="square" lIns="0" tIns="0" rIns="0" bIns="0" rtlCol="0" anchor="ctr"/>
          <a:lstStyle/>
          <a:p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Мониторинг показателей исполнения целевых программ, оценка эффективности бюджетных расходов</a:t>
            </a:r>
          </a:p>
        </p:txBody>
      </p:sp>
      <p:sp>
        <p:nvSpPr>
          <p:cNvPr id="43" name="Полилиния 42"/>
          <p:cNvSpPr/>
          <p:nvPr/>
        </p:nvSpPr>
        <p:spPr>
          <a:xfrm>
            <a:off x="2160290" y="5832400"/>
            <a:ext cx="4824536" cy="893732"/>
          </a:xfrm>
          <a:custGeom>
            <a:avLst/>
            <a:gdLst>
              <a:gd name="rtl" fmla="*/ 402800 w 3359200"/>
              <a:gd name="rtr" fmla="*/ 3359200 w 3359200"/>
            </a:gdLst>
            <a:ahLst/>
            <a:cxnLst/>
            <a:rect l="rtl" t="t" r="rtr" b="b"/>
            <a:pathLst>
              <a:path w="3359200" h="486400">
                <a:moveTo>
                  <a:pt x="87552" y="0"/>
                </a:moveTo>
                <a:lnTo>
                  <a:pt x="3271648" y="0"/>
                </a:lnTo>
                <a:cubicBezTo>
                  <a:pt x="3319999" y="0"/>
                  <a:pt x="3359200" y="39197"/>
                  <a:pt x="3359200" y="87552"/>
                </a:cubicBezTo>
                <a:lnTo>
                  <a:pt x="3359200" y="398848"/>
                </a:lnTo>
                <a:cubicBezTo>
                  <a:pt x="3359200" y="447203"/>
                  <a:pt x="3319999" y="486400"/>
                  <a:pt x="3271648" y="486400"/>
                </a:cubicBezTo>
                <a:lnTo>
                  <a:pt x="87552" y="486400"/>
                </a:lnTo>
                <a:cubicBezTo>
                  <a:pt x="39197" y="486400"/>
                  <a:pt x="0" y="447203"/>
                  <a:pt x="0" y="398848"/>
                </a:cubicBezTo>
                <a:lnTo>
                  <a:pt x="0" y="87552"/>
                </a:lnTo>
                <a:cubicBezTo>
                  <a:pt x="0" y="39197"/>
                  <a:pt x="39197" y="0"/>
                  <a:pt x="87552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7600" cap="flat">
            <a:noFill/>
            <a:bevel/>
          </a:ln>
        </p:spPr>
        <p:txBody>
          <a:bodyPr wrap="square" lIns="0" tIns="0" rIns="0" bIns="0" rtlCol="0" anchor="ctr"/>
          <a:lstStyle/>
          <a:p>
            <a:r>
              <a:rPr lang="ru-RU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Взаимосвязь  бюджетных расходов  с результатами  реализации  </a:t>
            </a:r>
            <a:r>
              <a:rPr lang="ru-RU" sz="1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муниципальных </a:t>
            </a:r>
            <a:r>
              <a:rPr lang="ru-RU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программ</a:t>
            </a:r>
          </a:p>
        </p:txBody>
      </p:sp>
      <p:sp>
        <p:nvSpPr>
          <p:cNvPr id="46" name="Полилиния 45"/>
          <p:cNvSpPr/>
          <p:nvPr/>
        </p:nvSpPr>
        <p:spPr>
          <a:xfrm>
            <a:off x="2160290" y="4680272"/>
            <a:ext cx="4824536" cy="893732"/>
          </a:xfrm>
          <a:custGeom>
            <a:avLst/>
            <a:gdLst>
              <a:gd name="rtl" fmla="*/ 402800 w 3359200"/>
              <a:gd name="rtr" fmla="*/ 3359200 w 3359200"/>
            </a:gdLst>
            <a:ahLst/>
            <a:cxnLst/>
            <a:rect l="rtl" t="t" r="rtr" b="b"/>
            <a:pathLst>
              <a:path w="3359200" h="486400">
                <a:moveTo>
                  <a:pt x="87552" y="0"/>
                </a:moveTo>
                <a:lnTo>
                  <a:pt x="3271648" y="0"/>
                </a:lnTo>
                <a:cubicBezTo>
                  <a:pt x="3319999" y="0"/>
                  <a:pt x="3359200" y="39197"/>
                  <a:pt x="3359200" y="87552"/>
                </a:cubicBezTo>
                <a:lnTo>
                  <a:pt x="3359200" y="398848"/>
                </a:lnTo>
                <a:cubicBezTo>
                  <a:pt x="3359200" y="447203"/>
                  <a:pt x="3319999" y="486400"/>
                  <a:pt x="3271648" y="486400"/>
                </a:cubicBezTo>
                <a:lnTo>
                  <a:pt x="87552" y="486400"/>
                </a:lnTo>
                <a:cubicBezTo>
                  <a:pt x="39197" y="486400"/>
                  <a:pt x="0" y="447203"/>
                  <a:pt x="0" y="398848"/>
                </a:cubicBezTo>
                <a:lnTo>
                  <a:pt x="0" y="87552"/>
                </a:lnTo>
                <a:cubicBezTo>
                  <a:pt x="0" y="39197"/>
                  <a:pt x="39197" y="0"/>
                  <a:pt x="87552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7600" cap="flat">
            <a:noFill/>
            <a:bevel/>
          </a:ln>
        </p:spPr>
        <p:txBody>
          <a:bodyPr wrap="square" lIns="0" tIns="0" rIns="0" bIns="0" rtlCol="0" anchor="ctr"/>
          <a:lstStyle/>
          <a:p>
            <a:r>
              <a:rPr lang="ru-RU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Исполнение бюджета в программной классификации </a:t>
            </a:r>
          </a:p>
        </p:txBody>
      </p:sp>
      <p:sp>
        <p:nvSpPr>
          <p:cNvPr id="49" name="Полилиния 48"/>
          <p:cNvSpPr/>
          <p:nvPr/>
        </p:nvSpPr>
        <p:spPr>
          <a:xfrm>
            <a:off x="2160290" y="3528144"/>
            <a:ext cx="4824536" cy="893732"/>
          </a:xfrm>
          <a:custGeom>
            <a:avLst/>
            <a:gdLst>
              <a:gd name="rtl" fmla="*/ 402800 w 3359200"/>
              <a:gd name="rtr" fmla="*/ 3359200 w 3359200"/>
            </a:gdLst>
            <a:ahLst/>
            <a:cxnLst/>
            <a:rect l="rtl" t="t" r="rtr" b="b"/>
            <a:pathLst>
              <a:path w="3359200" h="486400">
                <a:moveTo>
                  <a:pt x="87552" y="0"/>
                </a:moveTo>
                <a:lnTo>
                  <a:pt x="3271648" y="0"/>
                </a:lnTo>
                <a:cubicBezTo>
                  <a:pt x="3319999" y="0"/>
                  <a:pt x="3359200" y="39197"/>
                  <a:pt x="3359200" y="87552"/>
                </a:cubicBezTo>
                <a:lnTo>
                  <a:pt x="3359200" y="398848"/>
                </a:lnTo>
                <a:cubicBezTo>
                  <a:pt x="3359200" y="447203"/>
                  <a:pt x="3319999" y="486400"/>
                  <a:pt x="3271648" y="486400"/>
                </a:cubicBezTo>
                <a:lnTo>
                  <a:pt x="87552" y="486400"/>
                </a:lnTo>
                <a:cubicBezTo>
                  <a:pt x="39197" y="486400"/>
                  <a:pt x="0" y="447203"/>
                  <a:pt x="0" y="398848"/>
                </a:cubicBezTo>
                <a:lnTo>
                  <a:pt x="0" y="87552"/>
                </a:lnTo>
                <a:cubicBezTo>
                  <a:pt x="0" y="39197"/>
                  <a:pt x="39197" y="0"/>
                  <a:pt x="87552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7600" cap="flat">
            <a:noFill/>
            <a:bevel/>
          </a:ln>
        </p:spPr>
        <p:txBody>
          <a:bodyPr wrap="square" lIns="0" tIns="0" rIns="0" bIns="0" rtlCol="0" anchor="ctr"/>
          <a:lstStyle/>
          <a:p>
            <a:r>
              <a:rPr lang="ru-RU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Осуществление  бюджетных расходов  посредством  финансирования  </a:t>
            </a:r>
            <a:r>
              <a:rPr lang="ru-RU" sz="1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муниципальных  </a:t>
            </a:r>
            <a:r>
              <a:rPr lang="ru-RU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программ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304306" y="3816176"/>
            <a:ext cx="291840" cy="287244"/>
            <a:chOff x="-1408388" y="3094813"/>
            <a:chExt cx="291840" cy="287244"/>
          </a:xfrm>
        </p:grpSpPr>
        <p:sp>
          <p:nvSpPr>
            <p:cNvPr id="50" name="Полилиния 49"/>
            <p:cNvSpPr/>
            <p:nvPr/>
          </p:nvSpPr>
          <p:spPr>
            <a:xfrm>
              <a:off x="-1408388" y="3094813"/>
              <a:ext cx="291840" cy="287244"/>
            </a:xfrm>
            <a:custGeom>
              <a:avLst/>
              <a:gdLst/>
              <a:ahLst/>
              <a:cxnLst/>
              <a:rect l="0" t="0" r="0" b="0"/>
              <a:pathLst>
                <a:path w="291840" h="287244">
                  <a:moveTo>
                    <a:pt x="0" y="143622"/>
                  </a:moveTo>
                  <a:cubicBezTo>
                    <a:pt x="0" y="64302"/>
                    <a:pt x="65331" y="0"/>
                    <a:pt x="145920" y="0"/>
                  </a:cubicBezTo>
                  <a:cubicBezTo>
                    <a:pt x="226510" y="0"/>
                    <a:pt x="291840" y="64302"/>
                    <a:pt x="291840" y="143622"/>
                  </a:cubicBezTo>
                  <a:cubicBezTo>
                    <a:pt x="291840" y="222942"/>
                    <a:pt x="226510" y="287244"/>
                    <a:pt x="145920" y="287244"/>
                  </a:cubicBezTo>
                  <a:cubicBezTo>
                    <a:pt x="65331" y="287244"/>
                    <a:pt x="0" y="222942"/>
                    <a:pt x="0" y="143622"/>
                  </a:cubicBezTo>
                  <a:close/>
                </a:path>
              </a:pathLst>
            </a:custGeom>
            <a:solidFill>
              <a:srgbClr val="FFFFFF"/>
            </a:solidFill>
            <a:ln w="7600" cap="flat">
              <a:noFill/>
              <a:bevel/>
            </a:ln>
          </p:spPr>
        </p:sp>
        <p:sp>
          <p:nvSpPr>
            <p:cNvPr id="51" name="Полилиния 50"/>
            <p:cNvSpPr/>
            <p:nvPr/>
          </p:nvSpPr>
          <p:spPr>
            <a:xfrm>
              <a:off x="-1357316" y="3145080"/>
              <a:ext cx="189696" cy="186708"/>
            </a:xfrm>
            <a:custGeom>
              <a:avLst/>
              <a:gdLst/>
              <a:ahLst/>
              <a:cxnLst/>
              <a:rect l="0" t="0" r="0" b="0"/>
              <a:pathLst>
                <a:path w="189696" h="186708">
                  <a:moveTo>
                    <a:pt x="0" y="46677"/>
                  </a:moveTo>
                  <a:lnTo>
                    <a:pt x="85363" y="46677"/>
                  </a:lnTo>
                  <a:lnTo>
                    <a:pt x="85363" y="0"/>
                  </a:lnTo>
                  <a:lnTo>
                    <a:pt x="189696" y="93355"/>
                  </a:lnTo>
                  <a:lnTo>
                    <a:pt x="85363" y="186708"/>
                  </a:lnTo>
                  <a:lnTo>
                    <a:pt x="85363" y="140032"/>
                  </a:lnTo>
                  <a:lnTo>
                    <a:pt x="0" y="140032"/>
                  </a:lnTo>
                  <a:lnTo>
                    <a:pt x="0" y="46677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7600" cap="flat">
              <a:noFill/>
              <a:bevel/>
            </a:ln>
          </p:spPr>
        </p:sp>
      </p:grpSp>
      <p:grpSp>
        <p:nvGrpSpPr>
          <p:cNvPr id="53" name="Группа 52"/>
          <p:cNvGrpSpPr/>
          <p:nvPr/>
        </p:nvGrpSpPr>
        <p:grpSpPr>
          <a:xfrm>
            <a:off x="2304306" y="4968304"/>
            <a:ext cx="291840" cy="287244"/>
            <a:chOff x="-1408388" y="3094813"/>
            <a:chExt cx="291840" cy="287244"/>
          </a:xfrm>
        </p:grpSpPr>
        <p:sp>
          <p:nvSpPr>
            <p:cNvPr id="54" name="Полилиния 53"/>
            <p:cNvSpPr/>
            <p:nvPr/>
          </p:nvSpPr>
          <p:spPr>
            <a:xfrm>
              <a:off x="-1408388" y="3094813"/>
              <a:ext cx="291840" cy="287244"/>
            </a:xfrm>
            <a:custGeom>
              <a:avLst/>
              <a:gdLst/>
              <a:ahLst/>
              <a:cxnLst/>
              <a:rect l="0" t="0" r="0" b="0"/>
              <a:pathLst>
                <a:path w="291840" h="287244">
                  <a:moveTo>
                    <a:pt x="0" y="143622"/>
                  </a:moveTo>
                  <a:cubicBezTo>
                    <a:pt x="0" y="64302"/>
                    <a:pt x="65331" y="0"/>
                    <a:pt x="145920" y="0"/>
                  </a:cubicBezTo>
                  <a:cubicBezTo>
                    <a:pt x="226510" y="0"/>
                    <a:pt x="291840" y="64302"/>
                    <a:pt x="291840" y="143622"/>
                  </a:cubicBezTo>
                  <a:cubicBezTo>
                    <a:pt x="291840" y="222942"/>
                    <a:pt x="226510" y="287244"/>
                    <a:pt x="145920" y="287244"/>
                  </a:cubicBezTo>
                  <a:cubicBezTo>
                    <a:pt x="65331" y="287244"/>
                    <a:pt x="0" y="222942"/>
                    <a:pt x="0" y="143622"/>
                  </a:cubicBezTo>
                  <a:close/>
                </a:path>
              </a:pathLst>
            </a:custGeom>
            <a:solidFill>
              <a:srgbClr val="FFFFFF"/>
            </a:solidFill>
            <a:ln w="7600" cap="flat">
              <a:solidFill>
                <a:srgbClr val="FFFFFF"/>
              </a:solidFill>
              <a:bevel/>
            </a:ln>
          </p:spPr>
        </p:sp>
        <p:sp>
          <p:nvSpPr>
            <p:cNvPr id="55" name="Полилиния 54"/>
            <p:cNvSpPr/>
            <p:nvPr/>
          </p:nvSpPr>
          <p:spPr>
            <a:xfrm>
              <a:off x="-1357316" y="3145080"/>
              <a:ext cx="189696" cy="186708"/>
            </a:xfrm>
            <a:custGeom>
              <a:avLst/>
              <a:gdLst/>
              <a:ahLst/>
              <a:cxnLst/>
              <a:rect l="0" t="0" r="0" b="0"/>
              <a:pathLst>
                <a:path w="189696" h="186708">
                  <a:moveTo>
                    <a:pt x="0" y="46677"/>
                  </a:moveTo>
                  <a:lnTo>
                    <a:pt x="85363" y="46677"/>
                  </a:lnTo>
                  <a:lnTo>
                    <a:pt x="85363" y="0"/>
                  </a:lnTo>
                  <a:lnTo>
                    <a:pt x="189696" y="93355"/>
                  </a:lnTo>
                  <a:lnTo>
                    <a:pt x="85363" y="186708"/>
                  </a:lnTo>
                  <a:lnTo>
                    <a:pt x="85363" y="140032"/>
                  </a:lnTo>
                  <a:lnTo>
                    <a:pt x="0" y="140032"/>
                  </a:lnTo>
                  <a:lnTo>
                    <a:pt x="0" y="46677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7600" cap="flat">
              <a:noFill/>
              <a:bevel/>
            </a:ln>
          </p:spPr>
        </p:sp>
      </p:grpSp>
      <p:grpSp>
        <p:nvGrpSpPr>
          <p:cNvPr id="56" name="Группа 55"/>
          <p:cNvGrpSpPr/>
          <p:nvPr/>
        </p:nvGrpSpPr>
        <p:grpSpPr>
          <a:xfrm>
            <a:off x="2304306" y="6120432"/>
            <a:ext cx="291840" cy="287244"/>
            <a:chOff x="-1408388" y="3094813"/>
            <a:chExt cx="291840" cy="287244"/>
          </a:xfrm>
        </p:grpSpPr>
        <p:sp>
          <p:nvSpPr>
            <p:cNvPr id="57" name="Полилиния 56"/>
            <p:cNvSpPr/>
            <p:nvPr/>
          </p:nvSpPr>
          <p:spPr>
            <a:xfrm>
              <a:off x="-1408388" y="3094813"/>
              <a:ext cx="291840" cy="287244"/>
            </a:xfrm>
            <a:custGeom>
              <a:avLst/>
              <a:gdLst/>
              <a:ahLst/>
              <a:cxnLst/>
              <a:rect l="0" t="0" r="0" b="0"/>
              <a:pathLst>
                <a:path w="291840" h="287244">
                  <a:moveTo>
                    <a:pt x="0" y="143622"/>
                  </a:moveTo>
                  <a:cubicBezTo>
                    <a:pt x="0" y="64302"/>
                    <a:pt x="65331" y="0"/>
                    <a:pt x="145920" y="0"/>
                  </a:cubicBezTo>
                  <a:cubicBezTo>
                    <a:pt x="226510" y="0"/>
                    <a:pt x="291840" y="64302"/>
                    <a:pt x="291840" y="143622"/>
                  </a:cubicBezTo>
                  <a:cubicBezTo>
                    <a:pt x="291840" y="222942"/>
                    <a:pt x="226510" y="287244"/>
                    <a:pt x="145920" y="287244"/>
                  </a:cubicBezTo>
                  <a:cubicBezTo>
                    <a:pt x="65331" y="287244"/>
                    <a:pt x="0" y="222942"/>
                    <a:pt x="0" y="143622"/>
                  </a:cubicBezTo>
                  <a:close/>
                </a:path>
              </a:pathLst>
            </a:custGeom>
            <a:solidFill>
              <a:srgbClr val="FFFFFF"/>
            </a:solidFill>
            <a:ln w="7600" cap="flat">
              <a:solidFill>
                <a:srgbClr val="FFFFFF"/>
              </a:solidFill>
              <a:bevel/>
            </a:ln>
          </p:spPr>
        </p:sp>
        <p:sp>
          <p:nvSpPr>
            <p:cNvPr id="58" name="Полилиния 57"/>
            <p:cNvSpPr/>
            <p:nvPr/>
          </p:nvSpPr>
          <p:spPr>
            <a:xfrm>
              <a:off x="-1357316" y="3145080"/>
              <a:ext cx="189696" cy="186708"/>
            </a:xfrm>
            <a:custGeom>
              <a:avLst/>
              <a:gdLst/>
              <a:ahLst/>
              <a:cxnLst/>
              <a:rect l="0" t="0" r="0" b="0"/>
              <a:pathLst>
                <a:path w="189696" h="186708">
                  <a:moveTo>
                    <a:pt x="0" y="46677"/>
                  </a:moveTo>
                  <a:lnTo>
                    <a:pt x="85363" y="46677"/>
                  </a:lnTo>
                  <a:lnTo>
                    <a:pt x="85363" y="0"/>
                  </a:lnTo>
                  <a:lnTo>
                    <a:pt x="189696" y="93355"/>
                  </a:lnTo>
                  <a:lnTo>
                    <a:pt x="85363" y="186708"/>
                  </a:lnTo>
                  <a:lnTo>
                    <a:pt x="85363" y="140032"/>
                  </a:lnTo>
                  <a:lnTo>
                    <a:pt x="0" y="140032"/>
                  </a:lnTo>
                  <a:lnTo>
                    <a:pt x="0" y="46677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7600" cap="flat">
              <a:noFill/>
              <a:bevel/>
            </a:ln>
          </p:spPr>
        </p:sp>
      </p:grpSp>
      <p:grpSp>
        <p:nvGrpSpPr>
          <p:cNvPr id="59" name="Группа 58"/>
          <p:cNvGrpSpPr/>
          <p:nvPr/>
        </p:nvGrpSpPr>
        <p:grpSpPr>
          <a:xfrm>
            <a:off x="2304306" y="7272560"/>
            <a:ext cx="291840" cy="287244"/>
            <a:chOff x="-1408388" y="3094813"/>
            <a:chExt cx="291840" cy="287244"/>
          </a:xfrm>
        </p:grpSpPr>
        <p:sp>
          <p:nvSpPr>
            <p:cNvPr id="60" name="Полилиния 59"/>
            <p:cNvSpPr/>
            <p:nvPr/>
          </p:nvSpPr>
          <p:spPr>
            <a:xfrm>
              <a:off x="-1408388" y="3094813"/>
              <a:ext cx="291840" cy="287244"/>
            </a:xfrm>
            <a:custGeom>
              <a:avLst/>
              <a:gdLst/>
              <a:ahLst/>
              <a:cxnLst/>
              <a:rect l="0" t="0" r="0" b="0"/>
              <a:pathLst>
                <a:path w="291840" h="287244">
                  <a:moveTo>
                    <a:pt x="0" y="143622"/>
                  </a:moveTo>
                  <a:cubicBezTo>
                    <a:pt x="0" y="64302"/>
                    <a:pt x="65331" y="0"/>
                    <a:pt x="145920" y="0"/>
                  </a:cubicBezTo>
                  <a:cubicBezTo>
                    <a:pt x="226510" y="0"/>
                    <a:pt x="291840" y="64302"/>
                    <a:pt x="291840" y="143622"/>
                  </a:cubicBezTo>
                  <a:cubicBezTo>
                    <a:pt x="291840" y="222942"/>
                    <a:pt x="226510" y="287244"/>
                    <a:pt x="145920" y="287244"/>
                  </a:cubicBezTo>
                  <a:cubicBezTo>
                    <a:pt x="65331" y="287244"/>
                    <a:pt x="0" y="222942"/>
                    <a:pt x="0" y="143622"/>
                  </a:cubicBezTo>
                  <a:close/>
                </a:path>
              </a:pathLst>
            </a:custGeom>
            <a:solidFill>
              <a:srgbClr val="FFFFFF"/>
            </a:solidFill>
            <a:ln w="7600" cap="flat">
              <a:solidFill>
                <a:srgbClr val="FFFFFF"/>
              </a:solidFill>
              <a:bevel/>
            </a:ln>
          </p:spPr>
        </p:sp>
        <p:sp>
          <p:nvSpPr>
            <p:cNvPr id="61" name="Полилиния 60"/>
            <p:cNvSpPr/>
            <p:nvPr/>
          </p:nvSpPr>
          <p:spPr>
            <a:xfrm>
              <a:off x="-1357316" y="3145080"/>
              <a:ext cx="189696" cy="186708"/>
            </a:xfrm>
            <a:custGeom>
              <a:avLst/>
              <a:gdLst/>
              <a:ahLst/>
              <a:cxnLst/>
              <a:rect l="0" t="0" r="0" b="0"/>
              <a:pathLst>
                <a:path w="189696" h="186708">
                  <a:moveTo>
                    <a:pt x="0" y="46677"/>
                  </a:moveTo>
                  <a:lnTo>
                    <a:pt x="85363" y="46677"/>
                  </a:lnTo>
                  <a:lnTo>
                    <a:pt x="85363" y="0"/>
                  </a:lnTo>
                  <a:lnTo>
                    <a:pt x="189696" y="93355"/>
                  </a:lnTo>
                  <a:lnTo>
                    <a:pt x="85363" y="186708"/>
                  </a:lnTo>
                  <a:lnTo>
                    <a:pt x="85363" y="140032"/>
                  </a:lnTo>
                  <a:lnTo>
                    <a:pt x="0" y="140032"/>
                  </a:lnTo>
                  <a:lnTo>
                    <a:pt x="0" y="46677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7600" cap="flat">
              <a:noFill/>
              <a:bevel/>
            </a:ln>
          </p:spPr>
        </p:sp>
      </p:grpSp>
      <p:grpSp>
        <p:nvGrpSpPr>
          <p:cNvPr id="62" name="Группа 61"/>
          <p:cNvGrpSpPr/>
          <p:nvPr/>
        </p:nvGrpSpPr>
        <p:grpSpPr>
          <a:xfrm>
            <a:off x="2304306" y="8424688"/>
            <a:ext cx="291840" cy="287244"/>
            <a:chOff x="-1408388" y="3094813"/>
            <a:chExt cx="291840" cy="287244"/>
          </a:xfrm>
        </p:grpSpPr>
        <p:sp>
          <p:nvSpPr>
            <p:cNvPr id="63" name="Полилиния 62"/>
            <p:cNvSpPr/>
            <p:nvPr/>
          </p:nvSpPr>
          <p:spPr>
            <a:xfrm>
              <a:off x="-1408388" y="3094813"/>
              <a:ext cx="291840" cy="287244"/>
            </a:xfrm>
            <a:custGeom>
              <a:avLst/>
              <a:gdLst/>
              <a:ahLst/>
              <a:cxnLst/>
              <a:rect l="0" t="0" r="0" b="0"/>
              <a:pathLst>
                <a:path w="291840" h="287244">
                  <a:moveTo>
                    <a:pt x="0" y="143622"/>
                  </a:moveTo>
                  <a:cubicBezTo>
                    <a:pt x="0" y="64302"/>
                    <a:pt x="65331" y="0"/>
                    <a:pt x="145920" y="0"/>
                  </a:cubicBezTo>
                  <a:cubicBezTo>
                    <a:pt x="226510" y="0"/>
                    <a:pt x="291840" y="64302"/>
                    <a:pt x="291840" y="143622"/>
                  </a:cubicBezTo>
                  <a:cubicBezTo>
                    <a:pt x="291840" y="222942"/>
                    <a:pt x="226510" y="287244"/>
                    <a:pt x="145920" y="287244"/>
                  </a:cubicBezTo>
                  <a:cubicBezTo>
                    <a:pt x="65331" y="287244"/>
                    <a:pt x="0" y="222942"/>
                    <a:pt x="0" y="143622"/>
                  </a:cubicBezTo>
                  <a:close/>
                </a:path>
              </a:pathLst>
            </a:custGeom>
            <a:solidFill>
              <a:srgbClr val="FFFFFF"/>
            </a:solidFill>
            <a:ln w="7600" cap="flat">
              <a:solidFill>
                <a:srgbClr val="FFFFFF"/>
              </a:solidFill>
              <a:bevel/>
            </a:ln>
          </p:spPr>
        </p:sp>
        <p:sp>
          <p:nvSpPr>
            <p:cNvPr id="64" name="Полилиния 63"/>
            <p:cNvSpPr/>
            <p:nvPr/>
          </p:nvSpPr>
          <p:spPr>
            <a:xfrm>
              <a:off x="-1357316" y="3145080"/>
              <a:ext cx="189696" cy="186708"/>
            </a:xfrm>
            <a:custGeom>
              <a:avLst/>
              <a:gdLst/>
              <a:ahLst/>
              <a:cxnLst/>
              <a:rect l="0" t="0" r="0" b="0"/>
              <a:pathLst>
                <a:path w="189696" h="186708">
                  <a:moveTo>
                    <a:pt x="0" y="46677"/>
                  </a:moveTo>
                  <a:lnTo>
                    <a:pt x="85363" y="46677"/>
                  </a:lnTo>
                  <a:lnTo>
                    <a:pt x="85363" y="0"/>
                  </a:lnTo>
                  <a:lnTo>
                    <a:pt x="189696" y="93355"/>
                  </a:lnTo>
                  <a:lnTo>
                    <a:pt x="85363" y="186708"/>
                  </a:lnTo>
                  <a:lnTo>
                    <a:pt x="85363" y="140032"/>
                  </a:lnTo>
                  <a:lnTo>
                    <a:pt x="0" y="140032"/>
                  </a:lnTo>
                  <a:lnTo>
                    <a:pt x="0" y="46677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7600" cap="flat">
              <a:noFill/>
              <a:bevel/>
            </a:ln>
          </p:spPr>
        </p:sp>
      </p:grpSp>
      <p:grpSp>
        <p:nvGrpSpPr>
          <p:cNvPr id="4" name="Группа 3"/>
          <p:cNvGrpSpPr/>
          <p:nvPr/>
        </p:nvGrpSpPr>
        <p:grpSpPr>
          <a:xfrm>
            <a:off x="288082" y="3456136"/>
            <a:ext cx="1505084" cy="5638296"/>
            <a:chOff x="367174" y="3002416"/>
            <a:chExt cx="1505084" cy="5638296"/>
          </a:xfrm>
          <a:solidFill>
            <a:schemeClr val="accent5">
              <a:lumMod val="50000"/>
            </a:schemeClr>
          </a:solidFill>
        </p:grpSpPr>
        <p:sp>
          <p:nvSpPr>
            <p:cNvPr id="52" name="Полилиния 51"/>
            <p:cNvSpPr/>
            <p:nvPr/>
          </p:nvSpPr>
          <p:spPr>
            <a:xfrm rot="5400000">
              <a:off x="-1699432" y="5069022"/>
              <a:ext cx="5638296" cy="1505084"/>
            </a:xfrm>
            <a:custGeom>
              <a:avLst/>
              <a:gdLst>
                <a:gd name="rtl" fmla="*/ 402800 w 3359200"/>
                <a:gd name="rtr" fmla="*/ 3359200 w 3359200"/>
              </a:gdLst>
              <a:ahLst/>
              <a:cxnLst/>
              <a:rect l="rtl" t="t" r="rtr" b="b"/>
              <a:pathLst>
                <a:path w="3359200" h="486400">
                  <a:moveTo>
                    <a:pt x="87552" y="0"/>
                  </a:moveTo>
                  <a:lnTo>
                    <a:pt x="3271648" y="0"/>
                  </a:lnTo>
                  <a:cubicBezTo>
                    <a:pt x="3319999" y="0"/>
                    <a:pt x="3359200" y="39197"/>
                    <a:pt x="3359200" y="87552"/>
                  </a:cubicBezTo>
                  <a:lnTo>
                    <a:pt x="3359200" y="398848"/>
                  </a:lnTo>
                  <a:cubicBezTo>
                    <a:pt x="3359200" y="447203"/>
                    <a:pt x="3319999" y="486400"/>
                    <a:pt x="3271648" y="486400"/>
                  </a:cubicBezTo>
                  <a:lnTo>
                    <a:pt x="87552" y="486400"/>
                  </a:lnTo>
                  <a:cubicBezTo>
                    <a:pt x="39197" y="486400"/>
                    <a:pt x="0" y="447203"/>
                    <a:pt x="0" y="398848"/>
                  </a:cubicBezTo>
                  <a:lnTo>
                    <a:pt x="0" y="87552"/>
                  </a:lnTo>
                  <a:cubicBezTo>
                    <a:pt x="0" y="39197"/>
                    <a:pt x="39197" y="0"/>
                    <a:pt x="87552" y="0"/>
                  </a:cubicBezTo>
                  <a:close/>
                </a:path>
              </a:pathLst>
            </a:custGeom>
            <a:grpFill/>
            <a:ln w="7600" cap="flat">
              <a:noFill/>
              <a:bevel/>
            </a:ln>
          </p:spPr>
          <p:txBody>
            <a:bodyPr vert="vert270" wrap="square" lIns="0" tIns="0" rIns="0" bIns="0" rtlCol="0" anchor="t"/>
            <a:lstStyle/>
            <a:p>
              <a:pPr algn="ctr">
                <a:lnSpc>
                  <a:spcPct val="100000"/>
                </a:lnSpc>
              </a:pPr>
              <a:endParaRPr lang="ru-RU" sz="2800" dirty="0" smtClea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ru-RU" sz="2800" dirty="0" smtClean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2800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400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муниципальных </a:t>
              </a:r>
            </a:p>
            <a:p>
              <a:pPr algn="ctr">
                <a:lnSpc>
                  <a:spcPct val="100000"/>
                </a:lnSpc>
              </a:pPr>
              <a:r>
                <a:rPr lang="ru-RU" sz="1400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программ </a:t>
              </a:r>
            </a:p>
            <a:p>
              <a:pPr algn="ctr">
                <a:lnSpc>
                  <a:spcPct val="100000"/>
                </a:lnSpc>
              </a:pPr>
              <a:r>
                <a:rPr lang="ru-RU" sz="1400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сформировано</a:t>
              </a:r>
            </a:p>
            <a:p>
              <a:pPr algn="ctr">
                <a:lnSpc>
                  <a:spcPct val="100000"/>
                </a:lnSpc>
              </a:pPr>
              <a:r>
                <a:rPr lang="ru-RU" sz="1400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 в  городском бюджете</a:t>
              </a:r>
            </a:p>
            <a:p>
              <a:pPr algn="ctr">
                <a:lnSpc>
                  <a:spcPct val="100000"/>
                </a:lnSpc>
              </a:pPr>
              <a:r>
                <a:rPr lang="ru-RU" sz="1400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 на </a:t>
              </a:r>
            </a:p>
            <a:p>
              <a:pPr algn="ctr">
                <a:lnSpc>
                  <a:spcPct val="100000"/>
                </a:lnSpc>
              </a:pPr>
              <a:r>
                <a:rPr lang="ru-RU" sz="1400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2021-2023 </a:t>
              </a:r>
            </a:p>
            <a:p>
              <a:pPr algn="ctr">
                <a:lnSpc>
                  <a:spcPct val="100000"/>
                </a:lnSpc>
              </a:pPr>
              <a:r>
                <a:rPr lang="ru-RU" sz="1400" dirty="0" smtClean="0">
                  <a:solidFill>
                    <a:srgbClr val="FFFFFF"/>
                  </a:solidFill>
                  <a:latin typeface="Century Gothic" panose="020B0502020202020204" pitchFamily="34" charset="0"/>
                </a:rPr>
                <a:t>годы</a:t>
              </a:r>
              <a:endParaRPr sz="140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" name="Овал 2"/>
            <p:cNvSpPr>
              <a:spLocks noChangeAspect="1"/>
            </p:cNvSpPr>
            <p:nvPr/>
          </p:nvSpPr>
          <p:spPr>
            <a:xfrm>
              <a:off x="579656" y="3566244"/>
              <a:ext cx="1080120" cy="10800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17</a:t>
              </a:r>
              <a:endPara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sp>
        <p:nvSpPr>
          <p:cNvPr id="29" name="Номер слайда 1"/>
          <p:cNvSpPr txBox="1">
            <a:spLocks/>
          </p:cNvSpPr>
          <p:nvPr/>
        </p:nvSpPr>
        <p:spPr>
          <a:xfrm>
            <a:off x="5520640" y="9544173"/>
            <a:ext cx="1680210" cy="536699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20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38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58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76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96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114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134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152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856579A-26EE-4AAB-A52B-7127D00329B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13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19268610"/>
              </p:ext>
            </p:extLst>
          </p:nvPr>
        </p:nvGraphicFramePr>
        <p:xfrm>
          <a:off x="144066" y="6264448"/>
          <a:ext cx="6868840" cy="363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71760"/>
            <a:ext cx="7200899" cy="594231"/>
          </a:xfrm>
          <a:prstGeom prst="rect">
            <a:avLst/>
          </a:prstGeom>
        </p:spPr>
        <p:txBody>
          <a:bodyPr wrap="square" lIns="100804" tIns="50402" rIns="100804" bIns="50402">
            <a:spAutoFit/>
          </a:bodyPr>
          <a:lstStyle/>
          <a:p>
            <a:pPr marL="14000" algn="ctr"/>
            <a:r>
              <a:rPr lang="ru-RU" sz="1600" b="1" spc="-17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Какова  динамика  прогнозных  показателей </a:t>
            </a:r>
          </a:p>
          <a:p>
            <a:pPr marL="14000" algn="ctr"/>
            <a:r>
              <a:rPr lang="ru-RU" sz="1600" b="1" spc="-17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социально-экономического развития </a:t>
            </a:r>
            <a:r>
              <a:rPr lang="ru-RU" sz="1600" b="1" spc="-17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городского округа</a:t>
            </a:r>
            <a:endParaRPr lang="ru-RU" sz="1600" b="1" spc="-17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79307061"/>
              </p:ext>
            </p:extLst>
          </p:nvPr>
        </p:nvGraphicFramePr>
        <p:xfrm>
          <a:off x="144067" y="719831"/>
          <a:ext cx="7056832" cy="280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92111557"/>
              </p:ext>
            </p:extLst>
          </p:nvPr>
        </p:nvGraphicFramePr>
        <p:xfrm>
          <a:off x="144067" y="3528144"/>
          <a:ext cx="7056832" cy="259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0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216074" y="9000752"/>
            <a:ext cx="6779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6D99C5"/>
                </a:solidFill>
                <a:latin typeface="Century Gothic" panose="020B0502020202020204" pitchFamily="34" charset="0"/>
              </a:rPr>
              <a:t>*</a:t>
            </a:r>
            <a:r>
              <a:rPr lang="ru-RU" sz="1000" dirty="0" smtClean="0">
                <a:solidFill>
                  <a:srgbClr val="6D99C5"/>
                </a:solidFill>
                <a:latin typeface="Century Gothic" panose="020B0502020202020204" pitchFamily="34" charset="0"/>
              </a:rPr>
              <a:t>    </a:t>
            </a:r>
            <a:r>
              <a:rPr lang="ru-RU" sz="1000" b="1" dirty="0" smtClean="0">
                <a:solidFill>
                  <a:srgbClr val="6D99C5"/>
                </a:solidFill>
                <a:latin typeface="Century Gothic" panose="020B0502020202020204" pitchFamily="34" charset="0"/>
              </a:rPr>
              <a:t>- </a:t>
            </a:r>
            <a:r>
              <a:rPr lang="ru-RU" sz="1000" dirty="0" smtClean="0">
                <a:solidFill>
                  <a:srgbClr val="6D99C5"/>
                </a:solidFill>
                <a:latin typeface="Century Gothic" panose="020B0502020202020204" pitchFamily="34" charset="0"/>
              </a:rPr>
              <a:t>исполнение</a:t>
            </a:r>
            <a:r>
              <a:rPr lang="ru-RU" sz="1000" b="1" dirty="0" smtClean="0">
                <a:solidFill>
                  <a:srgbClr val="6D99C5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sz="1000" b="1" dirty="0" smtClean="0">
                <a:solidFill>
                  <a:srgbClr val="6D99C5"/>
                </a:solidFill>
                <a:latin typeface="Century Gothic" panose="020B0502020202020204" pitchFamily="34" charset="0"/>
              </a:rPr>
              <a:t>**  - </a:t>
            </a:r>
            <a:r>
              <a:rPr lang="ru-RU" sz="1000" dirty="0" smtClean="0">
                <a:solidFill>
                  <a:srgbClr val="6D99C5"/>
                </a:solidFill>
                <a:latin typeface="Century Gothic" panose="020B0502020202020204" pitchFamily="34" charset="0"/>
              </a:rPr>
              <a:t>первоначально принятый бюджет</a:t>
            </a:r>
          </a:p>
          <a:p>
            <a:r>
              <a:rPr lang="ru-RU" sz="1000" b="1" dirty="0" smtClean="0">
                <a:solidFill>
                  <a:srgbClr val="6D99C5"/>
                </a:solidFill>
                <a:latin typeface="Century Gothic" panose="020B0502020202020204" pitchFamily="34" charset="0"/>
              </a:rPr>
              <a:t>*** - </a:t>
            </a:r>
            <a:r>
              <a:rPr lang="ru-RU" sz="1000" dirty="0" smtClean="0">
                <a:solidFill>
                  <a:srgbClr val="6D99C5"/>
                </a:solidFill>
                <a:latin typeface="Century Gothic" panose="020B0502020202020204" pitchFamily="34" charset="0"/>
              </a:rPr>
              <a:t>доходы городского бюджета в 2021 году уменьшились относительно 2020 года на 31,9% за счет сокращения объема субсидий</a:t>
            </a:r>
          </a:p>
          <a:p>
            <a:r>
              <a:rPr lang="ru-RU" sz="1000" dirty="0" smtClean="0">
                <a:solidFill>
                  <a:srgbClr val="6D99C5"/>
                </a:solidFill>
                <a:latin typeface="Century Gothic" panose="020B0502020202020204" pitchFamily="34" charset="0"/>
              </a:rPr>
              <a:t>**** - финансовая помощь включает в себя дотации на выравнивание бюджетной обеспеченности, дотации на сбалансированность местных бюджетов и субсидии на заработную плату</a:t>
            </a:r>
            <a:endParaRPr lang="ru-RU" sz="1000" dirty="0">
              <a:solidFill>
                <a:srgbClr val="6D99C5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1140" y="176704"/>
            <a:ext cx="4900375" cy="471120"/>
          </a:xfrm>
          <a:prstGeom prst="rect">
            <a:avLst/>
          </a:prstGeom>
          <a:noFill/>
        </p:spPr>
        <p:txBody>
          <a:bodyPr wrap="none" lIns="100804" tIns="50402" rIns="100804" bIns="50402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rgbClr val="3C6997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Доходы городского бюджета</a:t>
            </a:r>
            <a:endParaRPr lang="ru-RU" sz="2400" b="1" dirty="0">
              <a:solidFill>
                <a:srgbClr val="3C6997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2058" y="1007864"/>
            <a:ext cx="7056784" cy="2165421"/>
            <a:chOff x="72058" y="1373003"/>
            <a:chExt cx="7056784" cy="180237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2058" y="1606943"/>
              <a:ext cx="2357108" cy="1255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3C6997"/>
                  </a:solidFill>
                  <a:latin typeface="Century Gothic" panose="020B0502020202020204" pitchFamily="34" charset="0"/>
                </a:rPr>
                <a:t>5 801,3</a:t>
              </a:r>
              <a:endParaRPr lang="ru-RU" sz="1400" dirty="0" smtClean="0">
                <a:solidFill>
                  <a:srgbClr val="3C6997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sz="1600" b="1" dirty="0" smtClean="0">
                  <a:solidFill>
                    <a:srgbClr val="3C6997"/>
                  </a:solidFill>
                  <a:latin typeface="Century Gothic" panose="020B0502020202020204" pitchFamily="34" charset="0"/>
                </a:rPr>
                <a:t>миллионов рублей</a:t>
              </a:r>
            </a:p>
            <a:p>
              <a:pPr algn="ctr"/>
              <a:r>
                <a:rPr lang="ru-RU" sz="1200" dirty="0" smtClean="0">
                  <a:solidFill>
                    <a:srgbClr val="3C6997"/>
                  </a:solidFill>
                  <a:latin typeface="Century Gothic" panose="020B0502020202020204" pitchFamily="34" charset="0"/>
                </a:rPr>
                <a:t>прогноз поступления доходов в городской бюджет в 2021 году</a:t>
              </a:r>
              <a:endParaRPr lang="ru-RU" sz="1200" dirty="0">
                <a:solidFill>
                  <a:srgbClr val="3C6997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2693801" y="1373003"/>
              <a:ext cx="4435041" cy="1802378"/>
              <a:chOff x="2712115" y="660181"/>
              <a:chExt cx="4435041" cy="1802378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2915095" y="890739"/>
                <a:ext cx="3997723" cy="1269254"/>
                <a:chOff x="2915095" y="890739"/>
                <a:chExt cx="3997723" cy="1269254"/>
              </a:xfrm>
            </p:grpSpPr>
            <p:sp>
              <p:nvSpPr>
                <p:cNvPr id="28" name="Скругленный прямоугольник 27"/>
                <p:cNvSpPr/>
                <p:nvPr/>
              </p:nvSpPr>
              <p:spPr>
                <a:xfrm>
                  <a:off x="2915095" y="1447170"/>
                  <a:ext cx="445453" cy="712821"/>
                </a:xfrm>
                <a:prstGeom prst="roundRect">
                  <a:avLst/>
                </a:prstGeom>
                <a:solidFill>
                  <a:srgbClr val="3C69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900" dirty="0">
                    <a:solidFill>
                      <a:srgbClr val="3C6997"/>
                    </a:solidFill>
                  </a:endParaRPr>
                </a:p>
              </p:txBody>
            </p:sp>
            <p:sp>
              <p:nvSpPr>
                <p:cNvPr id="29" name="Скругленный прямоугольник 28"/>
                <p:cNvSpPr/>
                <p:nvPr/>
              </p:nvSpPr>
              <p:spPr>
                <a:xfrm>
                  <a:off x="3792916" y="890739"/>
                  <a:ext cx="445453" cy="1269254"/>
                </a:xfrm>
                <a:prstGeom prst="roundRect">
                  <a:avLst/>
                </a:prstGeom>
                <a:solidFill>
                  <a:srgbClr val="3C69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3C6997"/>
                    </a:solidFill>
                  </a:endParaRPr>
                </a:p>
              </p:txBody>
            </p:sp>
            <p:sp>
              <p:nvSpPr>
                <p:cNvPr id="30" name="Скругленный прямоугольник 29"/>
                <p:cNvSpPr/>
                <p:nvPr/>
              </p:nvSpPr>
              <p:spPr>
                <a:xfrm>
                  <a:off x="4691231" y="1328375"/>
                  <a:ext cx="445453" cy="831618"/>
                </a:xfrm>
                <a:prstGeom prst="roundRect">
                  <a:avLst/>
                </a:prstGeom>
                <a:solidFill>
                  <a:srgbClr val="3C69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3C6997"/>
                    </a:solidFill>
                  </a:endParaRPr>
                </a:p>
              </p:txBody>
            </p:sp>
            <p:sp>
              <p:nvSpPr>
                <p:cNvPr id="31" name="Скругленный прямоугольник 30"/>
                <p:cNvSpPr/>
                <p:nvPr/>
              </p:nvSpPr>
              <p:spPr>
                <a:xfrm>
                  <a:off x="5579299" y="1070546"/>
                  <a:ext cx="445453" cy="1089446"/>
                </a:xfrm>
                <a:prstGeom prst="roundRect">
                  <a:avLst/>
                </a:prstGeom>
                <a:solidFill>
                  <a:srgbClr val="3C69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3C6997"/>
                    </a:solidFill>
                  </a:endParaRPr>
                </a:p>
              </p:txBody>
            </p:sp>
            <p:sp>
              <p:nvSpPr>
                <p:cNvPr id="32" name="Скругленный прямоугольник 31"/>
                <p:cNvSpPr/>
                <p:nvPr/>
              </p:nvSpPr>
              <p:spPr>
                <a:xfrm>
                  <a:off x="6467365" y="1152985"/>
                  <a:ext cx="445453" cy="1007007"/>
                </a:xfrm>
                <a:prstGeom prst="roundRect">
                  <a:avLst/>
                </a:prstGeom>
                <a:solidFill>
                  <a:srgbClr val="3C69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3C6997"/>
                    </a:solidFill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2712115" y="1213096"/>
                <a:ext cx="834641" cy="25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3C6997"/>
                    </a:solidFill>
                    <a:latin typeface="Century Gothic" panose="020B0502020202020204" pitchFamily="34" charset="0"/>
                  </a:rPr>
                  <a:t>5 764,2</a:t>
                </a:r>
                <a:endParaRPr lang="ru-RU" sz="1400" b="1" dirty="0">
                  <a:solidFill>
                    <a:srgbClr val="3C699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546756" y="660181"/>
                <a:ext cx="880646" cy="25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3C6997"/>
                    </a:solidFill>
                    <a:latin typeface="Century Gothic" panose="020B0502020202020204" pitchFamily="34" charset="0"/>
                  </a:rPr>
                  <a:t>7 954,9</a:t>
                </a:r>
                <a:endParaRPr lang="ru-RU" sz="1400" b="1" dirty="0">
                  <a:solidFill>
                    <a:srgbClr val="3C699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410852" y="1109072"/>
                <a:ext cx="1096439" cy="25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3C6997"/>
                    </a:solidFill>
                    <a:latin typeface="Century Gothic" panose="020B0502020202020204" pitchFamily="34" charset="0"/>
                  </a:rPr>
                  <a:t>5 801,3</a:t>
                </a:r>
                <a:endParaRPr lang="ru-RU" sz="1400" b="1" dirty="0">
                  <a:solidFill>
                    <a:srgbClr val="3C699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362268" y="839987"/>
                <a:ext cx="920792" cy="25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3C6997"/>
                    </a:solidFill>
                    <a:latin typeface="Century Gothic" panose="020B0502020202020204" pitchFamily="34" charset="0"/>
                  </a:rPr>
                  <a:t>6 531,1</a:t>
                </a:r>
                <a:endParaRPr lang="ru-RU" sz="1400" b="1" dirty="0">
                  <a:solidFill>
                    <a:srgbClr val="3C699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295429" y="922427"/>
                <a:ext cx="851727" cy="25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3C6997"/>
                    </a:solidFill>
                    <a:latin typeface="Century Gothic" panose="020B0502020202020204" pitchFamily="34" charset="0"/>
                  </a:rPr>
                  <a:t>5 882,2</a:t>
                </a:r>
                <a:endParaRPr lang="ru-RU" sz="1400" b="1" dirty="0">
                  <a:solidFill>
                    <a:srgbClr val="3C699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826676" y="2232000"/>
                <a:ext cx="594789" cy="230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rgbClr val="3C6997"/>
                    </a:solidFill>
                    <a:latin typeface="Century Gothic" panose="020B0502020202020204" pitchFamily="34" charset="0"/>
                  </a:rPr>
                  <a:t>2019*</a:t>
                </a:r>
                <a:endParaRPr lang="ru-RU" sz="1200" b="1" dirty="0">
                  <a:solidFill>
                    <a:srgbClr val="3C699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717516" y="2232000"/>
                <a:ext cx="765344" cy="230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rgbClr val="3C6997"/>
                    </a:solidFill>
                    <a:latin typeface="Century Gothic" panose="020B0502020202020204" pitchFamily="34" charset="0"/>
                  </a:rPr>
                  <a:t>2020**</a:t>
                </a:r>
                <a:endParaRPr lang="ru-RU" sz="1200" b="1" dirty="0">
                  <a:solidFill>
                    <a:srgbClr val="3C699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608356" y="2232000"/>
                <a:ext cx="753912" cy="230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rgbClr val="3C6997"/>
                    </a:solidFill>
                    <a:latin typeface="Century Gothic" panose="020B0502020202020204" pitchFamily="34" charset="0"/>
                  </a:rPr>
                  <a:t>2021***</a:t>
                </a:r>
                <a:endParaRPr lang="ru-RU" sz="1200" b="1" dirty="0">
                  <a:solidFill>
                    <a:srgbClr val="3C699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99196" y="2232000"/>
                <a:ext cx="594789" cy="230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rgbClr val="3C6997"/>
                    </a:solidFill>
                    <a:latin typeface="Century Gothic" panose="020B0502020202020204" pitchFamily="34" charset="0"/>
                  </a:rPr>
                  <a:t>2022</a:t>
                </a:r>
                <a:endParaRPr lang="ru-RU" sz="1200" b="1" dirty="0">
                  <a:solidFill>
                    <a:srgbClr val="3C6997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390037" y="2232000"/>
                <a:ext cx="594789" cy="230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rgbClr val="3C6997"/>
                    </a:solidFill>
                    <a:latin typeface="Century Gothic" panose="020B0502020202020204" pitchFamily="34" charset="0"/>
                  </a:rPr>
                  <a:t>2023</a:t>
                </a:r>
                <a:endParaRPr lang="ru-RU" sz="1200" b="1" dirty="0">
                  <a:solidFill>
                    <a:srgbClr val="3C6997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5558071" y="791840"/>
            <a:ext cx="140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3C6997"/>
                </a:solidFill>
                <a:latin typeface="Century Gothic" panose="020B0502020202020204" pitchFamily="34" charset="0"/>
              </a:rPr>
              <a:t>млн. рублей</a:t>
            </a:r>
            <a:endParaRPr lang="ru-RU" sz="1400" dirty="0">
              <a:solidFill>
                <a:srgbClr val="3C6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576385" y="6460727"/>
            <a:ext cx="140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тыс. рублей</a:t>
            </a:r>
            <a:endParaRPr lang="ru-RU" sz="14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216074" y="2880072"/>
            <a:ext cx="6768000" cy="0"/>
          </a:xfrm>
          <a:prstGeom prst="line">
            <a:avLst/>
          </a:prstGeom>
          <a:ln>
            <a:solidFill>
              <a:srgbClr val="3C69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Группа 62"/>
          <p:cNvGrpSpPr/>
          <p:nvPr/>
        </p:nvGrpSpPr>
        <p:grpSpPr>
          <a:xfrm>
            <a:off x="72809" y="6768503"/>
            <a:ext cx="6912017" cy="2016225"/>
            <a:chOff x="72057" y="4469754"/>
            <a:chExt cx="6912017" cy="162364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2057" y="4469754"/>
              <a:ext cx="2620991" cy="13631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40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13,5</a:t>
              </a:r>
            </a:p>
            <a:p>
              <a:pPr algn="ctr"/>
              <a:r>
                <a:rPr lang="ru-RU" sz="1600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тысяч рублей</a:t>
              </a:r>
            </a:p>
            <a:p>
              <a:pPr algn="ctr"/>
              <a:r>
                <a:rPr lang="ru-RU" sz="1200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собственные доходы городского бюджета с финансовой помощью**** на душу населения в 2021 году</a:t>
              </a:r>
              <a:endParaRPr lang="ru-RU" sz="1200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810780" y="4929599"/>
              <a:ext cx="594789" cy="1163796"/>
              <a:chOff x="2810780" y="4929599"/>
              <a:chExt cx="594789" cy="1163796"/>
            </a:xfrm>
          </p:grpSpPr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2885448" y="5161548"/>
                <a:ext cx="445453" cy="636774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810780" y="4929599"/>
                <a:ext cx="594789" cy="223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12,1</a:t>
                </a:r>
                <a:endParaRPr lang="ru-RU" sz="1200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810780" y="5870331"/>
                <a:ext cx="594789" cy="223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2019*</a:t>
                </a:r>
                <a:endParaRPr lang="ru-RU" sz="1200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4589085" y="4643716"/>
              <a:ext cx="810813" cy="1449679"/>
              <a:chOff x="4589085" y="4643716"/>
              <a:chExt cx="810813" cy="1449679"/>
            </a:xfrm>
          </p:grpSpPr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4663025" y="4866781"/>
                <a:ext cx="445453" cy="931543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589085" y="4643716"/>
                <a:ext cx="594789" cy="223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13,5</a:t>
                </a:r>
                <a:endParaRPr lang="ru-RU" sz="1200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617768" y="5870331"/>
                <a:ext cx="782130" cy="223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2021***</a:t>
                </a:r>
                <a:endParaRPr lang="ru-RU" sz="1200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>
              <a:off x="5453181" y="4527742"/>
              <a:ext cx="618754" cy="1565653"/>
              <a:chOff x="5453181" y="4527742"/>
              <a:chExt cx="618754" cy="1565653"/>
            </a:xfrm>
          </p:grpSpPr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5551814" y="4768129"/>
                <a:ext cx="445453" cy="1030195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453181" y="4527742"/>
                <a:ext cx="594789" cy="223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13,9</a:t>
                </a:r>
                <a:endParaRPr lang="ru-RU" sz="1200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477146" y="5870331"/>
                <a:ext cx="594789" cy="223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2022</a:t>
                </a:r>
                <a:endParaRPr lang="ru-RU" sz="1200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8" name="Группа 57"/>
            <p:cNvGrpSpPr/>
            <p:nvPr/>
          </p:nvGrpSpPr>
          <p:grpSpPr>
            <a:xfrm>
              <a:off x="6365936" y="4469755"/>
              <a:ext cx="594789" cy="1623640"/>
              <a:chOff x="6365936" y="4469755"/>
              <a:chExt cx="594789" cy="1623640"/>
            </a:xfrm>
          </p:grpSpPr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6456157" y="4692819"/>
                <a:ext cx="445453" cy="1135783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365936" y="4469755"/>
                <a:ext cx="594789" cy="223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14,6</a:t>
                </a:r>
                <a:endParaRPr lang="ru-RU" sz="1200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365936" y="5870331"/>
                <a:ext cx="594789" cy="223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2023</a:t>
                </a:r>
                <a:endParaRPr lang="ru-RU" sz="1200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216074" y="4817678"/>
              <a:ext cx="6768000" cy="1275717"/>
              <a:chOff x="216074" y="4817678"/>
              <a:chExt cx="6768000" cy="1275717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74237" y="5041131"/>
                <a:ext cx="445453" cy="757190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712651" y="4817678"/>
                <a:ext cx="568623" cy="223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13,2</a:t>
                </a:r>
                <a:endParaRPr lang="ru-RU" sz="1200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699569" y="5870331"/>
                <a:ext cx="764977" cy="223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rgbClr val="0070C0"/>
                    </a:solidFill>
                    <a:latin typeface="Century Gothic" panose="020B0502020202020204" pitchFamily="34" charset="0"/>
                  </a:rPr>
                  <a:t>2020**</a:t>
                </a:r>
                <a:endParaRPr lang="ru-RU" sz="1200" b="1" dirty="0">
                  <a:solidFill>
                    <a:srgbClr val="0070C0"/>
                  </a:solidFill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216074" y="5865148"/>
                <a:ext cx="67680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Группа 33"/>
          <p:cNvGrpSpPr/>
          <p:nvPr/>
        </p:nvGrpSpPr>
        <p:grpSpPr>
          <a:xfrm>
            <a:off x="4644126" y="3024088"/>
            <a:ext cx="2268692" cy="366674"/>
            <a:chOff x="4689195" y="3254701"/>
            <a:chExt cx="2268692" cy="366674"/>
          </a:xfrm>
        </p:grpSpPr>
        <p:sp>
          <p:nvSpPr>
            <p:cNvPr id="3" name="Левая круглая скобка 2"/>
            <p:cNvSpPr/>
            <p:nvPr/>
          </p:nvSpPr>
          <p:spPr>
            <a:xfrm rot="-5400000">
              <a:off x="5758828" y="2185414"/>
              <a:ext cx="129426" cy="2268000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3C6997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89195" y="3344376"/>
              <a:ext cx="2268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3C6997"/>
                  </a:solidFill>
                  <a:latin typeface="Century Gothic" panose="020B0502020202020204" pitchFamily="34" charset="0"/>
                </a:rPr>
                <a:t>прогноз</a:t>
              </a:r>
              <a:endParaRPr lang="ru-RU" dirty="0">
                <a:solidFill>
                  <a:srgbClr val="3C6997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4618520" y="8640712"/>
            <a:ext cx="2301952" cy="366674"/>
            <a:chOff x="4689195" y="3254701"/>
            <a:chExt cx="2268692" cy="366674"/>
          </a:xfrm>
        </p:grpSpPr>
        <p:sp>
          <p:nvSpPr>
            <p:cNvPr id="78" name="Левая круглая скобка 77"/>
            <p:cNvSpPr/>
            <p:nvPr/>
          </p:nvSpPr>
          <p:spPr>
            <a:xfrm rot="-5400000">
              <a:off x="5758828" y="2185414"/>
              <a:ext cx="129426" cy="2268000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689195" y="3344376"/>
              <a:ext cx="2268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прогноз</a:t>
              </a:r>
              <a:endParaRPr lang="ru-RU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72058" y="3888185"/>
            <a:ext cx="6984776" cy="2237282"/>
            <a:chOff x="72058" y="4291740"/>
            <a:chExt cx="6984776" cy="1801655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72058" y="4465702"/>
              <a:ext cx="2357108" cy="13631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4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3 213,6</a:t>
              </a:r>
            </a:p>
            <a:p>
              <a:pPr algn="ctr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миллионов рублей</a:t>
              </a:r>
            </a:p>
            <a:p>
              <a:pPr algn="ctr"/>
              <a:r>
                <a:rPr lang="ru-RU" sz="1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с</a:t>
              </a:r>
              <a:r>
                <a:rPr lang="ru-RU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rPr>
                <a:t>обственные доходы городского бюджета с финансовой помощью**** в 2021 году</a:t>
              </a:r>
              <a:endPara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59" name="Группа 58"/>
            <p:cNvGrpSpPr/>
            <p:nvPr/>
          </p:nvGrpSpPr>
          <p:grpSpPr>
            <a:xfrm>
              <a:off x="2730500" y="4880496"/>
              <a:ext cx="797942" cy="1212899"/>
              <a:chOff x="2730500" y="4880496"/>
              <a:chExt cx="797942" cy="1212899"/>
            </a:xfrm>
          </p:grpSpPr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2885448" y="5072931"/>
                <a:ext cx="445453" cy="725391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730500" y="4880496"/>
                <a:ext cx="797942" cy="223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entury Gothic" panose="020B0502020202020204" pitchFamily="34" charset="0"/>
                  </a:rPr>
                  <a:t>2 902,4</a:t>
                </a:r>
                <a:endParaRPr lang="ru-RU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810780" y="5870331"/>
                <a:ext cx="594789" cy="223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entury Gothic" panose="020B0502020202020204" pitchFamily="34" charset="0"/>
                  </a:rPr>
                  <a:t>2019*</a:t>
                </a:r>
                <a:endParaRPr lang="ru-RU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>
              <a:off x="4536554" y="4639663"/>
              <a:ext cx="864096" cy="1453732"/>
              <a:chOff x="4536554" y="4639663"/>
              <a:chExt cx="864096" cy="1453732"/>
            </a:xfrm>
          </p:grpSpPr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4663025" y="4880496"/>
                <a:ext cx="445453" cy="917827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536554" y="4639663"/>
                <a:ext cx="745644" cy="223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entury Gothic" panose="020B0502020202020204" pitchFamily="34" charset="0"/>
                  </a:rPr>
                  <a:t>3 213,6</a:t>
                </a:r>
                <a:endParaRPr lang="ru-RU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618520" y="5870331"/>
                <a:ext cx="782130" cy="223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entury Gothic" panose="020B0502020202020204" pitchFamily="34" charset="0"/>
                  </a:rPr>
                  <a:t>2021***</a:t>
                </a:r>
                <a:endParaRPr lang="ru-RU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1" name="Группа 60"/>
            <p:cNvGrpSpPr/>
            <p:nvPr/>
          </p:nvGrpSpPr>
          <p:grpSpPr>
            <a:xfrm>
              <a:off x="5400650" y="4523689"/>
              <a:ext cx="785146" cy="1569706"/>
              <a:chOff x="5400650" y="4523689"/>
              <a:chExt cx="785146" cy="1569706"/>
            </a:xfrm>
          </p:grpSpPr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5551814" y="4764522"/>
                <a:ext cx="445453" cy="1033802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400650" y="4523689"/>
                <a:ext cx="785146" cy="223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entury Gothic" panose="020B0502020202020204" pitchFamily="34" charset="0"/>
                  </a:rPr>
                  <a:t>3 286,9</a:t>
                </a:r>
                <a:endParaRPr lang="ru-RU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5477146" y="5870331"/>
                <a:ext cx="594789" cy="223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entury Gothic" panose="020B0502020202020204" pitchFamily="34" charset="0"/>
                  </a:rPr>
                  <a:t>2022</a:t>
                </a:r>
                <a:endParaRPr lang="ru-RU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2" name="Группа 61"/>
            <p:cNvGrpSpPr/>
            <p:nvPr/>
          </p:nvGrpSpPr>
          <p:grpSpPr>
            <a:xfrm>
              <a:off x="6281904" y="4291740"/>
              <a:ext cx="774930" cy="1801655"/>
              <a:chOff x="6281904" y="4291740"/>
              <a:chExt cx="774930" cy="1801655"/>
            </a:xfrm>
          </p:grpSpPr>
          <p:sp>
            <p:nvSpPr>
              <p:cNvPr id="72" name="Скругленный прямоугольник 71"/>
              <p:cNvSpPr/>
              <p:nvPr/>
            </p:nvSpPr>
            <p:spPr>
              <a:xfrm>
                <a:off x="6456157" y="4523689"/>
                <a:ext cx="445453" cy="1304913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6281904" y="4291740"/>
                <a:ext cx="774930" cy="223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entury Gothic" panose="020B0502020202020204" pitchFamily="34" charset="0"/>
                  </a:rPr>
                  <a:t>3 447,2</a:t>
                </a:r>
                <a:endParaRPr lang="ru-RU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365936" y="5870331"/>
                <a:ext cx="594789" cy="223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entury Gothic" panose="020B0502020202020204" pitchFamily="34" charset="0"/>
                  </a:rPr>
                  <a:t>2023</a:t>
                </a:r>
                <a:endParaRPr lang="ru-RU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216074" y="4755637"/>
              <a:ext cx="6768000" cy="1337758"/>
              <a:chOff x="216074" y="4755637"/>
              <a:chExt cx="6768000" cy="1337758"/>
            </a:xfrm>
          </p:grpSpPr>
          <p:sp>
            <p:nvSpPr>
              <p:cNvPr id="65" name="Скругленный прямоугольник 64"/>
              <p:cNvSpPr/>
              <p:nvPr/>
            </p:nvSpPr>
            <p:spPr>
              <a:xfrm>
                <a:off x="3774237" y="4987586"/>
                <a:ext cx="445453" cy="810735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672458" y="4755637"/>
                <a:ext cx="706565" cy="223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entury Gothic" panose="020B0502020202020204" pitchFamily="34" charset="0"/>
                  </a:rPr>
                  <a:t>3 141,1</a:t>
                </a:r>
                <a:endParaRPr lang="ru-RU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699569" y="5870331"/>
                <a:ext cx="764977" cy="223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entury Gothic" panose="020B0502020202020204" pitchFamily="34" charset="0"/>
                  </a:rPr>
                  <a:t>2020**</a:t>
                </a:r>
                <a:endParaRPr lang="ru-RU" sz="12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216074" y="5865148"/>
                <a:ext cx="67680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Группа 86"/>
          <p:cNvGrpSpPr/>
          <p:nvPr/>
        </p:nvGrpSpPr>
        <p:grpSpPr>
          <a:xfrm>
            <a:off x="4610866" y="5976416"/>
            <a:ext cx="2301952" cy="366674"/>
            <a:chOff x="4689195" y="3254701"/>
            <a:chExt cx="2268692" cy="366674"/>
          </a:xfrm>
        </p:grpSpPr>
        <p:sp>
          <p:nvSpPr>
            <p:cNvPr id="88" name="Левая круглая скобка 87"/>
            <p:cNvSpPr/>
            <p:nvPr/>
          </p:nvSpPr>
          <p:spPr>
            <a:xfrm rot="-5400000">
              <a:off x="5758828" y="2185414"/>
              <a:ext cx="129426" cy="2268000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689195" y="3344376"/>
              <a:ext cx="2268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прогноз</a:t>
              </a:r>
              <a:endParaRPr lang="ru-RU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5616674" y="3508399"/>
            <a:ext cx="140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млн. рублей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Номер слайда 1"/>
          <p:cNvSpPr txBox="1">
            <a:spLocks/>
          </p:cNvSpPr>
          <p:nvPr/>
        </p:nvSpPr>
        <p:spPr>
          <a:xfrm>
            <a:off x="5520640" y="9544173"/>
            <a:ext cx="1680210" cy="536699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20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38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58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76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96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114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134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152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856579A-26EE-4AAB-A52B-7127D00329B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15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269" y="176704"/>
            <a:ext cx="5039837" cy="471120"/>
          </a:xfrm>
          <a:prstGeom prst="rect">
            <a:avLst/>
          </a:prstGeom>
          <a:noFill/>
        </p:spPr>
        <p:txBody>
          <a:bodyPr wrap="none" lIns="100804" tIns="50402" rIns="100804" bIns="50402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Расходы городского бюджета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06446" y="1564180"/>
            <a:ext cx="6822396" cy="2455263"/>
            <a:chOff x="72058" y="3905976"/>
            <a:chExt cx="7119898" cy="234718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2058" y="4475559"/>
              <a:ext cx="2357108" cy="144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5 801,3</a:t>
              </a:r>
              <a:endPara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ru-RU" sz="1600" b="1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миллионов рублей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прогноз расходов городского бюджета </a:t>
              </a:r>
            </a:p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в 2021 году</a:t>
              </a:r>
              <a:endParaRPr lang="ru-RU" sz="12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2382482" y="3905976"/>
              <a:ext cx="4809474" cy="2347185"/>
              <a:chOff x="2400796" y="149621"/>
              <a:chExt cx="4809474" cy="2347185"/>
            </a:xfrm>
          </p:grpSpPr>
          <p:grpSp>
            <p:nvGrpSpPr>
              <p:cNvPr id="34" name="Группа 33"/>
              <p:cNvGrpSpPr/>
              <p:nvPr/>
            </p:nvGrpSpPr>
            <p:grpSpPr>
              <a:xfrm>
                <a:off x="2915095" y="462725"/>
                <a:ext cx="3997723" cy="1697268"/>
                <a:chOff x="2915095" y="462725"/>
                <a:chExt cx="3997723" cy="1697268"/>
              </a:xfrm>
            </p:grpSpPr>
            <p:sp>
              <p:nvSpPr>
                <p:cNvPr id="45" name="Скругленный прямоугольник 44"/>
                <p:cNvSpPr/>
                <p:nvPr/>
              </p:nvSpPr>
              <p:spPr>
                <a:xfrm>
                  <a:off x="2915095" y="1044519"/>
                  <a:ext cx="445453" cy="1115474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9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6" name="Скругленный прямоугольник 45"/>
                <p:cNvSpPr/>
                <p:nvPr/>
              </p:nvSpPr>
              <p:spPr>
                <a:xfrm>
                  <a:off x="3803162" y="462725"/>
                  <a:ext cx="445453" cy="1697268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7" name="Скругленный прямоугольник 46"/>
                <p:cNvSpPr/>
                <p:nvPr/>
              </p:nvSpPr>
              <p:spPr>
                <a:xfrm>
                  <a:off x="4691231" y="1311358"/>
                  <a:ext cx="445453" cy="848631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8" name="Скругленный прямоугольник 47"/>
                <p:cNvSpPr/>
                <p:nvPr/>
              </p:nvSpPr>
              <p:spPr>
                <a:xfrm>
                  <a:off x="5579299" y="788044"/>
                  <a:ext cx="445453" cy="1371947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9" name="Скругленный прямоугольник 48"/>
                <p:cNvSpPr/>
                <p:nvPr/>
              </p:nvSpPr>
              <p:spPr>
                <a:xfrm>
                  <a:off x="6467365" y="1082270"/>
                  <a:ext cx="445453" cy="1077722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2400796" y="700327"/>
                <a:ext cx="1440261" cy="29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5 794,8</a:t>
                </a:r>
                <a:endParaRPr lang="ru-RU" sz="14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302572" y="149621"/>
                <a:ext cx="1402592" cy="29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7 975,6</a:t>
                </a:r>
                <a:endParaRPr lang="ru-RU" sz="14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402840" y="1044518"/>
                <a:ext cx="1096358" cy="29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5 801,3</a:t>
                </a:r>
                <a:r>
                  <a:rPr lang="en-US" sz="14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***</a:t>
                </a:r>
                <a:endParaRPr lang="ru-RU" sz="14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406717" y="493815"/>
                <a:ext cx="816770" cy="29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6 531,1</a:t>
                </a:r>
                <a:endParaRPr lang="ru-RU" sz="14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244920" y="788044"/>
                <a:ext cx="965350" cy="29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5 882,2</a:t>
                </a:r>
                <a:endParaRPr lang="ru-RU" sz="14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826675" y="2232000"/>
                <a:ext cx="701340" cy="264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2019*</a:t>
                </a:r>
                <a:endParaRPr lang="ru-RU" sz="12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717516" y="2232000"/>
                <a:ext cx="765344" cy="264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2020**</a:t>
                </a:r>
                <a:endParaRPr lang="ru-RU" sz="12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608356" y="2232000"/>
                <a:ext cx="594789" cy="264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2021</a:t>
                </a:r>
                <a:endParaRPr lang="ru-RU" sz="12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499197" y="2232000"/>
                <a:ext cx="594789" cy="264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2022</a:t>
                </a:r>
                <a:endParaRPr lang="ru-RU" sz="12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390037" y="2232000"/>
                <a:ext cx="594789" cy="264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2023</a:t>
                </a:r>
                <a:endParaRPr lang="ru-RU" sz="12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4" name="Прямоугольник 13"/>
          <p:cNvSpPr/>
          <p:nvPr/>
        </p:nvSpPr>
        <p:spPr>
          <a:xfrm>
            <a:off x="216074" y="5147741"/>
            <a:ext cx="2304256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24,4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тысячи рублей</a:t>
            </a: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городского</a:t>
            </a: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бюджета на душу населения </a:t>
            </a: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2021 году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744466" y="5112320"/>
            <a:ext cx="694253" cy="2200903"/>
            <a:chOff x="2810780" y="6830337"/>
            <a:chExt cx="694253" cy="2200903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2885448" y="7138114"/>
              <a:ext cx="445453" cy="154411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810780" y="6830337"/>
              <a:ext cx="594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33,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3</a:t>
              </a:r>
              <a:endParaRPr lang="ru-RU" sz="1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810780" y="8754241"/>
              <a:ext cx="694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2020**</a:t>
              </a:r>
              <a:endParaRPr lang="ru-RU" sz="1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515396" y="5740647"/>
            <a:ext cx="885254" cy="1562943"/>
            <a:chOff x="3902666" y="7468297"/>
            <a:chExt cx="885254" cy="1562943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4070500" y="7776074"/>
              <a:ext cx="445453" cy="906159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33D1B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902666" y="7468297"/>
              <a:ext cx="8852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24,</a:t>
              </a:r>
              <a:r>
                <a:rPr lang="en-US" sz="1400" b="1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3***</a:t>
              </a:r>
              <a:endParaRPr lang="ru-RU" sz="1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995832" y="8754241"/>
              <a:ext cx="594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2021</a:t>
              </a:r>
              <a:endParaRPr lang="ru-RU" sz="1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472658" y="5380607"/>
            <a:ext cx="594789" cy="1938795"/>
            <a:chOff x="5180884" y="7092445"/>
            <a:chExt cx="594789" cy="1938795"/>
          </a:xfrm>
        </p:grpSpPr>
        <p:sp>
          <p:nvSpPr>
            <p:cNvPr id="55" name="TextBox 54"/>
            <p:cNvSpPr txBox="1"/>
            <p:nvPr/>
          </p:nvSpPr>
          <p:spPr>
            <a:xfrm>
              <a:off x="5180884" y="7092445"/>
              <a:ext cx="594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27,6</a:t>
              </a:r>
              <a:endParaRPr lang="ru-RU" sz="1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5255552" y="7419968"/>
              <a:ext cx="445453" cy="1262266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33D1B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180884" y="8754241"/>
              <a:ext cx="594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2022</a:t>
              </a:r>
              <a:endParaRPr lang="ru-RU" sz="1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264746" y="5524623"/>
            <a:ext cx="594789" cy="1787177"/>
            <a:chOff x="6365936" y="7244063"/>
            <a:chExt cx="594789" cy="1787177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6440604" y="7561712"/>
              <a:ext cx="445453" cy="112052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33D1B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65936" y="7244063"/>
              <a:ext cx="594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24,9</a:t>
              </a:r>
              <a:endParaRPr lang="ru-RU" sz="1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365936" y="8754241"/>
              <a:ext cx="594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2023</a:t>
              </a:r>
              <a:endParaRPr lang="ru-RU" sz="1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5616674" y="1132135"/>
            <a:ext cx="140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млн. рублей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16674" y="4824288"/>
            <a:ext cx="140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тыс. рублей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216074" y="3744168"/>
            <a:ext cx="6768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16074" y="7056536"/>
            <a:ext cx="676800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Группа 68"/>
          <p:cNvGrpSpPr/>
          <p:nvPr/>
        </p:nvGrpSpPr>
        <p:grpSpPr>
          <a:xfrm>
            <a:off x="2933653" y="5688384"/>
            <a:ext cx="613514" cy="1623051"/>
            <a:chOff x="2792055" y="7408189"/>
            <a:chExt cx="613514" cy="1623051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2885448" y="7713931"/>
              <a:ext cx="445453" cy="96830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rgbClr val="33D1B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792055" y="7408189"/>
              <a:ext cx="5947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24,7</a:t>
              </a:r>
              <a:endParaRPr lang="ru-RU" sz="1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810780" y="8754241"/>
              <a:ext cx="594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2019*</a:t>
              </a:r>
              <a:endParaRPr lang="ru-RU" sz="1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4680570" y="3960192"/>
            <a:ext cx="2268692" cy="421015"/>
            <a:chOff x="4689195" y="3254701"/>
            <a:chExt cx="2268692" cy="421015"/>
          </a:xfrm>
        </p:grpSpPr>
        <p:sp>
          <p:nvSpPr>
            <p:cNvPr id="80" name="Левая круглая скобка 79"/>
            <p:cNvSpPr/>
            <p:nvPr/>
          </p:nvSpPr>
          <p:spPr>
            <a:xfrm rot="-5400000">
              <a:off x="5758828" y="2185414"/>
              <a:ext cx="129426" cy="2268000"/>
            </a:xfrm>
            <a:prstGeom prst="leftBracke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689195" y="3398717"/>
              <a:ext cx="2268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прогноз</a:t>
              </a:r>
              <a:endParaRPr lang="ru-RU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4644126" y="7272560"/>
            <a:ext cx="2268692" cy="366674"/>
            <a:chOff x="4689195" y="3254701"/>
            <a:chExt cx="2268692" cy="366674"/>
          </a:xfrm>
        </p:grpSpPr>
        <p:sp>
          <p:nvSpPr>
            <p:cNvPr id="84" name="TextBox 83"/>
            <p:cNvSpPr txBox="1"/>
            <p:nvPr/>
          </p:nvSpPr>
          <p:spPr>
            <a:xfrm>
              <a:off x="4689195" y="3344376"/>
              <a:ext cx="2268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прогноз</a:t>
              </a:r>
              <a:endParaRPr lang="ru-RU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Левая круглая скобка 82"/>
            <p:cNvSpPr/>
            <p:nvPr/>
          </p:nvSpPr>
          <p:spPr>
            <a:xfrm rot="-5400000">
              <a:off x="5758828" y="2185414"/>
              <a:ext cx="129426" cy="2268000"/>
            </a:xfrm>
            <a:prstGeom prst="leftBracke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58" name="Номер слайда 1"/>
          <p:cNvSpPr txBox="1">
            <a:spLocks/>
          </p:cNvSpPr>
          <p:nvPr/>
        </p:nvSpPr>
        <p:spPr>
          <a:xfrm>
            <a:off x="5520640" y="9544173"/>
            <a:ext cx="1680210" cy="536699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20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38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58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76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96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114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134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152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856579A-26EE-4AAB-A52B-7127D00329B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16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2058" y="8424688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*    - исполнение </a:t>
            </a:r>
          </a:p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**  - первоначально принятый бюджет</a:t>
            </a:r>
            <a:endParaRPr lang="en-US" sz="10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*** -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в первоначальном бюджете были предусмотрены субсидии из областного и федерального бюджетов на реализацию мероприятий по сокращению доли загрязненных сточных вод, в сумме 2 254 053 800,0 рублей. По решению Министерства строительства и ЖКХ Российской Федерации данные работы будут выполнены в рамках финансирования проекта развития «Системы водоснабжения и водоотведения в городах Российской Федерации» за счет средств международной финансовой организации Новый банк развития БРИКС.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75" y="-248"/>
            <a:ext cx="6956467" cy="83001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Каковы основные параметры</a:t>
            </a:r>
            <a:b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городского </a:t>
            </a:r>
            <a: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бюджета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75146" y="2161570"/>
            <a:ext cx="1483415" cy="286454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млн.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37635" y="2662594"/>
            <a:ext cx="2903394" cy="1369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5 801,3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миллионов рублей</a:t>
            </a:r>
          </a:p>
          <a:p>
            <a:pPr algn="ctr"/>
            <a:endParaRPr lang="ru-RU" sz="300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доходы городского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бюджета в 2021 году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966" y="5118561"/>
            <a:ext cx="2903394" cy="136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5 801,3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миллионов рублей</a:t>
            </a:r>
          </a:p>
          <a:p>
            <a:pPr algn="ctr"/>
            <a:endParaRPr lang="ru-RU" sz="3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расходы городского</a:t>
            </a:r>
          </a:p>
          <a:p>
            <a:pPr algn="ctr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бюджета в 2021 году</a:t>
            </a:r>
            <a:endParaRPr lang="en-US" sz="1400" dirty="0" smtClean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43966" y="6984528"/>
            <a:ext cx="29033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200" dirty="0" smtClean="0">
              <a:solidFill>
                <a:srgbClr val="28AFB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0,0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миллионов рублей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дефицит  городского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бюджета в 2021 году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759504" y="2414369"/>
            <a:ext cx="4285755" cy="1977871"/>
            <a:chOff x="2759504" y="531128"/>
            <a:chExt cx="4285755" cy="1977871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915095" y="841527"/>
              <a:ext cx="3997723" cy="1318465"/>
              <a:chOff x="2915095" y="841527"/>
              <a:chExt cx="3997723" cy="1318465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2915095" y="1395224"/>
                <a:ext cx="445453" cy="76476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3803163" y="841527"/>
                <a:ext cx="445453" cy="1318465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4691231" y="1256724"/>
                <a:ext cx="445453" cy="90326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5579299" y="1035183"/>
                <a:ext cx="445453" cy="1124809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6467365" y="1118225"/>
                <a:ext cx="445453" cy="1041767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2759504" y="1118225"/>
              <a:ext cx="768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5 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764,2</a:t>
              </a:r>
              <a:endParaRPr lang="ru-RU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46241" y="531128"/>
              <a:ext cx="7462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7 954,9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36554" y="963176"/>
              <a:ext cx="7352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5 801,3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19715" y="747152"/>
              <a:ext cx="7730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6 531,1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64746" y="852815"/>
              <a:ext cx="780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5 882,2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26676" y="2232000"/>
              <a:ext cx="594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2019*</a:t>
              </a:r>
              <a:endParaRPr lang="ru-RU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17516" y="2232000"/>
              <a:ext cx="7470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2020**</a:t>
              </a:r>
              <a:endParaRPr lang="ru-RU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08356" y="2232000"/>
              <a:ext cx="594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2021</a:t>
              </a:r>
              <a:endParaRPr lang="ru-RU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99196" y="2232000"/>
              <a:ext cx="594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2022</a:t>
              </a:r>
              <a:endParaRPr lang="ru-RU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90037" y="2232000"/>
              <a:ext cx="594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2023</a:t>
              </a:r>
              <a:endParaRPr lang="ru-RU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592338" y="4896296"/>
            <a:ext cx="4536554" cy="1978380"/>
            <a:chOff x="2592338" y="530619"/>
            <a:chExt cx="4536554" cy="1978380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2915095" y="829699"/>
              <a:ext cx="3997723" cy="1330294"/>
              <a:chOff x="2915095" y="829699"/>
              <a:chExt cx="3997723" cy="1330294"/>
            </a:xfrm>
          </p:grpSpPr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2915095" y="1106698"/>
                <a:ext cx="445453" cy="1053293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803163" y="829699"/>
                <a:ext cx="445453" cy="1330293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4691231" y="1250699"/>
                <a:ext cx="445453" cy="909293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5579299" y="992285"/>
                <a:ext cx="445453" cy="1167708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6467365" y="1173173"/>
                <a:ext cx="445453" cy="98682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592338" y="818651"/>
              <a:ext cx="1080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5 </a:t>
              </a:r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794,8</a:t>
              </a:r>
              <a:endParaRPr lang="ru-RU" sz="1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09717" y="530619"/>
              <a:ext cx="1026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7 975,6</a:t>
              </a:r>
            </a:p>
            <a:p>
              <a:pPr algn="ctr"/>
              <a:endParaRPr lang="ru-RU" sz="1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36554" y="973700"/>
              <a:ext cx="723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5 801,3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72658" y="674635"/>
              <a:ext cx="7010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6 531,1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92738" y="890659"/>
              <a:ext cx="9361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5 882,2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826676" y="2232000"/>
              <a:ext cx="594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2019*</a:t>
              </a:r>
              <a:endParaRPr lang="ru-RU" sz="1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17516" y="2232000"/>
              <a:ext cx="7470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2020**</a:t>
              </a:r>
              <a:endParaRPr lang="ru-RU" sz="1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608356" y="2232000"/>
              <a:ext cx="594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2021</a:t>
              </a:r>
              <a:endParaRPr lang="ru-RU" sz="1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99196" y="2232000"/>
              <a:ext cx="594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2022</a:t>
              </a:r>
              <a:endParaRPr lang="ru-RU" sz="1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90037" y="2232000"/>
              <a:ext cx="594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2023</a:t>
              </a:r>
              <a:endParaRPr lang="ru-RU" sz="1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2826675" y="7632600"/>
            <a:ext cx="4158151" cy="1155855"/>
            <a:chOff x="2826675" y="1164375"/>
            <a:chExt cx="4158151" cy="1155855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2915095" y="1473649"/>
              <a:ext cx="2221589" cy="481726"/>
              <a:chOff x="2915095" y="1473649"/>
              <a:chExt cx="2221589" cy="481726"/>
            </a:xfrm>
          </p:grpSpPr>
          <p:sp>
            <p:nvSpPr>
              <p:cNvPr id="62" name="Скругленный прямоугольник 61"/>
              <p:cNvSpPr/>
              <p:nvPr/>
            </p:nvSpPr>
            <p:spPr>
              <a:xfrm>
                <a:off x="2915095" y="1473649"/>
                <a:ext cx="445453" cy="459286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>
                  <a:solidFill>
                    <a:srgbClr val="FF595E"/>
                  </a:solidFill>
                </a:endParaRPr>
              </a:p>
            </p:txBody>
          </p:sp>
          <p:sp>
            <p:nvSpPr>
              <p:cNvPr id="63" name="Скругленный прямоугольник 62"/>
              <p:cNvSpPr/>
              <p:nvPr/>
            </p:nvSpPr>
            <p:spPr>
              <a:xfrm flipV="1">
                <a:off x="3803163" y="1643445"/>
                <a:ext cx="445453" cy="28948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595E"/>
                  </a:solidFill>
                </a:endParaRPr>
              </a:p>
            </p:txBody>
          </p:sp>
          <p:sp>
            <p:nvSpPr>
              <p:cNvPr id="64" name="Скругленный прямоугольник 63"/>
              <p:cNvSpPr/>
              <p:nvPr/>
            </p:nvSpPr>
            <p:spPr>
              <a:xfrm>
                <a:off x="4691231" y="1919375"/>
                <a:ext cx="445453" cy="360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595E"/>
                  </a:solidFill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2826675" y="1164375"/>
              <a:ext cx="594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30,6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744466" y="1307911"/>
              <a:ext cx="594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20,7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623755" y="1629954"/>
              <a:ext cx="594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0,0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489426" y="1643445"/>
              <a:ext cx="594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0,0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357606" y="1639250"/>
              <a:ext cx="594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0,0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826676" y="2043231"/>
              <a:ext cx="594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2019*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17516" y="2043231"/>
              <a:ext cx="7470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2020**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608356" y="2043231"/>
              <a:ext cx="594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2021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499196" y="2043231"/>
              <a:ext cx="594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2022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390037" y="2043231"/>
              <a:ext cx="594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2023</a:t>
              </a:r>
              <a:endPara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68" name="Прямая соединительная линия 67"/>
          <p:cNvCxnSpPr/>
          <p:nvPr/>
        </p:nvCxnSpPr>
        <p:spPr>
          <a:xfrm flipH="1">
            <a:off x="288082" y="4104208"/>
            <a:ext cx="66240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288082" y="6552480"/>
            <a:ext cx="6624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288082" y="8496696"/>
            <a:ext cx="662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Группа 68"/>
          <p:cNvGrpSpPr/>
          <p:nvPr/>
        </p:nvGrpSpPr>
        <p:grpSpPr>
          <a:xfrm>
            <a:off x="4652751" y="4313598"/>
            <a:ext cx="2332075" cy="366674"/>
            <a:chOff x="4689195" y="3192838"/>
            <a:chExt cx="2268692" cy="366674"/>
          </a:xfrm>
        </p:grpSpPr>
        <p:sp>
          <p:nvSpPr>
            <p:cNvPr id="72" name="TextBox 71"/>
            <p:cNvSpPr txBox="1"/>
            <p:nvPr/>
          </p:nvSpPr>
          <p:spPr>
            <a:xfrm>
              <a:off x="4689195" y="3282513"/>
              <a:ext cx="2268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прогноз</a:t>
              </a:r>
              <a:endPara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" name="Левая круглая скобка 69"/>
            <p:cNvSpPr/>
            <p:nvPr/>
          </p:nvSpPr>
          <p:spPr>
            <a:xfrm rot="16200000">
              <a:off x="5758828" y="2123551"/>
              <a:ext cx="129426" cy="2268000"/>
            </a:xfrm>
            <a:prstGeom prst="leftBracke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4644126" y="6768505"/>
            <a:ext cx="2268692" cy="432047"/>
            <a:chOff x="4689195" y="3127465"/>
            <a:chExt cx="2268692" cy="432047"/>
          </a:xfrm>
        </p:grpSpPr>
        <p:sp>
          <p:nvSpPr>
            <p:cNvPr id="74" name="Левая круглая скобка 73"/>
            <p:cNvSpPr/>
            <p:nvPr/>
          </p:nvSpPr>
          <p:spPr>
            <a:xfrm rot="16200000">
              <a:off x="5758828" y="2058178"/>
              <a:ext cx="129426" cy="2268000"/>
            </a:xfrm>
            <a:prstGeom prst="leftBracke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C7A7A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689195" y="3282513"/>
              <a:ext cx="2268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прогноз</a:t>
              </a:r>
              <a:endParaRPr lang="ru-RU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4644126" y="8850102"/>
            <a:ext cx="2268692" cy="366674"/>
            <a:chOff x="4689195" y="3192838"/>
            <a:chExt cx="2268692" cy="366674"/>
          </a:xfrm>
        </p:grpSpPr>
        <p:sp>
          <p:nvSpPr>
            <p:cNvPr id="77" name="Левая круглая скобка 76"/>
            <p:cNvSpPr/>
            <p:nvPr/>
          </p:nvSpPr>
          <p:spPr>
            <a:xfrm rot="16200000">
              <a:off x="5758828" y="2123551"/>
              <a:ext cx="129426" cy="2268000"/>
            </a:xfrm>
            <a:prstGeom prst="leftBracke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C7A7A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689195" y="3282513"/>
              <a:ext cx="2268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прогноз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216074" y="9464738"/>
            <a:ext cx="3023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*    - исполнение </a:t>
            </a:r>
          </a:p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**  - первоначально принятый бюджет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564434" y="8388688"/>
            <a:ext cx="445453" cy="36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595E"/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432275" y="8388688"/>
            <a:ext cx="445453" cy="36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595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81" y="863848"/>
            <a:ext cx="71944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Городской  бюджет на 2021-2023 годы</a:t>
            </a:r>
          </a:p>
          <a:p>
            <a:pPr algn="ctr"/>
            <a:r>
              <a:rPr lang="ru-RU" sz="2800" b="1" u="sng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БЕЗДЕФИЦИТНЫЙ</a:t>
            </a:r>
            <a:endParaRPr lang="ru-RU" sz="2800" b="1" u="sng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959" y="287784"/>
            <a:ext cx="7200899" cy="729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98" marR="5600">
              <a:lnSpc>
                <a:spcPts val="2976"/>
              </a:lnSpc>
              <a:tabLst>
                <a:tab pos="1637362" algn="l"/>
                <a:tab pos="3900548" algn="l"/>
              </a:tabLst>
            </a:pPr>
            <a:r>
              <a:rPr sz="20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Из</a:t>
            </a:r>
            <a:r>
              <a:rPr lang="ru-RU" sz="20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каких</a:t>
            </a:r>
            <a:r>
              <a:rPr lang="ru-RU" sz="20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поступлений </a:t>
            </a:r>
            <a:r>
              <a:rPr lang="ru-RU" sz="20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ф</a:t>
            </a:r>
            <a:r>
              <a:rPr sz="20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ормируются доходы</a:t>
            </a:r>
            <a:r>
              <a:rPr lang="ru-RU" sz="20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г</a:t>
            </a:r>
            <a:r>
              <a:rPr sz="2000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о</a:t>
            </a:r>
            <a:r>
              <a:rPr lang="ru-RU" sz="2000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родск</a:t>
            </a:r>
            <a:r>
              <a:rPr sz="2000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ого </a:t>
            </a:r>
            <a:r>
              <a:rPr sz="20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бюджета</a:t>
            </a:r>
            <a:r>
              <a:rPr lang="ru-RU" sz="20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в</a:t>
            </a:r>
            <a:r>
              <a:rPr sz="2000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ru-RU" sz="2000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021-2023 </a:t>
            </a:r>
            <a:r>
              <a:rPr lang="ru-RU" sz="20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годах</a:t>
            </a:r>
            <a:endParaRPr sz="2000" dirty="0">
              <a:solidFill>
                <a:srgbClr val="0070C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581745"/>
              </p:ext>
            </p:extLst>
          </p:nvPr>
        </p:nvGraphicFramePr>
        <p:xfrm>
          <a:off x="281616" y="1655936"/>
          <a:ext cx="6696744" cy="368844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2791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15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59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00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1734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Показатель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Прогноз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49530" marB="4953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49530" marB="4953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2023 год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55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entury Gothic" pitchFamily="34" charset="0"/>
                        </a:rPr>
                        <a:t>Доходы бюджета, ВСЕГО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Century Gothic" pitchFamily="34" charset="0"/>
                        </a:rPr>
                        <a:t>5 801,3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Century Gothic" pitchFamily="34" charset="0"/>
                        </a:rPr>
                        <a:t>6 531,1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Century Gothic" pitchFamily="34" charset="0"/>
                        </a:rPr>
                        <a:t>5 882,2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5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entury Gothic" pitchFamily="34" charset="0"/>
                        </a:rPr>
                        <a:t>Налоговые и неналоговые доходы,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Century Gothic" pitchFamily="34" charset="0"/>
                        </a:rPr>
                        <a:t>2 481,6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Century Gothic" pitchFamily="34" charset="0"/>
                        </a:rPr>
                        <a:t>2 613,7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Century Gothic" pitchFamily="34" charset="0"/>
                        </a:rPr>
                        <a:t>2 696,0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7105">
                <a:tc>
                  <a:txBody>
                    <a:bodyPr/>
                    <a:lstStyle/>
                    <a:p>
                      <a:pPr marL="180000"/>
                      <a:r>
                        <a:rPr lang="ru-RU" sz="1200" kern="1200" dirty="0" smtClean="0">
                          <a:latin typeface="Century Gothic" pitchFamily="34" charset="0"/>
                        </a:rPr>
                        <a:t>в том числе налоговые доходы,   являющиеся источниками</a:t>
                      </a:r>
                    </a:p>
                    <a:p>
                      <a:pPr marL="180000"/>
                      <a:r>
                        <a:rPr lang="ru-RU" sz="1200" kern="1200" dirty="0" smtClean="0">
                          <a:latin typeface="Century Gothic" pitchFamily="34" charset="0"/>
                        </a:rPr>
                        <a:t>формирования дорожного фонда  </a:t>
                      </a:r>
                      <a:endParaRPr lang="ru-RU" sz="1200" i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Century Gothic" pitchFamily="34" charset="0"/>
                        </a:rPr>
                        <a:t>10,6</a:t>
                      </a:r>
                      <a:endParaRPr lang="ru-RU" sz="14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Century Gothic" pitchFamily="34" charset="0"/>
                        </a:rPr>
                        <a:t>11,5</a:t>
                      </a:r>
                      <a:endParaRPr lang="ru-RU" sz="14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Century Gothic" pitchFamily="34" charset="0"/>
                        </a:rPr>
                        <a:t>12,6</a:t>
                      </a:r>
                      <a:endParaRPr lang="ru-RU" sz="14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entury Gothic" pitchFamily="34" charset="0"/>
                        </a:rPr>
                        <a:t>Безвозмездные поступления, ВСЕГО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Century Gothic" pitchFamily="34" charset="0"/>
                        </a:rPr>
                        <a:t>3 319,7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Century Gothic" pitchFamily="34" charset="0"/>
                        </a:rPr>
                        <a:t>3 917,4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Century Gothic" pitchFamily="34" charset="0"/>
                        </a:rPr>
                        <a:t>3 186,2</a:t>
                      </a:r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6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entury Gothic" pitchFamily="34" charset="0"/>
                        </a:rPr>
                        <a:t>в том числе: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028">
                <a:tc>
                  <a:txBody>
                    <a:bodyPr/>
                    <a:lstStyle/>
                    <a:p>
                      <a:pPr marL="180000" algn="l"/>
                      <a:r>
                        <a:rPr lang="ru-RU" sz="1200" baseline="0" dirty="0" smtClean="0">
                          <a:latin typeface="Century Gothic" pitchFamily="34" charset="0"/>
                        </a:rPr>
                        <a:t>нецелевые (дотации)</a:t>
                      </a:r>
                      <a:endParaRPr lang="ru-RU" sz="120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Century Gothic" pitchFamily="34" charset="0"/>
                        </a:rPr>
                        <a:t>573,7</a:t>
                      </a:r>
                      <a:endParaRPr lang="ru-RU" sz="14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Century Gothic" pitchFamily="34" charset="0"/>
                        </a:rPr>
                        <a:t>492,7</a:t>
                      </a:r>
                      <a:endParaRPr lang="ru-RU" sz="14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Century Gothic" pitchFamily="34" charset="0"/>
                        </a:rPr>
                        <a:t>393,1</a:t>
                      </a:r>
                      <a:endParaRPr lang="ru-RU" sz="1400" b="0" i="1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8437">
                <a:tc>
                  <a:txBody>
                    <a:bodyPr/>
                    <a:lstStyle/>
                    <a:p>
                      <a:pPr marL="180000" algn="l"/>
                      <a:r>
                        <a:rPr lang="ru-RU" sz="1200" dirty="0" smtClean="0">
                          <a:latin typeface="Century Gothic" pitchFamily="34" charset="0"/>
                        </a:rPr>
                        <a:t>целевые (субсидии, субвенции,</a:t>
                      </a:r>
                      <a:r>
                        <a:rPr lang="ru-RU" sz="1200" baseline="0" dirty="0" smtClean="0">
                          <a:latin typeface="Century Gothic" pitchFamily="34" charset="0"/>
                        </a:rPr>
                        <a:t> иные межбюджетные трансферты)</a:t>
                      </a:r>
                      <a:endParaRPr lang="ru-RU" sz="120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 smtClean="0">
                          <a:effectLst/>
                          <a:latin typeface="Century Gothic" pitchFamily="34" charset="0"/>
                        </a:rPr>
                        <a:t>2 746,0</a:t>
                      </a:r>
                      <a:endParaRPr lang="ru-RU" sz="1400" b="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 smtClean="0">
                          <a:effectLst/>
                          <a:latin typeface="Century Gothic" pitchFamily="34" charset="0"/>
                        </a:rPr>
                        <a:t>3</a:t>
                      </a:r>
                      <a:r>
                        <a:rPr lang="ru-RU" sz="1400" u="none" strike="noStrike" kern="1200" baseline="0" dirty="0" smtClean="0">
                          <a:effectLst/>
                          <a:latin typeface="Century Gothic" pitchFamily="34" charset="0"/>
                        </a:rPr>
                        <a:t> 424,7</a:t>
                      </a:r>
                      <a:endParaRPr lang="ru-RU" sz="1400" b="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 smtClean="0">
                          <a:effectLst/>
                          <a:latin typeface="Century Gothic" pitchFamily="34" charset="0"/>
                        </a:rPr>
                        <a:t>2 793,1</a:t>
                      </a:r>
                      <a:endParaRPr lang="ru-RU" sz="1400" b="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16674" y="1194688"/>
            <a:ext cx="1332091" cy="317232"/>
          </a:xfrm>
          <a:prstGeom prst="rect">
            <a:avLst/>
          </a:prstGeom>
          <a:noFill/>
        </p:spPr>
        <p:txBody>
          <a:bodyPr wrap="none" lIns="100804" tIns="50402" rIns="100804" bIns="50402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4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175821" y="7183586"/>
            <a:ext cx="2029103" cy="1973610"/>
            <a:chOff x="8240717" y="6867001"/>
            <a:chExt cx="2029103" cy="2249149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8939105" y="6994052"/>
              <a:ext cx="632327" cy="2122097"/>
              <a:chOff x="-2836723" y="3878877"/>
              <a:chExt cx="720000" cy="2013439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-2836723" y="5609448"/>
                <a:ext cx="720000" cy="28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accent1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2022</a:t>
                </a:r>
                <a:endParaRPr lang="ru-RU" sz="1100" b="1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-2669411" y="3878877"/>
                <a:ext cx="385377" cy="1636143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2 422,0</a:t>
                </a:r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9637493" y="6867001"/>
              <a:ext cx="632327" cy="2249146"/>
              <a:chOff x="-2041503" y="3758333"/>
              <a:chExt cx="720000" cy="2133984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-2041503" y="5609448"/>
                <a:ext cx="720000" cy="28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accent1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2023</a:t>
                </a:r>
                <a:endParaRPr lang="ru-RU" sz="1100" b="1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Скругленный прямоугольник 41"/>
              <p:cNvSpPr/>
              <p:nvPr/>
            </p:nvSpPr>
            <p:spPr>
              <a:xfrm>
                <a:off x="-1874191" y="3758333"/>
                <a:ext cx="385377" cy="175668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2 500,0</a:t>
                </a:r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8240717" y="7336269"/>
              <a:ext cx="632327" cy="1779881"/>
              <a:chOff x="-3631943" y="4203571"/>
              <a:chExt cx="720000" cy="1688746"/>
            </a:xfrm>
          </p:grpSpPr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-3464631" y="4203571"/>
                <a:ext cx="385377" cy="1311447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2 293,7</a:t>
                </a:r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-3631943" y="5609448"/>
                <a:ext cx="720000" cy="282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 smtClean="0">
                    <a:solidFill>
                      <a:schemeClr val="accent1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2021</a:t>
                </a:r>
                <a:endParaRPr lang="ru-RU" sz="1100" b="1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51" name="Группа 50"/>
          <p:cNvGrpSpPr/>
          <p:nvPr/>
        </p:nvGrpSpPr>
        <p:grpSpPr>
          <a:xfrm>
            <a:off x="2477053" y="7823534"/>
            <a:ext cx="2029103" cy="1264979"/>
            <a:chOff x="8240717" y="7417862"/>
            <a:chExt cx="2029103" cy="1661768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8939105" y="7644319"/>
              <a:ext cx="632327" cy="1435302"/>
              <a:chOff x="-2836723" y="4495852"/>
              <a:chExt cx="720000" cy="1361811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-2836723" y="5609448"/>
                <a:ext cx="720000" cy="24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 smtClean="0">
                    <a:solidFill>
                      <a:srgbClr val="FF9A7C"/>
                    </a:solidFill>
                    <a:latin typeface="Century Gothic" panose="020B0502020202020204" pitchFamily="34" charset="0"/>
                  </a:rPr>
                  <a:t>2022</a:t>
                </a:r>
                <a:endParaRPr lang="ru-RU" sz="1100" b="1" dirty="0">
                  <a:solidFill>
                    <a:srgbClr val="FF9A7C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Скругленный прямоугольник 60"/>
              <p:cNvSpPr/>
              <p:nvPr/>
            </p:nvSpPr>
            <p:spPr>
              <a:xfrm>
                <a:off x="-2669411" y="4495852"/>
                <a:ext cx="385377" cy="1019167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191,7</a:t>
                </a:r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9637493" y="7417862"/>
              <a:ext cx="632327" cy="1661762"/>
              <a:chOff x="-2041503" y="4280988"/>
              <a:chExt cx="720000" cy="1576675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-2041503" y="5609448"/>
                <a:ext cx="720000" cy="24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 smtClean="0">
                    <a:solidFill>
                      <a:srgbClr val="FF9A7C"/>
                    </a:solidFill>
                    <a:latin typeface="Century Gothic" panose="020B0502020202020204" pitchFamily="34" charset="0"/>
                  </a:rPr>
                  <a:t>2023</a:t>
                </a:r>
                <a:endParaRPr lang="ru-RU" sz="1100" b="1" dirty="0">
                  <a:solidFill>
                    <a:srgbClr val="FF9A7C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Скругленный прямоугольник 58"/>
              <p:cNvSpPr/>
              <p:nvPr/>
            </p:nvSpPr>
            <p:spPr>
              <a:xfrm>
                <a:off x="-1874191" y="4280988"/>
                <a:ext cx="385377" cy="1234031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196,0</a:t>
                </a:r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8240717" y="7800546"/>
              <a:ext cx="632327" cy="1279084"/>
              <a:chOff x="-3631943" y="4644073"/>
              <a:chExt cx="720000" cy="1213590"/>
            </a:xfrm>
          </p:grpSpPr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-3464631" y="4644073"/>
                <a:ext cx="385377" cy="870948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187,9</a:t>
                </a:r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-3631943" y="5609448"/>
                <a:ext cx="720000" cy="24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 smtClean="0">
                    <a:solidFill>
                      <a:srgbClr val="FF9A7C"/>
                    </a:solidFill>
                    <a:latin typeface="Century Gothic" panose="020B0502020202020204" pitchFamily="34" charset="0"/>
                  </a:rPr>
                  <a:t>2021</a:t>
                </a:r>
                <a:endParaRPr lang="ru-RU" sz="1100" b="1" dirty="0">
                  <a:solidFill>
                    <a:srgbClr val="FF9A7C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4784333" y="6480473"/>
            <a:ext cx="2029103" cy="2670673"/>
            <a:chOff x="8240717" y="7480642"/>
            <a:chExt cx="2029103" cy="1482605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8939105" y="7480642"/>
              <a:ext cx="632327" cy="1482605"/>
              <a:chOff x="-2836723" y="4340552"/>
              <a:chExt cx="720000" cy="1406691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-2836723" y="5609448"/>
                <a:ext cx="720000" cy="137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 smtClean="0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2022</a:t>
                </a:r>
                <a:endParaRPr lang="ru-RU" sz="1100" b="1" dirty="0">
                  <a:solidFill>
                    <a:srgbClr val="7030A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" name="Скругленный прямоугольник 71"/>
              <p:cNvSpPr/>
              <p:nvPr/>
            </p:nvSpPr>
            <p:spPr>
              <a:xfrm>
                <a:off x="-2669411" y="4340552"/>
                <a:ext cx="385377" cy="1174464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3 917,4</a:t>
                </a:r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5" name="Группа 64"/>
            <p:cNvGrpSpPr/>
            <p:nvPr/>
          </p:nvGrpSpPr>
          <p:grpSpPr>
            <a:xfrm>
              <a:off x="9637493" y="7870968"/>
              <a:ext cx="632327" cy="1092274"/>
              <a:chOff x="-2041503" y="4710896"/>
              <a:chExt cx="720000" cy="1036347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-2041503" y="5609448"/>
                <a:ext cx="720000" cy="137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 smtClean="0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2023</a:t>
                </a:r>
                <a:endParaRPr lang="ru-RU" sz="1100" b="1" dirty="0">
                  <a:solidFill>
                    <a:srgbClr val="7030A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-1874191" y="4710896"/>
                <a:ext cx="385377" cy="804124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3 186,2</a:t>
                </a:r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8240717" y="7733973"/>
              <a:ext cx="632327" cy="1229272"/>
              <a:chOff x="-3631943" y="4580913"/>
              <a:chExt cx="720000" cy="1166330"/>
            </a:xfrm>
          </p:grpSpPr>
          <p:sp>
            <p:nvSpPr>
              <p:cNvPr id="67" name="Скругленный прямоугольник 66"/>
              <p:cNvSpPr/>
              <p:nvPr/>
            </p:nvSpPr>
            <p:spPr>
              <a:xfrm>
                <a:off x="-3464631" y="4580913"/>
                <a:ext cx="385377" cy="934107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3 319,7</a:t>
                </a:r>
                <a:endPara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-3631943" y="5609448"/>
                <a:ext cx="720000" cy="137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 smtClean="0">
                    <a:solidFill>
                      <a:srgbClr val="7030A0"/>
                    </a:solidFill>
                    <a:latin typeface="Century Gothic" panose="020B0502020202020204" pitchFamily="34" charset="0"/>
                  </a:rPr>
                  <a:t>2021</a:t>
                </a:r>
                <a:endParaRPr lang="ru-RU" sz="1100" b="1" dirty="0">
                  <a:solidFill>
                    <a:srgbClr val="7030A0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338308" y="5760390"/>
            <a:ext cx="1735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Налоговые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доходы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623992" y="5760391"/>
            <a:ext cx="1735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Неналоговые доходы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896594" y="5760392"/>
            <a:ext cx="1882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Безвозмездные поступления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V="1">
            <a:off x="2376314" y="6480472"/>
            <a:ext cx="0" cy="2556000"/>
          </a:xfrm>
          <a:prstGeom prst="line">
            <a:avLst/>
          </a:prstGeom>
          <a:ln w="6350">
            <a:solidFill>
              <a:srgbClr val="6D99C5">
                <a:alpha val="48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4618722" y="6480472"/>
            <a:ext cx="0" cy="2556000"/>
          </a:xfrm>
          <a:prstGeom prst="line">
            <a:avLst/>
          </a:prstGeom>
          <a:ln w="6350">
            <a:solidFill>
              <a:srgbClr val="6D99C5">
                <a:alpha val="48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 flipV="1">
            <a:off x="3474514" y="5562736"/>
            <a:ext cx="0" cy="6588000"/>
          </a:xfrm>
          <a:prstGeom prst="line">
            <a:avLst/>
          </a:prstGeom>
          <a:ln w="6350">
            <a:solidFill>
              <a:srgbClr val="6D99C5">
                <a:alpha val="48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Номер слайда 1"/>
          <p:cNvSpPr txBox="1">
            <a:spLocks/>
          </p:cNvSpPr>
          <p:nvPr/>
        </p:nvSpPr>
        <p:spPr>
          <a:xfrm>
            <a:off x="5520640" y="9544173"/>
            <a:ext cx="1680210" cy="536699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20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38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58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76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96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114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134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152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856579A-26EE-4AAB-A52B-7127D00329B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18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400516"/>
              </p:ext>
            </p:extLst>
          </p:nvPr>
        </p:nvGraphicFramePr>
        <p:xfrm>
          <a:off x="144065" y="1151880"/>
          <a:ext cx="6912769" cy="8484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8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17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31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42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33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15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16694">
                <a:tc rowSpan="2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400" spc="-5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Наименование</a:t>
                      </a: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36000" marR="13906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lang="ru-RU" sz="1200" spc="-5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Испол-нено за 2019</a:t>
                      </a:r>
                      <a:r>
                        <a:rPr lang="ru-RU" sz="1200" spc="-5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</a:t>
                      </a:r>
                      <a:r>
                        <a:rPr lang="ru-RU" sz="1200" spc="-5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год</a:t>
                      </a: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33"/>
                        </a:spcBef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2020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33"/>
                        </a:spcBef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год</a:t>
                      </a: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marR="154305" indent="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Прогноз</a:t>
                      </a:r>
                      <a:endParaRPr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72000" marR="147955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2000" marR="147955" indent="0" algn="ctr">
                        <a:lnSpc>
                          <a:spcPct val="100000"/>
                        </a:lnSpc>
                      </a:pPr>
                      <a:endParaRPr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5830">
                <a:tc v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endParaRPr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6000" marR="13906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endParaRPr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Bef>
                          <a:spcPts val="33"/>
                        </a:spcBef>
                      </a:pPr>
                      <a:endParaRPr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5430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spc="-10" dirty="0" smtClean="0">
                          <a:latin typeface="Century Gothic" pitchFamily="34" charset="0"/>
                        </a:rPr>
                        <a:t>2021</a:t>
                      </a:r>
                    </a:p>
                    <a:p>
                      <a:pPr marL="0" marR="15430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spc="-10" dirty="0" smtClean="0">
                          <a:latin typeface="Century Gothic" pitchFamily="34" charset="0"/>
                        </a:rPr>
                        <a:t>год</a:t>
                      </a: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147955" indent="0"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Century Gothic" pitchFamily="34" charset="0"/>
                        </a:rPr>
                        <a:t>2022</a:t>
                      </a:r>
                    </a:p>
                    <a:p>
                      <a:pPr marL="72000" marR="147955" indent="0"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Century Gothic" pitchFamily="34" charset="0"/>
                        </a:rPr>
                        <a:t>год</a:t>
                      </a: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2000" marR="147955" indent="0"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Century Gothic" pitchFamily="34" charset="0"/>
                        </a:rPr>
                        <a:t>2023</a:t>
                      </a:r>
                    </a:p>
                    <a:p>
                      <a:pPr marL="72000" marR="147955" indent="0"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Century Gothic" pitchFamily="34" charset="0"/>
                        </a:rPr>
                        <a:t>год</a:t>
                      </a: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0136">
                <a:tc>
                  <a:txBody>
                    <a:bodyPr/>
                    <a:lstStyle/>
                    <a:p>
                      <a:pPr marL="72000" marR="14605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kumimoji="0" lang="ru-RU" sz="1400" b="1" kern="1200" spc="-10" dirty="0" smtClean="0">
                          <a:latin typeface="Century Gothic" pitchFamily="34" charset="0"/>
                        </a:rPr>
                        <a:t>Налоговые и неналоговые  доходы, из них:</a:t>
                      </a:r>
                      <a:endParaRPr kumimoji="0" sz="1400" b="1" kern="1200" spc="-1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1" u="none" strike="noStrike" kern="1200" dirty="0" smtClean="0">
                          <a:effectLst/>
                          <a:latin typeface="Century Gothic" pitchFamily="34" charset="0"/>
                        </a:rPr>
                        <a:t>2 072,2</a:t>
                      </a:r>
                      <a:endParaRPr kumimoji="0" lang="ru-RU" sz="14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02" marR="8002" marT="8399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400" b="1" u="none" strike="noStrike" kern="1200" dirty="0" smtClean="0">
                          <a:effectLst/>
                          <a:latin typeface="Century Gothic" pitchFamily="34" charset="0"/>
                        </a:rPr>
                        <a:t>2 199,9</a:t>
                      </a:r>
                      <a:endParaRPr kumimoji="0" lang="ru-RU" sz="14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02" marR="8002" marT="775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effectLst/>
                          <a:latin typeface="Century Gothic" pitchFamily="34" charset="0"/>
                        </a:rPr>
                        <a:t>2 481,6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effectLst/>
                          <a:latin typeface="Century Gothic" pitchFamily="34" charset="0"/>
                        </a:rPr>
                        <a:t>2 613,7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effectLst/>
                          <a:latin typeface="Century Gothic" pitchFamily="34" charset="0"/>
                        </a:rPr>
                        <a:t>2 696,0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5344">
                <a:tc>
                  <a:txBody>
                    <a:bodyPr/>
                    <a:lstStyle/>
                    <a:p>
                      <a:pPr marL="36000" marR="1460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kumimoji="0" sz="1200" b="1" u="none" strike="noStrike" kern="1200" dirty="0" smtClean="0">
                          <a:effectLst/>
                          <a:latin typeface="Century Gothic" pitchFamily="34" charset="0"/>
                        </a:rPr>
                        <a:t>Налоговые </a:t>
                      </a:r>
                      <a:r>
                        <a:rPr kumimoji="0" lang="ru-RU" sz="1200" b="1" u="none" strike="noStrike" kern="1200" dirty="0" smtClean="0">
                          <a:effectLst/>
                          <a:latin typeface="Century Gothic" pitchFamily="34" charset="0"/>
                        </a:rPr>
                        <a:t>д</a:t>
                      </a:r>
                      <a:r>
                        <a:rPr kumimoji="0" sz="1200" b="1" u="none" strike="noStrike" kern="1200" dirty="0" smtClean="0">
                          <a:effectLst/>
                          <a:latin typeface="Century Gothic" pitchFamily="34" charset="0"/>
                        </a:rPr>
                        <a:t>оходы </a:t>
                      </a:r>
                      <a:r>
                        <a:rPr kumimoji="0" lang="ru-RU" sz="1200" b="1" u="none" strike="noStrike" kern="1200" dirty="0" smtClean="0">
                          <a:effectLst/>
                          <a:latin typeface="Century Gothic" pitchFamily="34" charset="0"/>
                        </a:rPr>
                        <a:t>в</a:t>
                      </a:r>
                      <a:r>
                        <a:rPr kumimoji="0" sz="1200" b="1" u="none" strike="noStrike" kern="1200" dirty="0" smtClean="0">
                          <a:effectLst/>
                          <a:latin typeface="Century Gothic" pitchFamily="34" charset="0"/>
                        </a:rPr>
                        <a:t>сего,</a:t>
                      </a:r>
                      <a:endParaRPr kumimoji="0" lang="ru-RU" sz="1200" b="1" u="none" strike="noStrike" kern="120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36000" marR="14605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kumimoji="0" sz="1200" b="1" kern="1200" spc="-10" dirty="0" smtClean="0">
                          <a:latin typeface="Century Gothic" pitchFamily="34" charset="0"/>
                        </a:rPr>
                        <a:t>из них:</a:t>
                      </a:r>
                      <a:endParaRPr kumimoji="0" sz="1200" b="1" i="1" kern="1200" spc="-1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1" u="none" strike="noStrike" kern="1200" dirty="0" smtClean="0">
                          <a:effectLst/>
                          <a:latin typeface="Century Gothic" pitchFamily="34" charset="0"/>
                        </a:rPr>
                        <a:t>1 786,5</a:t>
                      </a:r>
                      <a:endParaRPr kumimoji="0" lang="ru-RU" sz="12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001" marR="10001" marT="113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kern="1200" dirty="0" smtClean="0">
                          <a:effectLst/>
                          <a:latin typeface="Century Gothic" pitchFamily="34" charset="0"/>
                        </a:rPr>
                        <a:t>1 967,6</a:t>
                      </a:r>
                      <a:endParaRPr lang="ru-RU" sz="12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kern="1200" dirty="0" smtClean="0">
                          <a:effectLst/>
                          <a:latin typeface="Century Gothic" pitchFamily="34" charset="0"/>
                        </a:rPr>
                        <a:t>2</a:t>
                      </a:r>
                      <a:r>
                        <a:rPr lang="ru-RU" sz="1200" b="1" u="none" strike="noStrike" kern="1200" baseline="0" dirty="0" smtClean="0">
                          <a:effectLst/>
                          <a:latin typeface="Century Gothic" pitchFamily="34" charset="0"/>
                        </a:rPr>
                        <a:t> 293,7</a:t>
                      </a:r>
                      <a:endParaRPr lang="ru-RU" sz="12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kern="1200" dirty="0" smtClean="0">
                          <a:effectLst/>
                          <a:latin typeface="Century Gothic" pitchFamily="34" charset="0"/>
                        </a:rPr>
                        <a:t>2 422,0</a:t>
                      </a:r>
                      <a:endParaRPr lang="ru-RU" sz="12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kern="1200" dirty="0" smtClean="0">
                          <a:effectLst/>
                          <a:latin typeface="Century Gothic" pitchFamily="34" charset="0"/>
                        </a:rPr>
                        <a:t>2 500,1</a:t>
                      </a:r>
                      <a:endParaRPr lang="ru-RU" sz="12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389">
                <a:tc>
                  <a:txBody>
                    <a:bodyPr/>
                    <a:lstStyle/>
                    <a:p>
                      <a:pPr marL="72000" marR="146050" indent="0" algn="l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spc="-10" dirty="0" smtClean="0">
                          <a:latin typeface="Century Gothic" pitchFamily="34" charset="0"/>
                        </a:rPr>
                        <a:t>Н</a:t>
                      </a:r>
                      <a:r>
                        <a:rPr kumimoji="0" sz="1200" kern="1200" spc="-10" dirty="0" smtClean="0">
                          <a:latin typeface="Century Gothic" pitchFamily="34" charset="0"/>
                        </a:rPr>
                        <a:t>алог </a:t>
                      </a:r>
                      <a:r>
                        <a:rPr kumimoji="0" sz="1200" kern="1200" spc="-10" dirty="0">
                          <a:latin typeface="Century Gothic" pitchFamily="34" charset="0"/>
                        </a:rPr>
                        <a:t>на </a:t>
                      </a:r>
                      <a:r>
                        <a:rPr kumimoji="0" lang="ru-RU" sz="1200" kern="1200" spc="-10" dirty="0" smtClean="0">
                          <a:latin typeface="Century Gothic" pitchFamily="34" charset="0"/>
                        </a:rPr>
                        <a:t>доходы  физических лиц</a:t>
                      </a:r>
                      <a:endParaRPr kumimoji="0" sz="1200" b="0" i="1" kern="1200" spc="-1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1 272,4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02" marR="8002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1 354,3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1 677,4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1 789,2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1 831,7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7217">
                <a:tc>
                  <a:txBody>
                    <a:bodyPr/>
                    <a:lstStyle/>
                    <a:p>
                      <a:pPr marL="72000" marR="14605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kumimoji="0" lang="ru-RU" sz="1200" kern="1200" spc="-10" dirty="0" smtClean="0">
                          <a:latin typeface="Century Gothic" pitchFamily="34" charset="0"/>
                        </a:rPr>
                        <a:t>Акцизы</a:t>
                      </a:r>
                      <a:endParaRPr kumimoji="0" sz="1200" b="0" i="1" kern="1200" spc="-1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10,0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02" marR="8002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11,7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10,6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11,5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12,6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3550">
                <a:tc>
                  <a:txBody>
                    <a:bodyPr/>
                    <a:lstStyle/>
                    <a:p>
                      <a:pPr marL="72000" marR="14605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kumimoji="0" lang="ru-RU" sz="1200" kern="1200" spc="-10" dirty="0" smtClean="0">
                          <a:latin typeface="Century Gothic" pitchFamily="34" charset="0"/>
                        </a:rPr>
                        <a:t>Упрощенная система</a:t>
                      </a:r>
                      <a:r>
                        <a:rPr kumimoji="0" lang="ru-RU" sz="1200" kern="1200" spc="-10" baseline="0" dirty="0" smtClean="0">
                          <a:latin typeface="Century Gothic" pitchFamily="34" charset="0"/>
                        </a:rPr>
                        <a:t> налогообложения</a:t>
                      </a:r>
                      <a:endParaRPr kumimoji="0" sz="1200" b="0" i="1" kern="1200" spc="-1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-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02" marR="8002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121,7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194,2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209,7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223,8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3550">
                <a:tc>
                  <a:txBody>
                    <a:bodyPr/>
                    <a:lstStyle/>
                    <a:p>
                      <a:pPr marL="72000" marR="14605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kumimoji="0" lang="ru-RU" sz="1200" kern="1200" spc="-10" dirty="0" smtClean="0">
                          <a:latin typeface="Century Gothic" pitchFamily="34" charset="0"/>
                        </a:rPr>
                        <a:t>Единый налог </a:t>
                      </a:r>
                      <a:r>
                        <a:rPr kumimoji="0" sz="1200" kern="1200" spc="-10" dirty="0" smtClean="0">
                          <a:latin typeface="Century Gothic" pitchFamily="34" charset="0"/>
                        </a:rPr>
                        <a:t>на</a:t>
                      </a:r>
                      <a:r>
                        <a:rPr kumimoji="0" lang="ru-RU" sz="1200" kern="1200" spc="-10" dirty="0" smtClean="0">
                          <a:latin typeface="Century Gothic" pitchFamily="34" charset="0"/>
                        </a:rPr>
                        <a:t> вмененный доход</a:t>
                      </a:r>
                    </a:p>
                    <a:p>
                      <a:pPr marL="72000" marR="146050" indent="0" algn="l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i="1" kern="1200" spc="-1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*</a:t>
                      </a:r>
                      <a:r>
                        <a:rPr kumimoji="0" lang="ru-RU" sz="1100" i="1" kern="1200" spc="-10" baseline="0" dirty="0" smtClean="0">
                          <a:solidFill>
                            <a:srgbClr val="FF0000"/>
                          </a:solidFill>
                          <a:latin typeface="Century Gothic" pitchFamily="34" charset="0"/>
                        </a:rPr>
                        <a:t> Отменяется с 01.01.2021</a:t>
                      </a:r>
                      <a:endParaRPr kumimoji="0" sz="1600" b="0" i="1" kern="1200" spc="-1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115,3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02" marR="8002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106,1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21,8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smtClean="0"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6650">
                <a:tc>
                  <a:txBody>
                    <a:bodyPr/>
                    <a:lstStyle/>
                    <a:p>
                      <a:pPr marL="72000" marR="14605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kumimoji="0" lang="ru-RU" sz="1200" kern="1200" spc="-10" dirty="0" smtClean="0">
                          <a:latin typeface="Century Gothic" pitchFamily="34" charset="0"/>
                        </a:rPr>
                        <a:t>Единый сельскохозяйственный н</a:t>
                      </a:r>
                      <a:r>
                        <a:rPr kumimoji="0" sz="1200" kern="1200" spc="-10" dirty="0" smtClean="0">
                          <a:latin typeface="Century Gothic" pitchFamily="34" charset="0"/>
                        </a:rPr>
                        <a:t>алог</a:t>
                      </a:r>
                      <a:endParaRPr kumimoji="0" sz="1200" b="0" i="1" kern="1200" spc="-1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3,3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02" marR="8002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0,03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0,05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0,05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0,05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90324">
                <a:tc>
                  <a:txBody>
                    <a:bodyPr/>
                    <a:lstStyle/>
                    <a:p>
                      <a:pPr marL="72000" marR="14605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kumimoji="0" lang="ru-RU" sz="1200" kern="1200" spc="-10" dirty="0" smtClean="0">
                          <a:latin typeface="Century Gothic" pitchFamily="34" charset="0"/>
                        </a:rPr>
                        <a:t>Налог, взимаемый с применением патентной системы налогообложения</a:t>
                      </a:r>
                      <a:endParaRPr kumimoji="0" sz="1200" b="0" i="1" kern="1200" spc="-1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17,2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02" marR="8002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22,2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43,6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46,3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49,4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3550">
                <a:tc>
                  <a:txBody>
                    <a:bodyPr/>
                    <a:lstStyle/>
                    <a:p>
                      <a:pPr marL="72000" marR="14605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kumimoji="0" lang="ru-RU" sz="1200" kern="1200" spc="-10" dirty="0" smtClean="0">
                          <a:latin typeface="Century Gothic" pitchFamily="34" charset="0"/>
                        </a:rPr>
                        <a:t>Налог на имущество физических</a:t>
                      </a:r>
                      <a:r>
                        <a:rPr kumimoji="0" lang="ru-RU" sz="1200" kern="1200" spc="-10" baseline="0" dirty="0" smtClean="0">
                          <a:latin typeface="Century Gothic" pitchFamily="34" charset="0"/>
                        </a:rPr>
                        <a:t> лиц</a:t>
                      </a:r>
                      <a:endParaRPr kumimoji="0" sz="1200" b="0" i="1" kern="1200" spc="-1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74,9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02" marR="8002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87,4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104,1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114,6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126,0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7389">
                <a:tc>
                  <a:txBody>
                    <a:bodyPr/>
                    <a:lstStyle/>
                    <a:p>
                      <a:pPr marL="72000" marR="14605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kumimoji="0" lang="ru-RU" sz="1200" kern="1200" spc="-10" dirty="0" smtClean="0">
                          <a:latin typeface="Century Gothic" pitchFamily="34" charset="0"/>
                        </a:rPr>
                        <a:t>Земельный н</a:t>
                      </a:r>
                      <a:r>
                        <a:rPr kumimoji="0" sz="1200" kern="1200" spc="-10" dirty="0" smtClean="0">
                          <a:latin typeface="Century Gothic" pitchFamily="34" charset="0"/>
                        </a:rPr>
                        <a:t>алог</a:t>
                      </a:r>
                      <a:endParaRPr kumimoji="0" sz="1200" b="0" i="1" kern="1200" spc="-1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222,8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02" marR="8002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193,7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202,2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209,3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213,5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7389">
                <a:tc>
                  <a:txBody>
                    <a:bodyPr/>
                    <a:lstStyle/>
                    <a:p>
                      <a:pPr marL="72000" marR="146050" algn="l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kumimoji="0" lang="ru-RU" sz="1200" kern="1200" spc="-10" dirty="0" smtClean="0">
                          <a:latin typeface="Century Gothic" pitchFamily="34" charset="0"/>
                        </a:rPr>
                        <a:t>Государственная</a:t>
                      </a:r>
                      <a:r>
                        <a:rPr kumimoji="0" lang="ru-RU" sz="1200" kern="1200" spc="-10" baseline="0" dirty="0" smtClean="0">
                          <a:latin typeface="Century Gothic" pitchFamily="34" charset="0"/>
                        </a:rPr>
                        <a:t> пошлина</a:t>
                      </a:r>
                      <a:endParaRPr kumimoji="0" sz="1200" b="0" i="1" kern="1200" spc="-1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70,6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02" marR="8002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70,5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39,8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41,4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43,0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5344">
                <a:tc>
                  <a:txBody>
                    <a:bodyPr/>
                    <a:lstStyle/>
                    <a:p>
                      <a:pPr marL="36000" marR="14605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kumimoji="0" sz="1200" b="1" u="none" strike="noStrike" kern="1200" dirty="0" smtClean="0">
                          <a:effectLst/>
                          <a:latin typeface="Century Gothic" pitchFamily="34" charset="0"/>
                        </a:rPr>
                        <a:t>Н</a:t>
                      </a:r>
                      <a:r>
                        <a:rPr kumimoji="0" lang="ru-RU" sz="1200" b="1" u="none" strike="noStrike" kern="1200" dirty="0" smtClean="0">
                          <a:effectLst/>
                          <a:latin typeface="Century Gothic" pitchFamily="34" charset="0"/>
                        </a:rPr>
                        <a:t>ен</a:t>
                      </a:r>
                      <a:r>
                        <a:rPr kumimoji="0" sz="1200" b="1" u="none" strike="noStrike" kern="1200" dirty="0" smtClean="0">
                          <a:effectLst/>
                          <a:latin typeface="Century Gothic" pitchFamily="34" charset="0"/>
                        </a:rPr>
                        <a:t>алоговые </a:t>
                      </a:r>
                      <a:r>
                        <a:rPr kumimoji="0" sz="1200" b="1" u="none" strike="noStrike" kern="1200" dirty="0">
                          <a:effectLst/>
                          <a:latin typeface="Century Gothic" pitchFamily="34" charset="0"/>
                        </a:rPr>
                        <a:t>доходы  </a:t>
                      </a:r>
                      <a:r>
                        <a:rPr kumimoji="0" sz="1200" b="1" u="none" strike="noStrike" kern="1200" dirty="0" smtClean="0">
                          <a:effectLst/>
                          <a:latin typeface="Century Gothic" pitchFamily="34" charset="0"/>
                        </a:rPr>
                        <a:t>всего,</a:t>
                      </a:r>
                      <a:r>
                        <a:rPr kumimoji="0" lang="ru-RU" sz="1200" b="1" u="none" strike="noStrike" kern="1200" dirty="0" smtClean="0">
                          <a:effectLst/>
                          <a:latin typeface="Century Gothic" pitchFamily="34" charset="0"/>
                        </a:rPr>
                        <a:t> </a:t>
                      </a:r>
                    </a:p>
                    <a:p>
                      <a:pPr marL="36000" marR="14605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kumimoji="0" sz="1200" b="1" u="none" strike="noStrike" kern="1200" dirty="0" smtClean="0">
                          <a:effectLst/>
                          <a:latin typeface="Century Gothic" pitchFamily="34" charset="0"/>
                        </a:rPr>
                        <a:t>из </a:t>
                      </a:r>
                      <a:r>
                        <a:rPr kumimoji="0" sz="1200" b="1" u="none" strike="noStrike" kern="1200" dirty="0">
                          <a:effectLst/>
                          <a:latin typeface="Century Gothic" pitchFamily="34" charset="0"/>
                        </a:rPr>
                        <a:t>них:</a:t>
                      </a:r>
                      <a:endParaRPr kumimoji="0" sz="1200" b="1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b="1" u="none" strike="noStrike" kern="1200" dirty="0" smtClean="0">
                          <a:effectLst/>
                          <a:latin typeface="Century Gothic" pitchFamily="34" charset="0"/>
                        </a:rPr>
                        <a:t>285,7</a:t>
                      </a:r>
                      <a:endParaRPr kumimoji="0" lang="ru-RU" sz="12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02" marR="8002" marT="8399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ru-RU" sz="1200" b="1" u="none" strike="noStrike" kern="1200" dirty="0" smtClean="0">
                          <a:effectLst/>
                          <a:latin typeface="Century Gothic" pitchFamily="34" charset="0"/>
                        </a:rPr>
                        <a:t>232,3</a:t>
                      </a:r>
                      <a:endParaRPr lang="ru-RU" sz="1200" b="1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02" marR="8002" marT="7753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ru-RU" sz="1200" b="1" u="none" strike="noStrike" kern="1200" dirty="0" smtClean="0">
                          <a:effectLst/>
                          <a:latin typeface="Century Gothic" pitchFamily="34" charset="0"/>
                        </a:rPr>
                        <a:t>187,9</a:t>
                      </a:r>
                      <a:endParaRPr lang="ru-RU" sz="1200" b="1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02" marR="8002" marT="7753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ru-RU" sz="1200" b="1" u="none" strike="noStrike" kern="1200" dirty="0" smtClean="0">
                          <a:effectLst/>
                          <a:latin typeface="Century Gothic" pitchFamily="34" charset="0"/>
                        </a:rPr>
                        <a:t>191,7</a:t>
                      </a:r>
                      <a:endParaRPr lang="ru-RU" sz="1200" b="1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02" marR="8002" marT="7753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ru-RU" sz="1200" b="1" u="none" strike="noStrike" kern="1200" dirty="0" smtClean="0">
                          <a:effectLst/>
                          <a:latin typeface="Century Gothic" pitchFamily="34" charset="0"/>
                        </a:rPr>
                        <a:t>195,9</a:t>
                      </a:r>
                      <a:endParaRPr lang="ru-RU" sz="1200" b="1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02" marR="8002" marT="7753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606372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Доходы от использования имущества,</a:t>
                      </a:r>
                      <a:r>
                        <a:rPr lang="ru-RU" sz="1200" baseline="0" dirty="0" smtClean="0">
                          <a:latin typeface="Century Gothic" pitchFamily="34" charset="0"/>
                        </a:rPr>
                        <a:t> находящегося в  муниципальной собственности, в том числе:</a:t>
                      </a:r>
                      <a:endParaRPr sz="12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171,5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02" marR="8002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155,7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135,6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141,1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146,7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5356">
                <a:tc>
                  <a:txBody>
                    <a:bodyPr/>
                    <a:lstStyle/>
                    <a:p>
                      <a:pPr marL="72000" marR="409575" indent="0" algn="l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11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      Прибыль МУПов</a:t>
                      </a:r>
                      <a:endParaRPr sz="12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3,7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02" marR="8002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0,8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0,4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0,4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0,4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606372">
                <a:tc>
                  <a:txBody>
                    <a:bodyPr/>
                    <a:lstStyle/>
                    <a:p>
                      <a:pPr marL="72000" marR="146050" lvl="0" indent="0" algn="l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-1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entury Gothic" pitchFamily="34" charset="0"/>
                        </a:rPr>
                        <a:t>Плата за негативное воздействие  на окружающую среду и плата за использование лесов</a:t>
                      </a:r>
                      <a:endParaRPr kumimoji="0" lang="ru-RU" sz="1200" b="0" i="1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srgbClr val="1F497D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26,5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02" marR="8002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37,8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16,5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17,1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17,8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04572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Платные услуги и компенсация</a:t>
                      </a:r>
                      <a:r>
                        <a:rPr lang="ru-RU" sz="1200" baseline="0" dirty="0" smtClean="0">
                          <a:latin typeface="Century Gothic" pitchFamily="34" charset="0"/>
                        </a:rPr>
                        <a:t> затрат государства</a:t>
                      </a:r>
                      <a:endParaRPr sz="12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10,7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02" marR="8002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4,4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4,3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4,6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4,7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787099">
                <a:tc>
                  <a:txBody>
                    <a:bodyPr/>
                    <a:lstStyle/>
                    <a:p>
                      <a:pPr marL="72000" marR="0" indent="0" algn="l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Доходы от</a:t>
                      </a:r>
                      <a:r>
                        <a:rPr lang="ru-RU" sz="1200" baseline="0" dirty="0" smtClean="0">
                          <a:latin typeface="Century Gothic" pitchFamily="34" charset="0"/>
                        </a:rPr>
                        <a:t> продажи земельных участков, имущества и плата за увеличение площади земельных участков</a:t>
                      </a:r>
                      <a:endParaRPr sz="12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38,7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02" marR="8002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30,5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26,9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24,2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21,8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04572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Century Gothic" pitchFamily="34" charset="0"/>
                        </a:rPr>
                        <a:t>Штрафы, прочие неналоговые доходы</a:t>
                      </a:r>
                      <a:endParaRPr sz="1200" b="0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38,3</a:t>
                      </a:r>
                      <a:endParaRPr kumimoji="0"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02" marR="8002" marT="83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3,9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4,6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4,7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effectLst/>
                          <a:latin typeface="Century Gothic" pitchFamily="34" charset="0"/>
                        </a:rPr>
                        <a:t>4,9</a:t>
                      </a:r>
                      <a:endParaRPr lang="ru-RU" sz="1200" i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8073" y="-93045"/>
            <a:ext cx="6880859" cy="881168"/>
          </a:xfrm>
          <a:prstGeom prst="rect">
            <a:avLst/>
          </a:prstGeom>
        </p:spPr>
        <p:txBody>
          <a:bodyPr vert="horz" wrap="square" lIns="0" tIns="287430" rIns="0" bIns="0" rtlCol="0" anchor="t">
            <a:spAutoFit/>
          </a:bodyPr>
          <a:lstStyle/>
          <a:p>
            <a:pPr marR="5600">
              <a:lnSpc>
                <a:spcPct val="80000"/>
              </a:lnSpc>
            </a:pPr>
            <a:r>
              <a:rPr sz="1600" b="1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Какие </a:t>
            </a:r>
            <a:r>
              <a:rPr sz="16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основные</a:t>
            </a: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налоговые </a:t>
            </a:r>
            <a:r>
              <a:rPr lang="ru-RU" sz="1600" b="1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и неналоговые </a:t>
            </a:r>
            <a:br>
              <a:rPr lang="ru-RU" sz="1600" b="1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доходы </a:t>
            </a:r>
            <a:r>
              <a:rPr sz="1600" b="1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поступят в</a:t>
            </a:r>
            <a:r>
              <a:rPr lang="ru-RU" sz="1600" b="1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городской </a:t>
            </a:r>
            <a:r>
              <a:rPr sz="16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бюджет </a:t>
            </a: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sz="16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2021-2023 </a:t>
            </a:r>
            <a:r>
              <a:rPr lang="ru-RU" sz="1600" b="1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годах</a:t>
            </a:r>
            <a:endParaRPr sz="1600" b="1" dirty="0">
              <a:solidFill>
                <a:srgbClr val="0070C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22668" y="791840"/>
            <a:ext cx="133416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00" algn="r"/>
            <a:r>
              <a:rPr lang="ru-RU" sz="1100" b="1" spc="-5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100" b="1" spc="-5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рублей</a:t>
            </a:r>
            <a:endParaRPr sz="1100" b="1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472658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7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9373" y="2015976"/>
            <a:ext cx="5502154" cy="638319"/>
          </a:xfrm>
          <a:prstGeom prst="rect">
            <a:avLst/>
          </a:prstGeom>
        </p:spPr>
        <p:txBody>
          <a:bodyPr wrap="none" lIns="98746" tIns="49373" rIns="98746" bIns="49373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3500" b="1" dirty="0">
                <a:solidFill>
                  <a:srgbClr val="0070C0"/>
                </a:solidFill>
                <a:latin typeface="Century Gothic" pitchFamily="34" charset="0"/>
              </a:rPr>
              <a:t>БЮДЖЕТ ДЛЯ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8310" y="2665129"/>
            <a:ext cx="6124280" cy="1023040"/>
          </a:xfrm>
          <a:prstGeom prst="rect">
            <a:avLst/>
          </a:prstGeom>
        </p:spPr>
        <p:txBody>
          <a:bodyPr wrap="square" lIns="98746" tIns="49373" rIns="98746" bIns="49373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По решению городской Думы 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«О городском бюджете на  2021 год 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и  плановый период 2022 и 2023 годов"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098" y="9120668"/>
            <a:ext cx="65527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Брошюра сформирована департаментом финансов администрации города Дзержинска </a:t>
            </a:r>
            <a:endParaRPr lang="ru-RU" sz="11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1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25-96-36</a:t>
            </a:r>
            <a:endParaRPr lang="ru-RU" sz="11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09937"/>
              </p:ext>
            </p:extLst>
          </p:nvPr>
        </p:nvGraphicFramePr>
        <p:xfrm>
          <a:off x="122466" y="608776"/>
          <a:ext cx="6955972" cy="9112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60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35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35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47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4650">
                <a:tc rowSpan="2" grid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Налоги </a:t>
                      </a:r>
                      <a:r>
                        <a:rPr sz="1600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 сборы, </a:t>
                      </a:r>
                      <a:endParaRPr lang="ru-RU" sz="1600" spc="-5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7200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установленные</a:t>
                      </a:r>
                      <a:r>
                        <a:rPr sz="1600" spc="-7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законодательством</a:t>
                      </a:r>
                      <a:endParaRPr sz="16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</a:pPr>
                      <a:r>
                        <a:rPr sz="1600" spc="-5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Уровни</a:t>
                      </a:r>
                      <a:r>
                        <a:rPr sz="1600" spc="-8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spc="-8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sz="1600" spc="-5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бюджета</a:t>
                      </a:r>
                      <a:endParaRPr sz="1600" b="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866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 smtClean="0"/>
                        <a:t>Областной</a:t>
                      </a:r>
                      <a:endParaRPr lang="ru-RU" sz="1200" spc="-5" dirty="0" smtClean="0"/>
                    </a:p>
                    <a:p>
                      <a:pPr marL="0" marR="254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 smtClean="0"/>
                        <a:t>бюджет</a:t>
                      </a: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 smtClean="0"/>
                        <a:t>Бюджеты</a:t>
                      </a:r>
                      <a:endParaRPr sz="1200" dirty="0"/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/>
                        <a:t>городских</a:t>
                      </a:r>
                      <a:r>
                        <a:rPr sz="1200" spc="-45" dirty="0"/>
                        <a:t> </a:t>
                      </a:r>
                      <a:r>
                        <a:rPr sz="1200" spc="-5" dirty="0"/>
                        <a:t>округов</a:t>
                      </a: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 smtClean="0"/>
                        <a:t>Бюджеты</a:t>
                      </a:r>
                      <a:endParaRPr sz="1200" dirty="0"/>
                    </a:p>
                    <a:p>
                      <a:pPr marL="0" marR="1524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5" dirty="0" smtClean="0"/>
                        <a:t>м</a:t>
                      </a:r>
                      <a:r>
                        <a:rPr sz="1200" spc="-20" dirty="0" smtClean="0"/>
                        <a:t>у</a:t>
                      </a:r>
                      <a:r>
                        <a:rPr sz="1200" spc="-5" dirty="0" smtClean="0"/>
                        <a:t>ниц</a:t>
                      </a:r>
                      <a:r>
                        <a:rPr sz="1200" spc="5" dirty="0" smtClean="0"/>
                        <a:t>и</a:t>
                      </a:r>
                      <a:r>
                        <a:rPr lang="ru-RU" sz="1200" spc="5" dirty="0" smtClean="0"/>
                        <a:t>-</a:t>
                      </a:r>
                      <a:r>
                        <a:rPr sz="1200" spc="-5" dirty="0" smtClean="0"/>
                        <a:t>п</a:t>
                      </a:r>
                      <a:r>
                        <a:rPr sz="1200" spc="10" dirty="0" smtClean="0"/>
                        <a:t>а</a:t>
                      </a:r>
                      <a:r>
                        <a:rPr sz="1200" spc="-5" dirty="0" smtClean="0"/>
                        <a:t>л</a:t>
                      </a:r>
                      <a:r>
                        <a:rPr sz="1200" dirty="0" smtClean="0"/>
                        <a:t>ь</a:t>
                      </a:r>
                      <a:r>
                        <a:rPr sz="1200" spc="-5" dirty="0" smtClean="0"/>
                        <a:t>н</a:t>
                      </a:r>
                      <a:r>
                        <a:rPr sz="1200" spc="10" dirty="0" smtClean="0"/>
                        <a:t>ы</a:t>
                      </a:r>
                      <a:r>
                        <a:rPr sz="1200" dirty="0" smtClean="0"/>
                        <a:t>х  </a:t>
                      </a:r>
                      <a:r>
                        <a:rPr sz="1200" spc="-5" dirty="0"/>
                        <a:t>районов</a:t>
                      </a: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 smtClean="0"/>
                        <a:t>Бюджеты</a:t>
                      </a:r>
                      <a:endParaRPr sz="1200" dirty="0"/>
                    </a:p>
                    <a:p>
                      <a:pPr marL="0" marR="869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/>
                        <a:t>городских и  сельских  </a:t>
                      </a:r>
                      <a:r>
                        <a:rPr sz="1200" spc="-5" dirty="0" smtClean="0"/>
                        <a:t>поселени</a:t>
                      </a:r>
                      <a:r>
                        <a:rPr lang="ru-RU" sz="1200" spc="-5" dirty="0" smtClean="0"/>
                        <a:t>й</a:t>
                      </a: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6647">
                <a:tc rowSpan="15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Феде</a:t>
                      </a:r>
                      <a:r>
                        <a:rPr sz="1200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р</a:t>
                      </a:r>
                      <a:r>
                        <a:rPr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а</a:t>
                      </a:r>
                      <a:r>
                        <a:rPr sz="1200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л</a:t>
                      </a:r>
                      <a:r>
                        <a:rPr sz="1200" spc="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ь</a:t>
                      </a:r>
                      <a:r>
                        <a:rPr sz="1200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н</a:t>
                      </a:r>
                      <a:r>
                        <a:rPr sz="1200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ы</a:t>
                      </a:r>
                      <a:r>
                        <a:rPr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е</a:t>
                      </a: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</a:pPr>
                      <a:r>
                        <a:rPr sz="1200" baseline="0" dirty="0"/>
                        <a:t>1. </a:t>
                      </a:r>
                      <a:r>
                        <a:rPr sz="1200" spc="-5" baseline="0" dirty="0"/>
                        <a:t>Налог на прибыль организаций по ставке, установленной</a:t>
                      </a:r>
                      <a:r>
                        <a:rPr sz="1200" spc="235" baseline="0" dirty="0"/>
                        <a:t> </a:t>
                      </a:r>
                      <a:r>
                        <a:rPr sz="1200" spc="-10" baseline="0" dirty="0"/>
                        <a:t>для</a:t>
                      </a:r>
                      <a:endParaRPr sz="1200" baseline="0" dirty="0"/>
                    </a:p>
                    <a:p>
                      <a:pPr marL="17780" algn="l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5" baseline="0" dirty="0"/>
                        <a:t>субъектов Российской</a:t>
                      </a:r>
                      <a:r>
                        <a:rPr sz="1200" spc="30" baseline="0" dirty="0"/>
                        <a:t> </a:t>
                      </a:r>
                      <a:r>
                        <a:rPr sz="1200" spc="-5" baseline="0" dirty="0"/>
                        <a:t>Федерации</a:t>
                      </a:r>
                      <a:endParaRPr sz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15"/>
                        </a:lnSpc>
                      </a:pPr>
                      <a:r>
                        <a:rPr sz="1200" dirty="0"/>
                        <a:t>100%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15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15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315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7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</a:pPr>
                      <a:r>
                        <a:rPr sz="1200" baseline="0" dirty="0"/>
                        <a:t>2. </a:t>
                      </a:r>
                      <a:r>
                        <a:rPr sz="1200" spc="-10" baseline="0" dirty="0"/>
                        <a:t>Акцизы, </a:t>
                      </a:r>
                      <a:r>
                        <a:rPr sz="1200" spc="-5" baseline="0" dirty="0"/>
                        <a:t>в том</a:t>
                      </a:r>
                      <a:r>
                        <a:rPr sz="1200" spc="15" baseline="0" dirty="0"/>
                        <a:t> </a:t>
                      </a:r>
                      <a:r>
                        <a:rPr sz="1200" spc="-5" baseline="0" dirty="0"/>
                        <a:t>числе:</a:t>
                      </a:r>
                      <a:endParaRPr sz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241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</a:pPr>
                      <a:r>
                        <a:rPr sz="1200" spc="-5" baseline="0" dirty="0"/>
                        <a:t>акцизы на спиртосодержащую</a:t>
                      </a:r>
                      <a:r>
                        <a:rPr sz="1200" spc="105" baseline="0" dirty="0"/>
                        <a:t> </a:t>
                      </a:r>
                      <a:r>
                        <a:rPr sz="1200" spc="-10" baseline="0" dirty="0"/>
                        <a:t>продукцию</a:t>
                      </a:r>
                      <a:endParaRPr sz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15"/>
                        </a:lnSpc>
                      </a:pPr>
                      <a:r>
                        <a:rPr lang="ru-RU" sz="1200" dirty="0" smtClean="0"/>
                        <a:t>5</a:t>
                      </a:r>
                      <a:r>
                        <a:rPr sz="1200" dirty="0" smtClean="0"/>
                        <a:t>0</a:t>
                      </a:r>
                      <a:r>
                        <a:rPr sz="1200" dirty="0"/>
                        <a:t>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15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15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315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8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</a:pPr>
                      <a:r>
                        <a:rPr sz="1200" spc="-5" baseline="0" dirty="0"/>
                        <a:t>акцизы </a:t>
                      </a:r>
                      <a:r>
                        <a:rPr sz="1200" spc="-5" baseline="0" dirty="0" smtClean="0"/>
                        <a:t>на</a:t>
                      </a:r>
                      <a:r>
                        <a:rPr lang="ru-RU" sz="1200" spc="-5" baseline="0" dirty="0" smtClean="0"/>
                        <a:t> "крепкий" алкоголь (свыше 9%)</a:t>
                      </a:r>
                      <a:endParaRPr sz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15"/>
                        </a:lnSpc>
                      </a:pPr>
                      <a:r>
                        <a:rPr lang="ru-RU" sz="1200" dirty="0" smtClean="0"/>
                        <a:t>8</a:t>
                      </a:r>
                      <a:r>
                        <a:rPr sz="1200" dirty="0" smtClean="0"/>
                        <a:t>0</a:t>
                      </a:r>
                      <a:r>
                        <a:rPr sz="1200" dirty="0"/>
                        <a:t>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15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15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315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09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</a:pPr>
                      <a:r>
                        <a:rPr sz="1200" spc="-5" baseline="0" dirty="0"/>
                        <a:t>акцизы на алкогольную </a:t>
                      </a:r>
                      <a:r>
                        <a:rPr sz="1200" spc="-10" baseline="0" dirty="0"/>
                        <a:t>продукцию </a:t>
                      </a:r>
                      <a:r>
                        <a:rPr sz="1200" spc="-5" baseline="0" dirty="0"/>
                        <a:t>(пиво, </a:t>
                      </a:r>
                      <a:r>
                        <a:rPr sz="1200" spc="-10" baseline="0" dirty="0"/>
                        <a:t>вина </a:t>
                      </a:r>
                      <a:r>
                        <a:rPr sz="1200" spc="10" baseline="0" dirty="0"/>
                        <a:t> </a:t>
                      </a:r>
                      <a:r>
                        <a:rPr sz="1200" spc="-5" baseline="0" dirty="0"/>
                        <a:t>шампанские)</a:t>
                      </a:r>
                      <a:endParaRPr sz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15"/>
                        </a:lnSpc>
                      </a:pPr>
                      <a:r>
                        <a:rPr sz="1200" dirty="0"/>
                        <a:t>100%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15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315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315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241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</a:pPr>
                      <a:r>
                        <a:rPr sz="1200" spc="-5" baseline="0" dirty="0"/>
                        <a:t>доходы </a:t>
                      </a:r>
                      <a:r>
                        <a:rPr sz="1200" baseline="0" dirty="0"/>
                        <a:t>от </a:t>
                      </a:r>
                      <a:r>
                        <a:rPr sz="1200" spc="-10" baseline="0" dirty="0"/>
                        <a:t>уплаты </a:t>
                      </a:r>
                      <a:r>
                        <a:rPr sz="1200" spc="-5" baseline="0" dirty="0"/>
                        <a:t>акцизов на</a:t>
                      </a:r>
                      <a:r>
                        <a:rPr sz="1200" spc="80" baseline="0" dirty="0"/>
                        <a:t> </a:t>
                      </a:r>
                      <a:r>
                        <a:rPr sz="1200" spc="-5" baseline="0" dirty="0" smtClean="0"/>
                        <a:t>нефтепродукты</a:t>
                      </a:r>
                      <a:endParaRPr lang="ru-RU" sz="1200" spc="-5" baseline="0" dirty="0" smtClean="0"/>
                    </a:p>
                    <a:p>
                      <a:pPr marL="17780" algn="l">
                        <a:lnSpc>
                          <a:spcPct val="100000"/>
                        </a:lnSpc>
                      </a:pPr>
                      <a:r>
                        <a:rPr lang="ru-RU" sz="1200" spc="-5" baseline="0" dirty="0" smtClean="0"/>
                        <a:t>(кроме средних дистиллятов)</a:t>
                      </a:r>
                      <a:endParaRPr sz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15"/>
                        </a:lnSpc>
                      </a:pPr>
                      <a:r>
                        <a:rPr sz="1200" dirty="0"/>
                        <a:t>90%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ts val="1315"/>
                        </a:lnSpc>
                      </a:pPr>
                      <a:r>
                        <a:rPr sz="1200" dirty="0"/>
                        <a:t>10%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09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</a:pPr>
                      <a:r>
                        <a:rPr sz="1200" baseline="0" dirty="0"/>
                        <a:t>3. </a:t>
                      </a:r>
                      <a:r>
                        <a:rPr sz="1200" spc="-5" baseline="0" dirty="0"/>
                        <a:t>Налог на доходы физических </a:t>
                      </a:r>
                      <a:r>
                        <a:rPr sz="1200" spc="-10" baseline="0" dirty="0"/>
                        <a:t>лиц </a:t>
                      </a:r>
                      <a:r>
                        <a:rPr sz="1200" spc="-5" baseline="0" dirty="0"/>
                        <a:t>(по единым</a:t>
                      </a:r>
                      <a:r>
                        <a:rPr sz="1200" spc="204" baseline="0" dirty="0"/>
                        <a:t> </a:t>
                      </a:r>
                      <a:r>
                        <a:rPr sz="1200" spc="-5" baseline="0" dirty="0"/>
                        <a:t>нормативам)</a:t>
                      </a:r>
                      <a:endParaRPr sz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15"/>
                        </a:lnSpc>
                      </a:pPr>
                      <a:r>
                        <a:rPr sz="1200" dirty="0"/>
                        <a:t>70%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15"/>
                        </a:lnSpc>
                      </a:pPr>
                      <a:r>
                        <a:rPr sz="1200" dirty="0"/>
                        <a:t>18%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15"/>
                        </a:lnSpc>
                      </a:pPr>
                      <a:r>
                        <a:rPr sz="1200" dirty="0"/>
                        <a:t>8%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2560" algn="ctr">
                        <a:lnSpc>
                          <a:spcPts val="1315"/>
                        </a:lnSpc>
                      </a:pPr>
                      <a:r>
                        <a:rPr sz="1200" dirty="0"/>
                        <a:t>10%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09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</a:pPr>
                      <a:r>
                        <a:rPr sz="1200" baseline="0" dirty="0"/>
                        <a:t>4. </a:t>
                      </a:r>
                      <a:r>
                        <a:rPr sz="1200" spc="-5" baseline="0" dirty="0"/>
                        <a:t>Налоги со специальными налоговыми режимами, в том</a:t>
                      </a:r>
                      <a:r>
                        <a:rPr sz="1200" spc="204" baseline="0" dirty="0"/>
                        <a:t> </a:t>
                      </a:r>
                      <a:r>
                        <a:rPr sz="1200" spc="-5" baseline="0" dirty="0"/>
                        <a:t>числе:</a:t>
                      </a:r>
                      <a:endParaRPr sz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03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</a:pPr>
                      <a:r>
                        <a:rPr sz="1200" spc="-5" baseline="0" dirty="0"/>
                        <a:t>налог, взимаемый в связи с применением упрощенной </a:t>
                      </a:r>
                      <a:r>
                        <a:rPr sz="1200" spc="15" baseline="0" dirty="0"/>
                        <a:t> </a:t>
                      </a:r>
                      <a:r>
                        <a:rPr sz="1200" spc="-5" baseline="0" dirty="0" smtClean="0"/>
                        <a:t>системы</a:t>
                      </a:r>
                      <a:r>
                        <a:rPr lang="ru-RU" sz="1200" spc="-5" baseline="0" dirty="0" smtClean="0"/>
                        <a:t>  </a:t>
                      </a:r>
                      <a:r>
                        <a:rPr sz="1200" spc="-5" baseline="0" dirty="0" smtClean="0"/>
                        <a:t>налогообложения</a:t>
                      </a:r>
                      <a:endParaRPr sz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15"/>
                        </a:lnSpc>
                      </a:pPr>
                      <a:r>
                        <a:rPr lang="ru-RU" sz="1200" dirty="0" smtClean="0"/>
                        <a:t>7</a:t>
                      </a:r>
                      <a:r>
                        <a:rPr sz="1200" dirty="0" smtClean="0"/>
                        <a:t>0</a:t>
                      </a:r>
                      <a:r>
                        <a:rPr sz="1200" dirty="0"/>
                        <a:t>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sz="105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35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</a:pPr>
                      <a:r>
                        <a:rPr sz="1200" spc="-5" baseline="0" dirty="0"/>
                        <a:t>единый налог на вмененный</a:t>
                      </a:r>
                      <a:r>
                        <a:rPr sz="1200" spc="80" baseline="0" dirty="0"/>
                        <a:t> </a:t>
                      </a:r>
                      <a:r>
                        <a:rPr sz="1200" spc="-5" baseline="0" dirty="0"/>
                        <a:t>доход</a:t>
                      </a:r>
                      <a:endParaRPr sz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320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20"/>
                        </a:lnSpc>
                      </a:pPr>
                      <a:r>
                        <a:rPr sz="1200" dirty="0"/>
                        <a:t>100%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20"/>
                        </a:lnSpc>
                      </a:pPr>
                      <a:r>
                        <a:rPr sz="1200" dirty="0"/>
                        <a:t>100%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20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17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</a:pPr>
                      <a:r>
                        <a:rPr sz="1200" spc="-5" baseline="0" dirty="0"/>
                        <a:t>единый сельскохозяйственный</a:t>
                      </a:r>
                      <a:r>
                        <a:rPr sz="1200" spc="75" baseline="0" dirty="0"/>
                        <a:t> </a:t>
                      </a:r>
                      <a:r>
                        <a:rPr sz="1200" spc="-5" baseline="0" dirty="0"/>
                        <a:t>налог</a:t>
                      </a:r>
                      <a:endParaRPr sz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/>
                        <a:t>100%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/>
                        <a:t>50%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2560" algn="ctr">
                        <a:lnSpc>
                          <a:spcPct val="100000"/>
                        </a:lnSpc>
                      </a:pPr>
                      <a:r>
                        <a:rPr sz="1200" dirty="0"/>
                        <a:t>50%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87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</a:pPr>
                      <a:r>
                        <a:rPr sz="1200" spc="-5" baseline="0" dirty="0"/>
                        <a:t>налог, взимаемый в связи с применением патентной </a:t>
                      </a:r>
                      <a:r>
                        <a:rPr sz="1200" spc="20" baseline="0" dirty="0"/>
                        <a:t> </a:t>
                      </a:r>
                      <a:r>
                        <a:rPr sz="1200" spc="-5" baseline="0" dirty="0" smtClean="0"/>
                        <a:t>системы</a:t>
                      </a:r>
                      <a:r>
                        <a:rPr lang="ru-RU" sz="1200" spc="-5" baseline="0" dirty="0" smtClean="0"/>
                        <a:t> </a:t>
                      </a:r>
                      <a:r>
                        <a:rPr sz="1200" spc="-5" baseline="0" dirty="0" smtClean="0"/>
                        <a:t>налогообложения</a:t>
                      </a:r>
                      <a:endParaRPr sz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320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20"/>
                        </a:lnSpc>
                      </a:pPr>
                      <a:r>
                        <a:rPr sz="1200" dirty="0"/>
                        <a:t>100%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20"/>
                        </a:lnSpc>
                      </a:pPr>
                      <a:r>
                        <a:rPr sz="1200" dirty="0"/>
                        <a:t>100%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320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28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</a:pPr>
                      <a:r>
                        <a:rPr lang="ru-RU" sz="1200" spc="-5" baseline="0" dirty="0" smtClean="0"/>
                        <a:t>5. Н</a:t>
                      </a:r>
                      <a:r>
                        <a:rPr sz="1200" spc="-5" baseline="0" dirty="0" smtClean="0"/>
                        <a:t>алог </a:t>
                      </a:r>
                      <a:r>
                        <a:rPr sz="1200" spc="-5" baseline="0" dirty="0"/>
                        <a:t>на добычу общераспространенных полезных</a:t>
                      </a:r>
                      <a:r>
                        <a:rPr sz="1200" spc="204" baseline="0" dirty="0"/>
                        <a:t> </a:t>
                      </a:r>
                      <a:r>
                        <a:rPr sz="1200" spc="-5" baseline="0" dirty="0"/>
                        <a:t>ископаемых</a:t>
                      </a:r>
                      <a:endParaRPr sz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/>
                        <a:t>100%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709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</a:pPr>
                      <a:r>
                        <a:rPr sz="1200" baseline="0" dirty="0"/>
                        <a:t>6. </a:t>
                      </a:r>
                      <a:r>
                        <a:rPr sz="1200" spc="-5" baseline="0" dirty="0"/>
                        <a:t>Сборы за пользование объектами животного </a:t>
                      </a:r>
                      <a:r>
                        <a:rPr sz="1200" spc="-5" baseline="0" dirty="0" smtClean="0"/>
                        <a:t>мира</a:t>
                      </a:r>
                      <a:endParaRPr sz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/>
                        <a:t>100%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6230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</a:pPr>
                      <a:r>
                        <a:rPr sz="1200" baseline="0" dirty="0"/>
                        <a:t>7. </a:t>
                      </a:r>
                      <a:r>
                        <a:rPr sz="1200" spc="-5" baseline="0" dirty="0"/>
                        <a:t>Государственная пошлина (в зависимости </a:t>
                      </a:r>
                      <a:r>
                        <a:rPr sz="1200" baseline="0" dirty="0"/>
                        <a:t>от</a:t>
                      </a:r>
                      <a:r>
                        <a:rPr sz="1200" spc="165" baseline="0" dirty="0"/>
                        <a:t> </a:t>
                      </a:r>
                      <a:r>
                        <a:rPr sz="1200" spc="-5" baseline="0" dirty="0"/>
                        <a:t>установленных</a:t>
                      </a:r>
                      <a:endParaRPr sz="1200" baseline="0" dirty="0"/>
                    </a:p>
                    <a:p>
                      <a:pPr marL="17780" algn="l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5" baseline="0" dirty="0"/>
                        <a:t>полномочий)</a:t>
                      </a:r>
                      <a:endParaRPr sz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/>
                        <a:t>100%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/>
                        <a:t>100%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/>
                        <a:t>100%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/>
                        <a:t>100%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02230">
                <a:tc rowSpan="2">
                  <a:txBody>
                    <a:bodyPr/>
                    <a:lstStyle/>
                    <a:p>
                      <a:pPr marL="72000" indent="-48895">
                        <a:lnSpc>
                          <a:spcPct val="115700"/>
                        </a:lnSpc>
                        <a:spcBef>
                          <a:spcPts val="25"/>
                        </a:spcBef>
                      </a:pPr>
                      <a:r>
                        <a:rPr sz="1200" spc="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Р</a:t>
                      </a:r>
                      <a:r>
                        <a:rPr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е</a:t>
                      </a:r>
                      <a:r>
                        <a:rPr sz="1200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ги</a:t>
                      </a:r>
                      <a:r>
                        <a:rPr sz="1200" spc="-1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о</a:t>
                      </a:r>
                      <a:r>
                        <a:rPr sz="1200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н</a:t>
                      </a:r>
                      <a:r>
                        <a:rPr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а- л</a:t>
                      </a:r>
                      <a:r>
                        <a:rPr sz="1200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ь</a:t>
                      </a:r>
                      <a:r>
                        <a:rPr sz="1200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ны</a:t>
                      </a:r>
                      <a:r>
                        <a:rPr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е</a:t>
                      </a: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</a:pPr>
                      <a:r>
                        <a:rPr sz="1200" baseline="0" dirty="0"/>
                        <a:t>1. </a:t>
                      </a:r>
                      <a:r>
                        <a:rPr sz="1200" spc="-5" baseline="0" dirty="0"/>
                        <a:t>Налог на имущество</a:t>
                      </a:r>
                      <a:r>
                        <a:rPr sz="1200" spc="35" baseline="0" dirty="0"/>
                        <a:t> </a:t>
                      </a:r>
                      <a:r>
                        <a:rPr sz="1200" spc="-5" baseline="0" dirty="0"/>
                        <a:t>организаций</a:t>
                      </a:r>
                      <a:endParaRPr sz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/>
                        <a:t>100%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278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</a:pPr>
                      <a:r>
                        <a:rPr sz="1200" baseline="0" dirty="0"/>
                        <a:t>2. </a:t>
                      </a:r>
                      <a:r>
                        <a:rPr sz="1200" spc="-5" baseline="0" dirty="0"/>
                        <a:t>Транспортный</a:t>
                      </a:r>
                      <a:r>
                        <a:rPr sz="1200" spc="-25" baseline="0" dirty="0"/>
                        <a:t> </a:t>
                      </a:r>
                      <a:r>
                        <a:rPr sz="1200" spc="-5" baseline="0" dirty="0"/>
                        <a:t>налог</a:t>
                      </a:r>
                      <a:endParaRPr sz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/>
                        <a:t>100%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94732">
                <a:tc rowSpan="2"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spc="1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М</a:t>
                      </a:r>
                      <a:r>
                        <a:rPr sz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ес</a:t>
                      </a:r>
                      <a:r>
                        <a:rPr sz="1200" spc="-1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т</a:t>
                      </a:r>
                      <a:r>
                        <a:rPr sz="1200" spc="-5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н</a:t>
                      </a:r>
                      <a:r>
                        <a:rPr lang="ru-RU" sz="1200" spc="-5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-</a:t>
                      </a:r>
                      <a:r>
                        <a:rPr sz="1200" spc="-5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ы</a:t>
                      </a:r>
                      <a:r>
                        <a:rPr sz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е</a:t>
                      </a:r>
                      <a:endParaRPr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</a:pPr>
                      <a:r>
                        <a:rPr sz="1200" baseline="0" dirty="0"/>
                        <a:t>1. </a:t>
                      </a:r>
                      <a:r>
                        <a:rPr sz="1200" spc="-5" baseline="0" dirty="0"/>
                        <a:t>Налог на имущество физических</a:t>
                      </a:r>
                      <a:r>
                        <a:rPr sz="1200" spc="85" baseline="0" dirty="0"/>
                        <a:t> </a:t>
                      </a:r>
                      <a:r>
                        <a:rPr sz="1200" spc="-10" baseline="0" dirty="0"/>
                        <a:t>лиц</a:t>
                      </a:r>
                      <a:endParaRPr sz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/>
                        <a:t>100%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/>
                        <a:t>100%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437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l">
                        <a:lnSpc>
                          <a:spcPct val="100000"/>
                        </a:lnSpc>
                      </a:pPr>
                      <a:r>
                        <a:rPr sz="1200" baseline="0" dirty="0"/>
                        <a:t>2. </a:t>
                      </a:r>
                      <a:r>
                        <a:rPr sz="1200" spc="-5" baseline="0" dirty="0"/>
                        <a:t>Земельный</a:t>
                      </a:r>
                      <a:r>
                        <a:rPr sz="1200" spc="-50" baseline="0" dirty="0"/>
                        <a:t> </a:t>
                      </a:r>
                      <a:r>
                        <a:rPr sz="1200" spc="-5" baseline="0" dirty="0"/>
                        <a:t>налог</a:t>
                      </a:r>
                      <a:endParaRPr sz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dirty="0"/>
                        <a:t>100%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dirty="0"/>
                        <a:t>-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ct val="100000"/>
                        </a:lnSpc>
                      </a:pPr>
                      <a:r>
                        <a:rPr sz="1200" dirty="0"/>
                        <a:t>100%</a:t>
                      </a:r>
                      <a:endParaRPr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066" y="94243"/>
            <a:ext cx="6984826" cy="409565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Какие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налоги зачисляются на территории области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448632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5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36" y="363312"/>
            <a:ext cx="7065364" cy="86057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Перечень востребованных </a:t>
            </a:r>
            <a: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налоговых льгот, установленных </a:t>
            </a: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нормативными правовыми актами  городской Думы г. Дзержинска</a:t>
            </a: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6898" y="1729522"/>
            <a:ext cx="1725920" cy="286454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млн. рублей</a:t>
            </a:r>
            <a:endParaRPr lang="ru-RU" sz="1200" b="1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332673"/>
              </p:ext>
            </p:extLst>
          </p:nvPr>
        </p:nvGraphicFramePr>
        <p:xfrm>
          <a:off x="144066" y="2015977"/>
          <a:ext cx="6840764" cy="677790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600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47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31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04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12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88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009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№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Наименование льготы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Дата и №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НПА городского округа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Сумма льгот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5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Исполнено  </a:t>
                      </a:r>
                    </a:p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за 2019 </a:t>
                      </a:r>
                    </a:p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Оценка на 2020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Прогноз </a:t>
                      </a:r>
                    </a:p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на  2021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Прогноз на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2022 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Прогноз на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2023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0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Century Gothic" pitchFamily="34" charset="0"/>
                        </a:rPr>
                        <a:t>Льгота по земельному налогу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Century Gothic" pitchFamily="34" charset="0"/>
                        </a:rPr>
                        <a:t>Постановление 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Century Gothic" pitchFamily="34" charset="0"/>
                        </a:rPr>
                        <a:t>городской Думы г.Дзержинска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u="none" strike="noStrike" smtClean="0">
                          <a:effectLst/>
                          <a:latin typeface="Century Gothic" pitchFamily="34" charset="0"/>
                        </a:rPr>
                        <a:t>от 23.11.2005</a:t>
                      </a:r>
                    </a:p>
                    <a:p>
                      <a:pPr algn="ctr" fontAlgn="ctr"/>
                      <a:r>
                        <a:rPr lang="ru-RU" sz="1200" u="none" strike="noStrike" baseline="0" smtClean="0">
                          <a:effectLst/>
                          <a:latin typeface="Century Gothic" pitchFamily="34" charset="0"/>
                        </a:rPr>
                        <a:t>№ </a:t>
                      </a:r>
                      <a:r>
                        <a:rPr lang="ru-RU" sz="1200" u="none" strike="noStrike" baseline="0" dirty="0" smtClean="0">
                          <a:effectLst/>
                          <a:latin typeface="Century Gothic" pitchFamily="34" charset="0"/>
                        </a:rPr>
                        <a:t>4 </a:t>
                      </a:r>
                      <a:endParaRPr lang="ru-RU" sz="12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1096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cs typeface="Times New Roman" panose="02020603050405020304" pitchFamily="18" charset="0"/>
                        </a:rPr>
                        <a:t>        в том числе по категориям: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42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Муниципальные учреждения,  оказывающие социальные услуги населению и финансируемые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 из городского бюджета;</a:t>
                      </a:r>
                    </a:p>
                    <a:p>
                      <a:pPr algn="just" fontAlgn="ctr"/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органы местного самоуправления города Дзержинска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34,2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34,2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34,2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34,2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34,2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847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cs typeface="Times New Roman" panose="02020603050405020304" pitchFamily="18" charset="0"/>
                        </a:rPr>
                        <a:t>1.2.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Снижение ставки на 50 % для унитарных предприятий, основанных на праве оперативного управления, в отношении земельных участков, занятых учреждениями и организациями образования, здравоохранения и социального обеспечения, культуры и искусства, под зданиями (строениями) рекреации</a:t>
                      </a: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790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        ВСЕГО: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9" marR="6779" marT="711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3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829" y="262438"/>
            <a:ext cx="6540817" cy="889442"/>
          </a:xfrm>
        </p:spPr>
        <p:txBody>
          <a:bodyPr anchor="t">
            <a:no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Какую помощь </a:t>
            </a: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из вышестоящих бюджетов</a:t>
            </a:r>
            <a:r>
              <a:rPr lang="ru-RU" sz="1600" b="1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получает </a:t>
            </a: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городской округ город Дзержинск</a:t>
            </a:r>
            <a:endParaRPr lang="ru-RU" sz="1600" b="1" dirty="0">
              <a:solidFill>
                <a:srgbClr val="0070C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53030537"/>
              </p:ext>
            </p:extLst>
          </p:nvPr>
        </p:nvGraphicFramePr>
        <p:xfrm>
          <a:off x="211194" y="5688384"/>
          <a:ext cx="6989706" cy="288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8073" y="5256336"/>
            <a:ext cx="6945739" cy="594231"/>
          </a:xfrm>
          <a:prstGeom prst="rect">
            <a:avLst/>
          </a:prstGeom>
        </p:spPr>
        <p:txBody>
          <a:bodyPr wrap="square" lIns="100804" tIns="50402" rIns="100804" bIns="50402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Century Gothic" pitchFamily="34" charset="0"/>
                <a:cs typeface="Times New Roman" panose="02020603050405020304" pitchFamily="18" charset="0"/>
              </a:rPr>
              <a:t>ВСЕГО безвозмездные поступления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Century Gothic" pitchFamily="34" charset="0"/>
                <a:cs typeface="Times New Roman" panose="02020603050405020304" pitchFamily="18" charset="0"/>
              </a:rPr>
              <a:t>из </a:t>
            </a:r>
            <a:r>
              <a:rPr lang="ru-RU" sz="1600" b="1" dirty="0" smtClean="0">
                <a:solidFill>
                  <a:srgbClr val="0070C0"/>
                </a:solidFill>
                <a:latin typeface="Century Gothic" pitchFamily="34" charset="0"/>
                <a:cs typeface="Times New Roman" panose="02020603050405020304" pitchFamily="18" charset="0"/>
              </a:rPr>
              <a:t>вышестоящих бюджетов,  млн. </a:t>
            </a:r>
            <a:r>
              <a:rPr lang="ru-RU" sz="1600" b="1" dirty="0">
                <a:solidFill>
                  <a:srgbClr val="0070C0"/>
                </a:solidFill>
                <a:latin typeface="Century Gothic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31623"/>
              </p:ext>
            </p:extLst>
          </p:nvPr>
        </p:nvGraphicFramePr>
        <p:xfrm>
          <a:off x="214204" y="1495948"/>
          <a:ext cx="6864729" cy="341833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74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84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89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89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64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Исполнено       за 2019                 год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Прогноз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Century Gothic" pitchFamily="34" charset="0"/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3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entury Gothic" pitchFamily="34" charset="0"/>
                        </a:rPr>
                        <a:t>Дотации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676,1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latinLnBrk="0" hangingPunct="1"/>
                      <a:r>
                        <a:rPr lang="ru-RU" sz="1400" kern="1200" dirty="0" smtClean="0">
                          <a:latin typeface="Century Gothic" pitchFamily="34" charset="0"/>
                        </a:rPr>
                        <a:t>737,6</a:t>
                      </a:r>
                      <a:endParaRPr lang="ru-RU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latinLnBrk="0" hangingPunct="1"/>
                      <a:r>
                        <a:rPr lang="ru-RU" sz="1400" kern="1200" dirty="0" smtClean="0">
                          <a:latin typeface="Century Gothic" pitchFamily="34" charset="0"/>
                        </a:rPr>
                        <a:t>573,7</a:t>
                      </a:r>
                      <a:endParaRPr lang="ru-RU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492,7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393,1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entury Gothic" pitchFamily="34" charset="0"/>
                        </a:rPr>
                        <a:t>Субсидии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720,3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latinLnBrk="0" hangingPunct="1"/>
                      <a:r>
                        <a:rPr lang="ru-RU" sz="1400" kern="1200" dirty="0" smtClean="0">
                          <a:latin typeface="Century Gothic" pitchFamily="34" charset="0"/>
                        </a:rPr>
                        <a:t>2 729,7</a:t>
                      </a:r>
                      <a:endParaRPr lang="ru-RU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latinLnBrk="0" hangingPunct="1"/>
                      <a:r>
                        <a:rPr lang="ru-RU" sz="1400" kern="1200" dirty="0" smtClean="0">
                          <a:latin typeface="Century Gothic" pitchFamily="34" charset="0"/>
                        </a:rPr>
                        <a:t>501,7</a:t>
                      </a:r>
                      <a:endParaRPr lang="ru-RU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1 336,9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706,2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22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entury Gothic" pitchFamily="34" charset="0"/>
                        </a:rPr>
                        <a:t>Субвенции</a:t>
                      </a: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2 062,8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latinLnBrk="0" hangingPunct="1"/>
                      <a:r>
                        <a:rPr lang="ru-RU" sz="1400" kern="1200" dirty="0" smtClean="0">
                          <a:latin typeface="Century Gothic" pitchFamily="34" charset="0"/>
                        </a:rPr>
                        <a:t>2 106,4</a:t>
                      </a:r>
                      <a:endParaRPr lang="ru-RU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latinLnBrk="0" hangingPunct="1"/>
                      <a:r>
                        <a:rPr lang="ru-RU" sz="1400" kern="1200" dirty="0" smtClean="0">
                          <a:latin typeface="Century Gothic" pitchFamily="34" charset="0"/>
                        </a:rPr>
                        <a:t>2 086,4</a:t>
                      </a:r>
                      <a:endParaRPr lang="ru-RU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2 087,8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2 086,9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92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entury Gothic" pitchFamily="34" charset="0"/>
                        </a:rPr>
                        <a:t>Иные межбюджетные трансферты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234,2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latinLnBrk="0" hangingPunct="1"/>
                      <a:r>
                        <a:rPr lang="ru-RU" sz="1400" kern="1200" dirty="0" smtClean="0">
                          <a:latin typeface="Century Gothic" pitchFamily="34" charset="0"/>
                        </a:rPr>
                        <a:t>181,3</a:t>
                      </a:r>
                      <a:endParaRPr lang="ru-RU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latinLnBrk="0" hangingPunct="1"/>
                      <a:r>
                        <a:rPr lang="ru-RU" sz="1400" kern="1200" dirty="0" smtClean="0">
                          <a:latin typeface="Century Gothic" pitchFamily="34" charset="0"/>
                        </a:rPr>
                        <a:t>157,9</a:t>
                      </a:r>
                      <a:endParaRPr lang="ru-RU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0,0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itchFamily="34" charset="0"/>
                        </a:rPr>
                        <a:t>0,0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6012" marR="96012" marT="50403" marB="5040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60690" y="1240854"/>
            <a:ext cx="1368203" cy="271066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1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рублей</a:t>
            </a:r>
            <a:endParaRPr lang="ru-RU" sz="11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067" y="9000752"/>
            <a:ext cx="69997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* увеличение доходов произошло в основном за счет увеличения межбюджетных трансфертов на реализацию национального проекта «Экология» в сумме 2 254,1 </a:t>
            </a:r>
            <a:r>
              <a:rPr lang="ru-RU" sz="1100" dirty="0" err="1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млн.рублей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.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07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2"/>
          <p:cNvSpPr txBox="1">
            <a:spLocks noChangeArrowheads="1"/>
          </p:cNvSpPr>
          <p:nvPr/>
        </p:nvSpPr>
        <p:spPr>
          <a:xfrm>
            <a:off x="387008" y="3750981"/>
            <a:ext cx="6597818" cy="713267"/>
          </a:xfrm>
          <a:prstGeom prst="rect">
            <a:avLst/>
          </a:prstGeom>
        </p:spPr>
        <p:txBody>
          <a:bodyPr vert="horz" lIns="0" tIns="50402" rIns="0" bIns="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800" b="1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Основные приоритеты формирования </a:t>
            </a:r>
            <a:r>
              <a:rPr 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городского бюджета </a:t>
            </a:r>
            <a:r>
              <a:rPr lang="ru-RU" sz="1800" b="1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по расходам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6074" y="4464248"/>
            <a:ext cx="6624736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Обеспечение сохранения параметров по уровню заработной платы отдельных категорий работников социальной сферы, установленных Указом Президента Российской Федерации от 07.05.2012 № 597 «О мероприятиях по реализации государственной социальной политики</a:t>
            </a: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16074" y="5832400"/>
            <a:ext cx="6624736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200" dirty="0" err="1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социально-значимых расходов органов местного самоуправления городских округов, в том числе в целях реализации государственных программ и национальных </a:t>
            </a: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проектов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(с целью привлечения средств из вышестоящих бюджетов)</a:t>
            </a: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216074" y="9072760"/>
            <a:ext cx="6624736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Своевременное и в полном объеме исполнение обязательств по обслуживанию муниципального долга </a:t>
            </a:r>
            <a:endParaRPr lang="ru-RU" sz="12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89" y="73501"/>
            <a:ext cx="6885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Особенности формирования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городского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бюджета              по расходам</a:t>
            </a:r>
          </a:p>
        </p:txBody>
      </p:sp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87087" y="1223888"/>
            <a:ext cx="2121468" cy="2124000"/>
            <a:chOff x="144066" y="1163324"/>
            <a:chExt cx="1958009" cy="1960345"/>
          </a:xfrm>
        </p:grpSpPr>
        <p:grpSp>
          <p:nvGrpSpPr>
            <p:cNvPr id="118" name="Группа 117"/>
            <p:cNvGrpSpPr>
              <a:grpSpLocks noChangeAspect="1"/>
            </p:cNvGrpSpPr>
            <p:nvPr/>
          </p:nvGrpSpPr>
          <p:grpSpPr>
            <a:xfrm>
              <a:off x="144066" y="1163324"/>
              <a:ext cx="968711" cy="963677"/>
              <a:chOff x="2008113" y="3631612"/>
              <a:chExt cx="1619634" cy="1611217"/>
            </a:xfrm>
          </p:grpSpPr>
          <p:sp>
            <p:nvSpPr>
              <p:cNvPr id="119" name="Полилиния 118"/>
              <p:cNvSpPr/>
              <p:nvPr/>
            </p:nvSpPr>
            <p:spPr>
              <a:xfrm>
                <a:off x="2008113" y="3631612"/>
                <a:ext cx="1619634" cy="1611217"/>
              </a:xfrm>
              <a:custGeom>
                <a:avLst/>
                <a:gdLst/>
                <a:ahLst/>
                <a:cxnLst/>
                <a:rect l="0" t="0" r="0" b="0"/>
                <a:pathLst>
                  <a:path w="1619634" h="1611217">
                    <a:moveTo>
                      <a:pt x="475837" y="250699"/>
                    </a:moveTo>
                    <a:cubicBezTo>
                      <a:pt x="475837" y="250699"/>
                      <a:pt x="540926" y="197348"/>
                      <a:pt x="649512" y="173716"/>
                    </a:cubicBezTo>
                    <a:lnTo>
                      <a:pt x="659384" y="47270"/>
                    </a:lnTo>
                    <a:cubicBezTo>
                      <a:pt x="659384" y="47270"/>
                      <a:pt x="663329" y="3826"/>
                      <a:pt x="712751" y="0"/>
                    </a:cubicBezTo>
                    <a:lnTo>
                      <a:pt x="919988" y="0"/>
                    </a:lnTo>
                    <a:cubicBezTo>
                      <a:pt x="919988" y="0"/>
                      <a:pt x="962380" y="7899"/>
                      <a:pt x="962380" y="44370"/>
                    </a:cubicBezTo>
                    <a:cubicBezTo>
                      <a:pt x="962380" y="80841"/>
                      <a:pt x="971105" y="175629"/>
                      <a:pt x="971105" y="175629"/>
                    </a:cubicBezTo>
                    <a:cubicBezTo>
                      <a:pt x="971105" y="175629"/>
                      <a:pt x="1127293" y="226970"/>
                      <a:pt x="1145092" y="250699"/>
                    </a:cubicBezTo>
                    <a:lnTo>
                      <a:pt x="1255619" y="155881"/>
                    </a:lnTo>
                    <a:cubicBezTo>
                      <a:pt x="1255619" y="155881"/>
                      <a:pt x="1271495" y="140966"/>
                      <a:pt x="1314853" y="167729"/>
                    </a:cubicBezTo>
                    <a:cubicBezTo>
                      <a:pt x="1371800" y="202880"/>
                      <a:pt x="1460948" y="319785"/>
                      <a:pt x="1460948" y="319785"/>
                    </a:cubicBezTo>
                    <a:cubicBezTo>
                      <a:pt x="1460948" y="319785"/>
                      <a:pt x="1478724" y="347429"/>
                      <a:pt x="1451076" y="381000"/>
                    </a:cubicBezTo>
                    <a:cubicBezTo>
                      <a:pt x="1423434" y="414571"/>
                      <a:pt x="1372104" y="471838"/>
                      <a:pt x="1372104" y="471838"/>
                    </a:cubicBezTo>
                    <a:cubicBezTo>
                      <a:pt x="1372104" y="471838"/>
                      <a:pt x="1437259" y="588349"/>
                      <a:pt x="1441211" y="651663"/>
                    </a:cubicBezTo>
                    <a:lnTo>
                      <a:pt x="1581378" y="659438"/>
                    </a:lnTo>
                    <a:cubicBezTo>
                      <a:pt x="1581378" y="659438"/>
                      <a:pt x="1622843" y="665362"/>
                      <a:pt x="1617538" y="727645"/>
                    </a:cubicBezTo>
                    <a:cubicBezTo>
                      <a:pt x="1617538" y="727645"/>
                      <a:pt x="1622091" y="884556"/>
                      <a:pt x="1617538" y="898381"/>
                    </a:cubicBezTo>
                    <a:cubicBezTo>
                      <a:pt x="1612971" y="912205"/>
                      <a:pt x="1616923" y="955738"/>
                      <a:pt x="1567561" y="955738"/>
                    </a:cubicBezTo>
                    <a:lnTo>
                      <a:pt x="1439235" y="965519"/>
                    </a:lnTo>
                    <a:cubicBezTo>
                      <a:pt x="1439235" y="965519"/>
                      <a:pt x="1424377" y="1059273"/>
                      <a:pt x="1370136" y="1133464"/>
                    </a:cubicBezTo>
                    <a:lnTo>
                      <a:pt x="1457004" y="1241984"/>
                    </a:lnTo>
                    <a:cubicBezTo>
                      <a:pt x="1457004" y="1241984"/>
                      <a:pt x="1485777" y="1261212"/>
                      <a:pt x="1460112" y="1302746"/>
                    </a:cubicBezTo>
                    <a:cubicBezTo>
                      <a:pt x="1460112" y="1302746"/>
                      <a:pt x="1399806" y="1386202"/>
                      <a:pt x="1301059" y="1455286"/>
                    </a:cubicBezTo>
                    <a:cubicBezTo>
                      <a:pt x="1301059" y="1455286"/>
                      <a:pt x="1266844" y="1483816"/>
                      <a:pt x="1231930" y="1441431"/>
                    </a:cubicBezTo>
                    <a:lnTo>
                      <a:pt x="1145062" y="1364420"/>
                    </a:lnTo>
                    <a:cubicBezTo>
                      <a:pt x="1145062" y="1364420"/>
                      <a:pt x="1031867" y="1425023"/>
                      <a:pt x="970664" y="1434895"/>
                    </a:cubicBezTo>
                    <a:cubicBezTo>
                      <a:pt x="970664" y="1434895"/>
                      <a:pt x="967944" y="1466154"/>
                      <a:pt x="961453" y="1567910"/>
                    </a:cubicBezTo>
                    <a:cubicBezTo>
                      <a:pt x="961453" y="1567910"/>
                      <a:pt x="959477" y="1609406"/>
                      <a:pt x="896298" y="1609406"/>
                    </a:cubicBezTo>
                    <a:cubicBezTo>
                      <a:pt x="896298" y="1609406"/>
                      <a:pt x="738354" y="1613480"/>
                      <a:pt x="710715" y="1609406"/>
                    </a:cubicBezTo>
                    <a:cubicBezTo>
                      <a:pt x="710715" y="1609406"/>
                      <a:pt x="657408" y="1613244"/>
                      <a:pt x="657408" y="1552019"/>
                    </a:cubicBezTo>
                    <a:lnTo>
                      <a:pt x="651488" y="1439455"/>
                    </a:lnTo>
                    <a:cubicBezTo>
                      <a:pt x="651488" y="1439455"/>
                      <a:pt x="489594" y="1384165"/>
                      <a:pt x="477748" y="1358492"/>
                    </a:cubicBezTo>
                    <a:lnTo>
                      <a:pt x="388904" y="1447352"/>
                    </a:lnTo>
                    <a:cubicBezTo>
                      <a:pt x="388904" y="1447352"/>
                      <a:pt x="353840" y="1491971"/>
                      <a:pt x="317891" y="1451304"/>
                    </a:cubicBezTo>
                    <a:cubicBezTo>
                      <a:pt x="317891" y="1451304"/>
                      <a:pt x="184011" y="1346568"/>
                      <a:pt x="159555" y="1293573"/>
                    </a:cubicBezTo>
                    <a:cubicBezTo>
                      <a:pt x="159555" y="1293573"/>
                      <a:pt x="144609" y="1260962"/>
                      <a:pt x="171733" y="1236056"/>
                    </a:cubicBezTo>
                    <a:lnTo>
                      <a:pt x="242809" y="1151149"/>
                    </a:lnTo>
                    <a:cubicBezTo>
                      <a:pt x="242809" y="1151149"/>
                      <a:pt x="248731" y="1147197"/>
                      <a:pt x="238858" y="1115604"/>
                    </a:cubicBezTo>
                    <a:cubicBezTo>
                      <a:pt x="238858" y="1115604"/>
                      <a:pt x="183580" y="993168"/>
                      <a:pt x="183580" y="965519"/>
                    </a:cubicBezTo>
                    <a:lnTo>
                      <a:pt x="53275" y="953671"/>
                    </a:lnTo>
                    <a:cubicBezTo>
                      <a:pt x="53275" y="953671"/>
                      <a:pt x="6015" y="961575"/>
                      <a:pt x="6015" y="892453"/>
                    </a:cubicBezTo>
                    <a:cubicBezTo>
                      <a:pt x="6015" y="892453"/>
                      <a:pt x="-7681" y="773969"/>
                      <a:pt x="6015" y="700908"/>
                    </a:cubicBezTo>
                    <a:cubicBezTo>
                      <a:pt x="6015" y="700908"/>
                      <a:pt x="13913" y="649626"/>
                      <a:pt x="57285" y="649626"/>
                    </a:cubicBezTo>
                    <a:lnTo>
                      <a:pt x="183579" y="649626"/>
                    </a:lnTo>
                    <a:cubicBezTo>
                      <a:pt x="183579" y="649626"/>
                      <a:pt x="199374" y="556751"/>
                      <a:pt x="252679" y="469862"/>
                    </a:cubicBezTo>
                    <a:lnTo>
                      <a:pt x="157913" y="367177"/>
                    </a:lnTo>
                    <a:cubicBezTo>
                      <a:pt x="157913" y="367177"/>
                      <a:pt x="132382" y="336903"/>
                      <a:pt x="173707" y="298062"/>
                    </a:cubicBezTo>
                    <a:cubicBezTo>
                      <a:pt x="173707" y="298062"/>
                      <a:pt x="250706" y="197350"/>
                      <a:pt x="315858" y="161804"/>
                    </a:cubicBezTo>
                    <a:cubicBezTo>
                      <a:pt x="315858" y="161804"/>
                      <a:pt x="355343" y="126260"/>
                      <a:pt x="386931" y="165754"/>
                    </a:cubicBezTo>
                    <a:lnTo>
                      <a:pt x="475837" y="25069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7600" cap="flat">
                <a:noFill/>
                <a:bevel/>
              </a:ln>
            </p:spPr>
          </p:sp>
          <p:sp>
            <p:nvSpPr>
              <p:cNvPr id="120" name="Полилиния 119"/>
              <p:cNvSpPr/>
              <p:nvPr/>
            </p:nvSpPr>
            <p:spPr>
              <a:xfrm>
                <a:off x="2397084" y="4016282"/>
                <a:ext cx="841920" cy="841920"/>
              </a:xfrm>
              <a:custGeom>
                <a:avLst/>
                <a:gdLst/>
                <a:ahLst/>
                <a:cxnLst/>
                <a:rect l="0" t="0" r="0" b="0"/>
                <a:pathLst>
                  <a:path w="841920" h="841920">
                    <a:moveTo>
                      <a:pt x="0" y="420960"/>
                    </a:moveTo>
                    <a:cubicBezTo>
                      <a:pt x="0" y="188399"/>
                      <a:pt x="188399" y="0"/>
                      <a:pt x="420961" y="0"/>
                    </a:cubicBezTo>
                    <a:cubicBezTo>
                      <a:pt x="653431" y="0"/>
                      <a:pt x="841920" y="188399"/>
                      <a:pt x="841920" y="420960"/>
                    </a:cubicBezTo>
                    <a:cubicBezTo>
                      <a:pt x="841920" y="653430"/>
                      <a:pt x="653431" y="841920"/>
                      <a:pt x="420961" y="841920"/>
                    </a:cubicBezTo>
                    <a:cubicBezTo>
                      <a:pt x="188399" y="841920"/>
                      <a:pt x="0" y="653430"/>
                      <a:pt x="0" y="420960"/>
                    </a:cubicBezTo>
                    <a:close/>
                  </a:path>
                </a:pathLst>
              </a:custGeom>
              <a:solidFill>
                <a:schemeClr val="bg1"/>
              </a:solidFill>
              <a:ln w="2500" cap="flat">
                <a:solidFill>
                  <a:srgbClr val="F3FBFF"/>
                </a:solidFill>
                <a:bevel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124" name="Группа 123"/>
            <p:cNvGrpSpPr>
              <a:grpSpLocks noChangeAspect="1"/>
            </p:cNvGrpSpPr>
            <p:nvPr/>
          </p:nvGrpSpPr>
          <p:grpSpPr>
            <a:xfrm>
              <a:off x="1133364" y="1163324"/>
              <a:ext cx="968711" cy="963677"/>
              <a:chOff x="3739230" y="3631612"/>
              <a:chExt cx="1619634" cy="1611217"/>
            </a:xfrm>
          </p:grpSpPr>
          <p:sp>
            <p:nvSpPr>
              <p:cNvPr id="125" name="Полилиния 124"/>
              <p:cNvSpPr/>
              <p:nvPr/>
            </p:nvSpPr>
            <p:spPr>
              <a:xfrm rot="21433201">
                <a:off x="3739230" y="3631612"/>
                <a:ext cx="1619634" cy="1611217"/>
              </a:xfrm>
              <a:custGeom>
                <a:avLst/>
                <a:gdLst/>
                <a:ahLst/>
                <a:cxnLst/>
                <a:rect l="0" t="0" r="0" b="0"/>
                <a:pathLst>
                  <a:path w="1619634" h="1611217">
                    <a:moveTo>
                      <a:pt x="475837" y="250699"/>
                    </a:moveTo>
                    <a:cubicBezTo>
                      <a:pt x="475837" y="250699"/>
                      <a:pt x="540926" y="197348"/>
                      <a:pt x="649512" y="173716"/>
                    </a:cubicBezTo>
                    <a:lnTo>
                      <a:pt x="659384" y="47270"/>
                    </a:lnTo>
                    <a:cubicBezTo>
                      <a:pt x="659384" y="47270"/>
                      <a:pt x="663329" y="3826"/>
                      <a:pt x="712751" y="0"/>
                    </a:cubicBezTo>
                    <a:lnTo>
                      <a:pt x="919988" y="0"/>
                    </a:lnTo>
                    <a:cubicBezTo>
                      <a:pt x="919988" y="0"/>
                      <a:pt x="962380" y="7899"/>
                      <a:pt x="962380" y="44370"/>
                    </a:cubicBezTo>
                    <a:cubicBezTo>
                      <a:pt x="962380" y="80841"/>
                      <a:pt x="971105" y="175629"/>
                      <a:pt x="971105" y="175629"/>
                    </a:cubicBezTo>
                    <a:cubicBezTo>
                      <a:pt x="971105" y="175629"/>
                      <a:pt x="1127293" y="226970"/>
                      <a:pt x="1145092" y="250699"/>
                    </a:cubicBezTo>
                    <a:lnTo>
                      <a:pt x="1255619" y="155881"/>
                    </a:lnTo>
                    <a:cubicBezTo>
                      <a:pt x="1255619" y="155881"/>
                      <a:pt x="1271495" y="140966"/>
                      <a:pt x="1314853" y="167729"/>
                    </a:cubicBezTo>
                    <a:cubicBezTo>
                      <a:pt x="1371800" y="202880"/>
                      <a:pt x="1460948" y="319785"/>
                      <a:pt x="1460948" y="319785"/>
                    </a:cubicBezTo>
                    <a:cubicBezTo>
                      <a:pt x="1460948" y="319785"/>
                      <a:pt x="1478724" y="347429"/>
                      <a:pt x="1451076" y="381000"/>
                    </a:cubicBezTo>
                    <a:cubicBezTo>
                      <a:pt x="1423434" y="414571"/>
                      <a:pt x="1372104" y="471838"/>
                      <a:pt x="1372104" y="471838"/>
                    </a:cubicBezTo>
                    <a:cubicBezTo>
                      <a:pt x="1372104" y="471838"/>
                      <a:pt x="1437259" y="588349"/>
                      <a:pt x="1441211" y="651663"/>
                    </a:cubicBezTo>
                    <a:lnTo>
                      <a:pt x="1581378" y="659438"/>
                    </a:lnTo>
                    <a:cubicBezTo>
                      <a:pt x="1581378" y="659438"/>
                      <a:pt x="1622843" y="665362"/>
                      <a:pt x="1617538" y="727645"/>
                    </a:cubicBezTo>
                    <a:cubicBezTo>
                      <a:pt x="1617538" y="727645"/>
                      <a:pt x="1622091" y="884556"/>
                      <a:pt x="1617538" y="898381"/>
                    </a:cubicBezTo>
                    <a:cubicBezTo>
                      <a:pt x="1612971" y="912205"/>
                      <a:pt x="1616923" y="955738"/>
                      <a:pt x="1567561" y="955738"/>
                    </a:cubicBezTo>
                    <a:lnTo>
                      <a:pt x="1439235" y="965519"/>
                    </a:lnTo>
                    <a:cubicBezTo>
                      <a:pt x="1439235" y="965519"/>
                      <a:pt x="1424377" y="1059273"/>
                      <a:pt x="1370136" y="1133464"/>
                    </a:cubicBezTo>
                    <a:lnTo>
                      <a:pt x="1457004" y="1241984"/>
                    </a:lnTo>
                    <a:cubicBezTo>
                      <a:pt x="1457004" y="1241984"/>
                      <a:pt x="1485777" y="1261212"/>
                      <a:pt x="1460112" y="1302746"/>
                    </a:cubicBezTo>
                    <a:cubicBezTo>
                      <a:pt x="1460112" y="1302746"/>
                      <a:pt x="1399806" y="1386202"/>
                      <a:pt x="1301059" y="1455286"/>
                    </a:cubicBezTo>
                    <a:cubicBezTo>
                      <a:pt x="1301059" y="1455286"/>
                      <a:pt x="1266844" y="1483816"/>
                      <a:pt x="1231930" y="1441431"/>
                    </a:cubicBezTo>
                    <a:lnTo>
                      <a:pt x="1145062" y="1364420"/>
                    </a:lnTo>
                    <a:cubicBezTo>
                      <a:pt x="1145062" y="1364420"/>
                      <a:pt x="1031867" y="1425023"/>
                      <a:pt x="970664" y="1434895"/>
                    </a:cubicBezTo>
                    <a:cubicBezTo>
                      <a:pt x="970664" y="1434895"/>
                      <a:pt x="967944" y="1466154"/>
                      <a:pt x="961453" y="1567910"/>
                    </a:cubicBezTo>
                    <a:cubicBezTo>
                      <a:pt x="961453" y="1567910"/>
                      <a:pt x="959477" y="1609406"/>
                      <a:pt x="896298" y="1609406"/>
                    </a:cubicBezTo>
                    <a:cubicBezTo>
                      <a:pt x="896298" y="1609406"/>
                      <a:pt x="738354" y="1613480"/>
                      <a:pt x="710715" y="1609406"/>
                    </a:cubicBezTo>
                    <a:cubicBezTo>
                      <a:pt x="710715" y="1609406"/>
                      <a:pt x="657408" y="1613244"/>
                      <a:pt x="657408" y="1552019"/>
                    </a:cubicBezTo>
                    <a:lnTo>
                      <a:pt x="651488" y="1439455"/>
                    </a:lnTo>
                    <a:cubicBezTo>
                      <a:pt x="651488" y="1439455"/>
                      <a:pt x="489594" y="1384165"/>
                      <a:pt x="477748" y="1358492"/>
                    </a:cubicBezTo>
                    <a:lnTo>
                      <a:pt x="388904" y="1447352"/>
                    </a:lnTo>
                    <a:cubicBezTo>
                      <a:pt x="388904" y="1447352"/>
                      <a:pt x="353840" y="1491971"/>
                      <a:pt x="317891" y="1451304"/>
                    </a:cubicBezTo>
                    <a:cubicBezTo>
                      <a:pt x="317891" y="1451304"/>
                      <a:pt x="184011" y="1346568"/>
                      <a:pt x="159555" y="1293573"/>
                    </a:cubicBezTo>
                    <a:cubicBezTo>
                      <a:pt x="159555" y="1293573"/>
                      <a:pt x="144609" y="1260962"/>
                      <a:pt x="171733" y="1236056"/>
                    </a:cubicBezTo>
                    <a:lnTo>
                      <a:pt x="242809" y="1151149"/>
                    </a:lnTo>
                    <a:cubicBezTo>
                      <a:pt x="242809" y="1151149"/>
                      <a:pt x="248731" y="1147197"/>
                      <a:pt x="238858" y="1115604"/>
                    </a:cubicBezTo>
                    <a:cubicBezTo>
                      <a:pt x="238858" y="1115604"/>
                      <a:pt x="183580" y="993168"/>
                      <a:pt x="183580" y="965519"/>
                    </a:cubicBezTo>
                    <a:lnTo>
                      <a:pt x="53275" y="953671"/>
                    </a:lnTo>
                    <a:cubicBezTo>
                      <a:pt x="53275" y="953671"/>
                      <a:pt x="6015" y="961575"/>
                      <a:pt x="6015" y="892453"/>
                    </a:cubicBezTo>
                    <a:cubicBezTo>
                      <a:pt x="6015" y="892453"/>
                      <a:pt x="-7681" y="773969"/>
                      <a:pt x="6015" y="700908"/>
                    </a:cubicBezTo>
                    <a:cubicBezTo>
                      <a:pt x="6015" y="700908"/>
                      <a:pt x="13913" y="649626"/>
                      <a:pt x="57285" y="649626"/>
                    </a:cubicBezTo>
                    <a:lnTo>
                      <a:pt x="183579" y="649626"/>
                    </a:lnTo>
                    <a:cubicBezTo>
                      <a:pt x="183579" y="649626"/>
                      <a:pt x="199374" y="556751"/>
                      <a:pt x="252679" y="469862"/>
                    </a:cubicBezTo>
                    <a:lnTo>
                      <a:pt x="157913" y="367177"/>
                    </a:lnTo>
                    <a:cubicBezTo>
                      <a:pt x="157913" y="367177"/>
                      <a:pt x="132382" y="336903"/>
                      <a:pt x="173707" y="298062"/>
                    </a:cubicBezTo>
                    <a:cubicBezTo>
                      <a:pt x="173707" y="298062"/>
                      <a:pt x="250706" y="197350"/>
                      <a:pt x="315858" y="161804"/>
                    </a:cubicBezTo>
                    <a:cubicBezTo>
                      <a:pt x="315858" y="161804"/>
                      <a:pt x="355343" y="126260"/>
                      <a:pt x="386931" y="165754"/>
                    </a:cubicBezTo>
                    <a:lnTo>
                      <a:pt x="475837" y="250699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7600" cap="flat">
                <a:noFill/>
                <a:bevel/>
              </a:ln>
            </p:spPr>
          </p:sp>
          <p:sp>
            <p:nvSpPr>
              <p:cNvPr id="126" name="Полилиния 125"/>
              <p:cNvSpPr/>
              <p:nvPr/>
            </p:nvSpPr>
            <p:spPr>
              <a:xfrm>
                <a:off x="4128201" y="4016282"/>
                <a:ext cx="841920" cy="841920"/>
              </a:xfrm>
              <a:custGeom>
                <a:avLst/>
                <a:gdLst/>
                <a:ahLst/>
                <a:cxnLst/>
                <a:rect l="0" t="0" r="0" b="0"/>
                <a:pathLst>
                  <a:path w="841920" h="841920">
                    <a:moveTo>
                      <a:pt x="0" y="420960"/>
                    </a:moveTo>
                    <a:cubicBezTo>
                      <a:pt x="0" y="188399"/>
                      <a:pt x="188399" y="0"/>
                      <a:pt x="420961" y="0"/>
                    </a:cubicBezTo>
                    <a:cubicBezTo>
                      <a:pt x="653431" y="0"/>
                      <a:pt x="841920" y="188399"/>
                      <a:pt x="841920" y="420960"/>
                    </a:cubicBezTo>
                    <a:cubicBezTo>
                      <a:pt x="841920" y="653430"/>
                      <a:pt x="653431" y="841920"/>
                      <a:pt x="420961" y="841920"/>
                    </a:cubicBezTo>
                    <a:cubicBezTo>
                      <a:pt x="188399" y="841920"/>
                      <a:pt x="0" y="653430"/>
                      <a:pt x="0" y="420960"/>
                    </a:cubicBezTo>
                    <a:close/>
                  </a:path>
                </a:pathLst>
              </a:custGeom>
              <a:solidFill>
                <a:schemeClr val="bg1"/>
              </a:solidFill>
              <a:ln w="2500" cap="flat">
                <a:solidFill>
                  <a:srgbClr val="F3FBFF"/>
                </a:solidFill>
                <a:bevel/>
              </a:ln>
            </p:spPr>
          </p:sp>
        </p:grpSp>
        <p:grpSp>
          <p:nvGrpSpPr>
            <p:cNvPr id="130" name="Группа 129"/>
            <p:cNvGrpSpPr>
              <a:grpSpLocks noChangeAspect="1"/>
            </p:cNvGrpSpPr>
            <p:nvPr/>
          </p:nvGrpSpPr>
          <p:grpSpPr>
            <a:xfrm>
              <a:off x="144134" y="2159992"/>
              <a:ext cx="968711" cy="963677"/>
              <a:chOff x="2008113" y="3631612"/>
              <a:chExt cx="1619634" cy="1611217"/>
            </a:xfrm>
          </p:grpSpPr>
          <p:sp>
            <p:nvSpPr>
              <p:cNvPr id="131" name="Полилиния 130"/>
              <p:cNvSpPr/>
              <p:nvPr/>
            </p:nvSpPr>
            <p:spPr>
              <a:xfrm>
                <a:off x="2008113" y="3631612"/>
                <a:ext cx="1619634" cy="1611217"/>
              </a:xfrm>
              <a:custGeom>
                <a:avLst/>
                <a:gdLst/>
                <a:ahLst/>
                <a:cxnLst/>
                <a:rect l="0" t="0" r="0" b="0"/>
                <a:pathLst>
                  <a:path w="1619634" h="1611217">
                    <a:moveTo>
                      <a:pt x="475837" y="250699"/>
                    </a:moveTo>
                    <a:cubicBezTo>
                      <a:pt x="475837" y="250699"/>
                      <a:pt x="540926" y="197348"/>
                      <a:pt x="649512" y="173716"/>
                    </a:cubicBezTo>
                    <a:lnTo>
                      <a:pt x="659384" y="47270"/>
                    </a:lnTo>
                    <a:cubicBezTo>
                      <a:pt x="659384" y="47270"/>
                      <a:pt x="663329" y="3826"/>
                      <a:pt x="712751" y="0"/>
                    </a:cubicBezTo>
                    <a:lnTo>
                      <a:pt x="919988" y="0"/>
                    </a:lnTo>
                    <a:cubicBezTo>
                      <a:pt x="919988" y="0"/>
                      <a:pt x="962380" y="7899"/>
                      <a:pt x="962380" y="44370"/>
                    </a:cubicBezTo>
                    <a:cubicBezTo>
                      <a:pt x="962380" y="80841"/>
                      <a:pt x="971105" y="175629"/>
                      <a:pt x="971105" y="175629"/>
                    </a:cubicBezTo>
                    <a:cubicBezTo>
                      <a:pt x="971105" y="175629"/>
                      <a:pt x="1127293" y="226970"/>
                      <a:pt x="1145092" y="250699"/>
                    </a:cubicBezTo>
                    <a:lnTo>
                      <a:pt x="1255619" y="155881"/>
                    </a:lnTo>
                    <a:cubicBezTo>
                      <a:pt x="1255619" y="155881"/>
                      <a:pt x="1271495" y="140966"/>
                      <a:pt x="1314853" y="167729"/>
                    </a:cubicBezTo>
                    <a:cubicBezTo>
                      <a:pt x="1371800" y="202880"/>
                      <a:pt x="1460948" y="319785"/>
                      <a:pt x="1460948" y="319785"/>
                    </a:cubicBezTo>
                    <a:cubicBezTo>
                      <a:pt x="1460948" y="319785"/>
                      <a:pt x="1478724" y="347429"/>
                      <a:pt x="1451076" y="381000"/>
                    </a:cubicBezTo>
                    <a:cubicBezTo>
                      <a:pt x="1423434" y="414571"/>
                      <a:pt x="1372104" y="471838"/>
                      <a:pt x="1372104" y="471838"/>
                    </a:cubicBezTo>
                    <a:cubicBezTo>
                      <a:pt x="1372104" y="471838"/>
                      <a:pt x="1437259" y="588349"/>
                      <a:pt x="1441211" y="651663"/>
                    </a:cubicBezTo>
                    <a:lnTo>
                      <a:pt x="1581378" y="659438"/>
                    </a:lnTo>
                    <a:cubicBezTo>
                      <a:pt x="1581378" y="659438"/>
                      <a:pt x="1622843" y="665362"/>
                      <a:pt x="1617538" y="727645"/>
                    </a:cubicBezTo>
                    <a:cubicBezTo>
                      <a:pt x="1617538" y="727645"/>
                      <a:pt x="1622091" y="884556"/>
                      <a:pt x="1617538" y="898381"/>
                    </a:cubicBezTo>
                    <a:cubicBezTo>
                      <a:pt x="1612971" y="912205"/>
                      <a:pt x="1616923" y="955738"/>
                      <a:pt x="1567561" y="955738"/>
                    </a:cubicBezTo>
                    <a:lnTo>
                      <a:pt x="1439235" y="965519"/>
                    </a:lnTo>
                    <a:cubicBezTo>
                      <a:pt x="1439235" y="965519"/>
                      <a:pt x="1424377" y="1059273"/>
                      <a:pt x="1370136" y="1133464"/>
                    </a:cubicBezTo>
                    <a:lnTo>
                      <a:pt x="1457004" y="1241984"/>
                    </a:lnTo>
                    <a:cubicBezTo>
                      <a:pt x="1457004" y="1241984"/>
                      <a:pt x="1485777" y="1261212"/>
                      <a:pt x="1460112" y="1302746"/>
                    </a:cubicBezTo>
                    <a:cubicBezTo>
                      <a:pt x="1460112" y="1302746"/>
                      <a:pt x="1399806" y="1386202"/>
                      <a:pt x="1301059" y="1455286"/>
                    </a:cubicBezTo>
                    <a:cubicBezTo>
                      <a:pt x="1301059" y="1455286"/>
                      <a:pt x="1266844" y="1483816"/>
                      <a:pt x="1231930" y="1441431"/>
                    </a:cubicBezTo>
                    <a:lnTo>
                      <a:pt x="1145062" y="1364420"/>
                    </a:lnTo>
                    <a:cubicBezTo>
                      <a:pt x="1145062" y="1364420"/>
                      <a:pt x="1031867" y="1425023"/>
                      <a:pt x="970664" y="1434895"/>
                    </a:cubicBezTo>
                    <a:cubicBezTo>
                      <a:pt x="970664" y="1434895"/>
                      <a:pt x="967944" y="1466154"/>
                      <a:pt x="961453" y="1567910"/>
                    </a:cubicBezTo>
                    <a:cubicBezTo>
                      <a:pt x="961453" y="1567910"/>
                      <a:pt x="959477" y="1609406"/>
                      <a:pt x="896298" y="1609406"/>
                    </a:cubicBezTo>
                    <a:cubicBezTo>
                      <a:pt x="896298" y="1609406"/>
                      <a:pt x="738354" y="1613480"/>
                      <a:pt x="710715" y="1609406"/>
                    </a:cubicBezTo>
                    <a:cubicBezTo>
                      <a:pt x="710715" y="1609406"/>
                      <a:pt x="657408" y="1613244"/>
                      <a:pt x="657408" y="1552019"/>
                    </a:cubicBezTo>
                    <a:lnTo>
                      <a:pt x="651488" y="1439455"/>
                    </a:lnTo>
                    <a:cubicBezTo>
                      <a:pt x="651488" y="1439455"/>
                      <a:pt x="489594" y="1384165"/>
                      <a:pt x="477748" y="1358492"/>
                    </a:cubicBezTo>
                    <a:lnTo>
                      <a:pt x="388904" y="1447352"/>
                    </a:lnTo>
                    <a:cubicBezTo>
                      <a:pt x="388904" y="1447352"/>
                      <a:pt x="353840" y="1491971"/>
                      <a:pt x="317891" y="1451304"/>
                    </a:cubicBezTo>
                    <a:cubicBezTo>
                      <a:pt x="317891" y="1451304"/>
                      <a:pt x="184011" y="1346568"/>
                      <a:pt x="159555" y="1293573"/>
                    </a:cubicBezTo>
                    <a:cubicBezTo>
                      <a:pt x="159555" y="1293573"/>
                      <a:pt x="144609" y="1260962"/>
                      <a:pt x="171733" y="1236056"/>
                    </a:cubicBezTo>
                    <a:lnTo>
                      <a:pt x="242809" y="1151149"/>
                    </a:lnTo>
                    <a:cubicBezTo>
                      <a:pt x="242809" y="1151149"/>
                      <a:pt x="248731" y="1147197"/>
                      <a:pt x="238858" y="1115604"/>
                    </a:cubicBezTo>
                    <a:cubicBezTo>
                      <a:pt x="238858" y="1115604"/>
                      <a:pt x="183580" y="993168"/>
                      <a:pt x="183580" y="965519"/>
                    </a:cubicBezTo>
                    <a:lnTo>
                      <a:pt x="53275" y="953671"/>
                    </a:lnTo>
                    <a:cubicBezTo>
                      <a:pt x="53275" y="953671"/>
                      <a:pt x="6015" y="961575"/>
                      <a:pt x="6015" y="892453"/>
                    </a:cubicBezTo>
                    <a:cubicBezTo>
                      <a:pt x="6015" y="892453"/>
                      <a:pt x="-7681" y="773969"/>
                      <a:pt x="6015" y="700908"/>
                    </a:cubicBezTo>
                    <a:cubicBezTo>
                      <a:pt x="6015" y="700908"/>
                      <a:pt x="13913" y="649626"/>
                      <a:pt x="57285" y="649626"/>
                    </a:cubicBezTo>
                    <a:lnTo>
                      <a:pt x="183579" y="649626"/>
                    </a:lnTo>
                    <a:cubicBezTo>
                      <a:pt x="183579" y="649626"/>
                      <a:pt x="199374" y="556751"/>
                      <a:pt x="252679" y="469862"/>
                    </a:cubicBezTo>
                    <a:lnTo>
                      <a:pt x="157913" y="367177"/>
                    </a:lnTo>
                    <a:cubicBezTo>
                      <a:pt x="157913" y="367177"/>
                      <a:pt x="132382" y="336903"/>
                      <a:pt x="173707" y="298062"/>
                    </a:cubicBezTo>
                    <a:cubicBezTo>
                      <a:pt x="173707" y="298062"/>
                      <a:pt x="250706" y="197350"/>
                      <a:pt x="315858" y="161804"/>
                    </a:cubicBezTo>
                    <a:cubicBezTo>
                      <a:pt x="315858" y="161804"/>
                      <a:pt x="355343" y="126260"/>
                      <a:pt x="386931" y="165754"/>
                    </a:cubicBezTo>
                    <a:lnTo>
                      <a:pt x="475837" y="250699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7600" cap="flat">
                <a:noFill/>
                <a:bevel/>
              </a:ln>
            </p:spPr>
          </p:sp>
          <p:sp>
            <p:nvSpPr>
              <p:cNvPr id="132" name="Полилиния 131"/>
              <p:cNvSpPr/>
              <p:nvPr/>
            </p:nvSpPr>
            <p:spPr>
              <a:xfrm>
                <a:off x="2397083" y="4016282"/>
                <a:ext cx="841919" cy="841921"/>
              </a:xfrm>
              <a:custGeom>
                <a:avLst/>
                <a:gdLst/>
                <a:ahLst/>
                <a:cxnLst/>
                <a:rect l="0" t="0" r="0" b="0"/>
                <a:pathLst>
                  <a:path w="841920" h="841920">
                    <a:moveTo>
                      <a:pt x="0" y="420960"/>
                    </a:moveTo>
                    <a:cubicBezTo>
                      <a:pt x="0" y="188399"/>
                      <a:pt x="188399" y="0"/>
                      <a:pt x="420961" y="0"/>
                    </a:cubicBezTo>
                    <a:cubicBezTo>
                      <a:pt x="653431" y="0"/>
                      <a:pt x="841920" y="188399"/>
                      <a:pt x="841920" y="420960"/>
                    </a:cubicBezTo>
                    <a:cubicBezTo>
                      <a:pt x="841920" y="653430"/>
                      <a:pt x="653431" y="841920"/>
                      <a:pt x="420961" y="841920"/>
                    </a:cubicBezTo>
                    <a:cubicBezTo>
                      <a:pt x="188399" y="841920"/>
                      <a:pt x="0" y="653430"/>
                      <a:pt x="0" y="420960"/>
                    </a:cubicBezTo>
                    <a:close/>
                  </a:path>
                </a:pathLst>
              </a:custGeom>
              <a:solidFill>
                <a:schemeClr val="bg1"/>
              </a:solidFill>
              <a:ln w="2500" cap="flat">
                <a:solidFill>
                  <a:srgbClr val="F3FBFF"/>
                </a:solidFill>
                <a:bevel/>
              </a:ln>
            </p:spPr>
          </p:sp>
        </p:grpSp>
        <p:grpSp>
          <p:nvGrpSpPr>
            <p:cNvPr id="133" name="Группа 132"/>
            <p:cNvGrpSpPr>
              <a:grpSpLocks noChangeAspect="1"/>
            </p:cNvGrpSpPr>
            <p:nvPr/>
          </p:nvGrpSpPr>
          <p:grpSpPr>
            <a:xfrm>
              <a:off x="1133364" y="2159992"/>
              <a:ext cx="968711" cy="963677"/>
              <a:chOff x="2008113" y="3631612"/>
              <a:chExt cx="1619634" cy="1611217"/>
            </a:xfrm>
          </p:grpSpPr>
          <p:sp>
            <p:nvSpPr>
              <p:cNvPr id="134" name="Полилиния 133"/>
              <p:cNvSpPr/>
              <p:nvPr/>
            </p:nvSpPr>
            <p:spPr>
              <a:xfrm>
                <a:off x="2008113" y="3631612"/>
                <a:ext cx="1619634" cy="1611217"/>
              </a:xfrm>
              <a:custGeom>
                <a:avLst/>
                <a:gdLst/>
                <a:ahLst/>
                <a:cxnLst/>
                <a:rect l="0" t="0" r="0" b="0"/>
                <a:pathLst>
                  <a:path w="1619634" h="1611217">
                    <a:moveTo>
                      <a:pt x="475837" y="250699"/>
                    </a:moveTo>
                    <a:cubicBezTo>
                      <a:pt x="475837" y="250699"/>
                      <a:pt x="540926" y="197348"/>
                      <a:pt x="649512" y="173716"/>
                    </a:cubicBezTo>
                    <a:lnTo>
                      <a:pt x="659384" y="47270"/>
                    </a:lnTo>
                    <a:cubicBezTo>
                      <a:pt x="659384" y="47270"/>
                      <a:pt x="663329" y="3826"/>
                      <a:pt x="712751" y="0"/>
                    </a:cubicBezTo>
                    <a:lnTo>
                      <a:pt x="919988" y="0"/>
                    </a:lnTo>
                    <a:cubicBezTo>
                      <a:pt x="919988" y="0"/>
                      <a:pt x="962380" y="7899"/>
                      <a:pt x="962380" y="44370"/>
                    </a:cubicBezTo>
                    <a:cubicBezTo>
                      <a:pt x="962380" y="80841"/>
                      <a:pt x="971105" y="175629"/>
                      <a:pt x="971105" y="175629"/>
                    </a:cubicBezTo>
                    <a:cubicBezTo>
                      <a:pt x="971105" y="175629"/>
                      <a:pt x="1127293" y="226970"/>
                      <a:pt x="1145092" y="250699"/>
                    </a:cubicBezTo>
                    <a:lnTo>
                      <a:pt x="1255619" y="155881"/>
                    </a:lnTo>
                    <a:cubicBezTo>
                      <a:pt x="1255619" y="155881"/>
                      <a:pt x="1271495" y="140966"/>
                      <a:pt x="1314853" y="167729"/>
                    </a:cubicBezTo>
                    <a:cubicBezTo>
                      <a:pt x="1371800" y="202880"/>
                      <a:pt x="1460948" y="319785"/>
                      <a:pt x="1460948" y="319785"/>
                    </a:cubicBezTo>
                    <a:cubicBezTo>
                      <a:pt x="1460948" y="319785"/>
                      <a:pt x="1478724" y="347429"/>
                      <a:pt x="1451076" y="381000"/>
                    </a:cubicBezTo>
                    <a:cubicBezTo>
                      <a:pt x="1423434" y="414571"/>
                      <a:pt x="1372104" y="471838"/>
                      <a:pt x="1372104" y="471838"/>
                    </a:cubicBezTo>
                    <a:cubicBezTo>
                      <a:pt x="1372104" y="471838"/>
                      <a:pt x="1437259" y="588349"/>
                      <a:pt x="1441211" y="651663"/>
                    </a:cubicBezTo>
                    <a:lnTo>
                      <a:pt x="1581378" y="659438"/>
                    </a:lnTo>
                    <a:cubicBezTo>
                      <a:pt x="1581378" y="659438"/>
                      <a:pt x="1622843" y="665362"/>
                      <a:pt x="1617538" y="727645"/>
                    </a:cubicBezTo>
                    <a:cubicBezTo>
                      <a:pt x="1617538" y="727645"/>
                      <a:pt x="1622091" y="884556"/>
                      <a:pt x="1617538" y="898381"/>
                    </a:cubicBezTo>
                    <a:cubicBezTo>
                      <a:pt x="1612971" y="912205"/>
                      <a:pt x="1616923" y="955738"/>
                      <a:pt x="1567561" y="955738"/>
                    </a:cubicBezTo>
                    <a:lnTo>
                      <a:pt x="1439235" y="965519"/>
                    </a:lnTo>
                    <a:cubicBezTo>
                      <a:pt x="1439235" y="965519"/>
                      <a:pt x="1424377" y="1059273"/>
                      <a:pt x="1370136" y="1133464"/>
                    </a:cubicBezTo>
                    <a:lnTo>
                      <a:pt x="1457004" y="1241984"/>
                    </a:lnTo>
                    <a:cubicBezTo>
                      <a:pt x="1457004" y="1241984"/>
                      <a:pt x="1485777" y="1261212"/>
                      <a:pt x="1460112" y="1302746"/>
                    </a:cubicBezTo>
                    <a:cubicBezTo>
                      <a:pt x="1460112" y="1302746"/>
                      <a:pt x="1399806" y="1386202"/>
                      <a:pt x="1301059" y="1455286"/>
                    </a:cubicBezTo>
                    <a:cubicBezTo>
                      <a:pt x="1301059" y="1455286"/>
                      <a:pt x="1266844" y="1483816"/>
                      <a:pt x="1231930" y="1441431"/>
                    </a:cubicBezTo>
                    <a:lnTo>
                      <a:pt x="1145062" y="1364420"/>
                    </a:lnTo>
                    <a:cubicBezTo>
                      <a:pt x="1145062" y="1364420"/>
                      <a:pt x="1031867" y="1425023"/>
                      <a:pt x="970664" y="1434895"/>
                    </a:cubicBezTo>
                    <a:cubicBezTo>
                      <a:pt x="970664" y="1434895"/>
                      <a:pt x="967944" y="1466154"/>
                      <a:pt x="961453" y="1567910"/>
                    </a:cubicBezTo>
                    <a:cubicBezTo>
                      <a:pt x="961453" y="1567910"/>
                      <a:pt x="959477" y="1609406"/>
                      <a:pt x="896298" y="1609406"/>
                    </a:cubicBezTo>
                    <a:cubicBezTo>
                      <a:pt x="896298" y="1609406"/>
                      <a:pt x="738354" y="1613480"/>
                      <a:pt x="710715" y="1609406"/>
                    </a:cubicBezTo>
                    <a:cubicBezTo>
                      <a:pt x="710715" y="1609406"/>
                      <a:pt x="657408" y="1613244"/>
                      <a:pt x="657408" y="1552019"/>
                    </a:cubicBezTo>
                    <a:lnTo>
                      <a:pt x="651488" y="1439455"/>
                    </a:lnTo>
                    <a:cubicBezTo>
                      <a:pt x="651488" y="1439455"/>
                      <a:pt x="489594" y="1384165"/>
                      <a:pt x="477748" y="1358492"/>
                    </a:cubicBezTo>
                    <a:lnTo>
                      <a:pt x="388904" y="1447352"/>
                    </a:lnTo>
                    <a:cubicBezTo>
                      <a:pt x="388904" y="1447352"/>
                      <a:pt x="353840" y="1491971"/>
                      <a:pt x="317891" y="1451304"/>
                    </a:cubicBezTo>
                    <a:cubicBezTo>
                      <a:pt x="317891" y="1451304"/>
                      <a:pt x="184011" y="1346568"/>
                      <a:pt x="159555" y="1293573"/>
                    </a:cubicBezTo>
                    <a:cubicBezTo>
                      <a:pt x="159555" y="1293573"/>
                      <a:pt x="144609" y="1260962"/>
                      <a:pt x="171733" y="1236056"/>
                    </a:cubicBezTo>
                    <a:lnTo>
                      <a:pt x="242809" y="1151149"/>
                    </a:lnTo>
                    <a:cubicBezTo>
                      <a:pt x="242809" y="1151149"/>
                      <a:pt x="248731" y="1147197"/>
                      <a:pt x="238858" y="1115604"/>
                    </a:cubicBezTo>
                    <a:cubicBezTo>
                      <a:pt x="238858" y="1115604"/>
                      <a:pt x="183580" y="993168"/>
                      <a:pt x="183580" y="965519"/>
                    </a:cubicBezTo>
                    <a:lnTo>
                      <a:pt x="53275" y="953671"/>
                    </a:lnTo>
                    <a:cubicBezTo>
                      <a:pt x="53275" y="953671"/>
                      <a:pt x="6015" y="961575"/>
                      <a:pt x="6015" y="892453"/>
                    </a:cubicBezTo>
                    <a:cubicBezTo>
                      <a:pt x="6015" y="892453"/>
                      <a:pt x="-7681" y="773969"/>
                      <a:pt x="6015" y="700908"/>
                    </a:cubicBezTo>
                    <a:cubicBezTo>
                      <a:pt x="6015" y="700908"/>
                      <a:pt x="13913" y="649626"/>
                      <a:pt x="57285" y="649626"/>
                    </a:cubicBezTo>
                    <a:lnTo>
                      <a:pt x="183579" y="649626"/>
                    </a:lnTo>
                    <a:cubicBezTo>
                      <a:pt x="183579" y="649626"/>
                      <a:pt x="199374" y="556751"/>
                      <a:pt x="252679" y="469862"/>
                    </a:cubicBezTo>
                    <a:lnTo>
                      <a:pt x="157913" y="367177"/>
                    </a:lnTo>
                    <a:cubicBezTo>
                      <a:pt x="157913" y="367177"/>
                      <a:pt x="132382" y="336903"/>
                      <a:pt x="173707" y="298062"/>
                    </a:cubicBezTo>
                    <a:cubicBezTo>
                      <a:pt x="173707" y="298062"/>
                      <a:pt x="250706" y="197350"/>
                      <a:pt x="315858" y="161804"/>
                    </a:cubicBezTo>
                    <a:cubicBezTo>
                      <a:pt x="315858" y="161804"/>
                      <a:pt x="355343" y="126260"/>
                      <a:pt x="386931" y="165754"/>
                    </a:cubicBezTo>
                    <a:lnTo>
                      <a:pt x="475837" y="25069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7600" cap="flat">
                <a:noFill/>
                <a:bevel/>
              </a:ln>
            </p:spPr>
          </p:sp>
          <p:sp>
            <p:nvSpPr>
              <p:cNvPr id="135" name="Полилиния 134"/>
              <p:cNvSpPr/>
              <p:nvPr/>
            </p:nvSpPr>
            <p:spPr>
              <a:xfrm>
                <a:off x="2397084" y="4016282"/>
                <a:ext cx="841920" cy="841920"/>
              </a:xfrm>
              <a:custGeom>
                <a:avLst/>
                <a:gdLst/>
                <a:ahLst/>
                <a:cxnLst/>
                <a:rect l="0" t="0" r="0" b="0"/>
                <a:pathLst>
                  <a:path w="841920" h="841920">
                    <a:moveTo>
                      <a:pt x="0" y="420960"/>
                    </a:moveTo>
                    <a:cubicBezTo>
                      <a:pt x="0" y="188399"/>
                      <a:pt x="188399" y="0"/>
                      <a:pt x="420961" y="0"/>
                    </a:cubicBezTo>
                    <a:cubicBezTo>
                      <a:pt x="653431" y="0"/>
                      <a:pt x="841920" y="188399"/>
                      <a:pt x="841920" y="420960"/>
                    </a:cubicBezTo>
                    <a:cubicBezTo>
                      <a:pt x="841920" y="653430"/>
                      <a:pt x="653431" y="841920"/>
                      <a:pt x="420961" y="841920"/>
                    </a:cubicBezTo>
                    <a:cubicBezTo>
                      <a:pt x="188399" y="841920"/>
                      <a:pt x="0" y="653430"/>
                      <a:pt x="0" y="420960"/>
                    </a:cubicBezTo>
                    <a:close/>
                  </a:path>
                </a:pathLst>
              </a:custGeom>
              <a:solidFill>
                <a:schemeClr val="bg1"/>
              </a:solidFill>
              <a:ln w="2500" cap="flat">
                <a:solidFill>
                  <a:srgbClr val="F3FBFF"/>
                </a:solidFill>
                <a:bevel/>
              </a:ln>
            </p:spPr>
          </p:sp>
        </p:grpSp>
      </p:grpSp>
      <p:sp>
        <p:nvSpPr>
          <p:cNvPr id="137" name="TextBox 136"/>
          <p:cNvSpPr txBox="1"/>
          <p:nvPr/>
        </p:nvSpPr>
        <p:spPr>
          <a:xfrm>
            <a:off x="2692809" y="893811"/>
            <a:ext cx="4381379" cy="2634333"/>
          </a:xfrm>
          <a:prstGeom prst="rect">
            <a:avLst/>
          </a:prstGeom>
          <a:noFill/>
        </p:spPr>
        <p:txBody>
          <a:bodyPr wrap="square" lIns="94256" tIns="47128" rIns="94256" bIns="47128" rtlCol="0" anchor="ctr">
            <a:spAutoFit/>
          </a:bodyPr>
          <a:lstStyle/>
          <a:p>
            <a:pPr algn="just"/>
            <a:r>
              <a:rPr lang="ru-RU" sz="1100" b="1" dirty="0">
                <a:solidFill>
                  <a:srgbClr val="0070C0"/>
                </a:solidFill>
                <a:latin typeface="Century Gothic" pitchFamily="34" charset="0"/>
                <a:cs typeface="Times New Roman" panose="02020603050405020304" pitchFamily="18" charset="0"/>
              </a:rPr>
              <a:t>Фонд оплаты труда рассчитан на уровне фонда оплаты труда, сформированного на 2020 год, с учетом:  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100" b="1" dirty="0">
                <a:solidFill>
                  <a:srgbClr val="0070C0"/>
                </a:solidFill>
                <a:latin typeface="Century Gothic" pitchFamily="34" charset="0"/>
                <a:cs typeface="Times New Roman" panose="02020603050405020304" pitchFamily="18" charset="0"/>
              </a:rPr>
              <a:t>сохранения целевых показателей заработной платы отдельных категорий работников учреждений города, поименованных в Указе Президента Российской Федерации от 07.05.2012 № 597 «О мероприятиях по реализации государственной социальной политики» на уровне 2020 года;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1100" b="1" dirty="0">
                <a:solidFill>
                  <a:srgbClr val="0070C0"/>
                </a:solidFill>
                <a:latin typeface="Century Gothic" pitchFamily="34" charset="0"/>
                <a:cs typeface="Times New Roman" panose="02020603050405020304" pitchFamily="18" charset="0"/>
              </a:rPr>
              <a:t>сохранения заработной платы работников бюджетного сектора экономики, на которых не распространяются Указы Президента Российской Федерации от 07.05.2012 № 597 «О мероприятиях по реализации государственной социальной политики» на уровне 2020 года без учета индексации с 1 октября 2020 года на 4 %.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8289" y="1079872"/>
            <a:ext cx="2288495" cy="2376264"/>
          </a:xfrm>
          <a:prstGeom prst="roundRect">
            <a:avLst>
              <a:gd name="adj" fmla="val 10867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635549" y="863848"/>
            <a:ext cx="4438640" cy="2736304"/>
          </a:xfrm>
          <a:prstGeom prst="roundRect">
            <a:avLst>
              <a:gd name="adj" fmla="val 8529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16074" y="7992640"/>
            <a:ext cx="6624736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Благоустройство города, в том числе благоустройство дворовых территорий, дорог общего пользования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6074" y="7056536"/>
            <a:ext cx="6624736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Внедрение принципов инициативного бюджетирования – реализация значимых проектов города на основании предложений жителей города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0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322" y="-248"/>
            <a:ext cx="2448322" cy="14934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67" y="1727944"/>
            <a:ext cx="7096933" cy="775433"/>
          </a:xfrm>
        </p:spPr>
        <p:txBody>
          <a:bodyPr vert="horz" lIns="100804" tIns="50402" rIns="100804" bIns="50402" rtlCol="0" anchor="ctr">
            <a:no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Указ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Президента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России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№ 597 от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7 мая 2012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года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«О мерах по реализации государственной социальной политики»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endParaRPr lang="ru-RU" sz="20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60046" y="4031019"/>
            <a:ext cx="203641" cy="40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04" tIns="50402" rIns="100804" bIns="50402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60046" y="2584489"/>
            <a:ext cx="64808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Для реализации данного Указа и достижения целевых показателей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заработной </a:t>
            </a: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платы предусмотрено: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0046" y="3888184"/>
            <a:ext cx="6480815" cy="12241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В 2021 году – 1 803,9 миллиона рублей</a:t>
            </a:r>
            <a:endParaRPr lang="ru-RU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0046" y="5832400"/>
            <a:ext cx="6480815" cy="12241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В 2022 году – 1 803,9 миллиона рублей</a:t>
            </a:r>
            <a:endParaRPr lang="ru-RU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0046" y="7776616"/>
            <a:ext cx="6480815" cy="12241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Century Gothic" pitchFamily="34" charset="0"/>
              </a:rPr>
              <a:t>В 2023 году – 1 803,9 миллиона рублей</a:t>
            </a:r>
            <a:endParaRPr lang="ru-RU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9851800"/>
              </p:ext>
            </p:extLst>
          </p:nvPr>
        </p:nvGraphicFramePr>
        <p:xfrm>
          <a:off x="5020" y="1037726"/>
          <a:ext cx="258731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90" y="215776"/>
            <a:ext cx="6480810" cy="460155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Как распределены расходы городского бюджета  </a:t>
            </a:r>
            <a:b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2021-2023 годов по основным отраслям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067523920"/>
              </p:ext>
            </p:extLst>
          </p:nvPr>
        </p:nvGraphicFramePr>
        <p:xfrm>
          <a:off x="-4966" y="6654350"/>
          <a:ext cx="258731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0" y="6912520"/>
            <a:ext cx="2592288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5 882,2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миллионов рублей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бюджета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2023 году *</a:t>
            </a:r>
          </a:p>
          <a:p>
            <a:pPr algn="ctr"/>
            <a:endParaRPr lang="ru-RU" sz="100" b="1" dirty="0" smtClean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173595"/>
              </p:ext>
            </p:extLst>
          </p:nvPr>
        </p:nvGraphicFramePr>
        <p:xfrm>
          <a:off x="2771800" y="1223888"/>
          <a:ext cx="4429100" cy="21305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13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77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509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69,3%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Отрасли социальной сферы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093">
                <a:tc>
                  <a:txBody>
                    <a:bodyPr/>
                    <a:lstStyle/>
                    <a:p>
                      <a:pPr marL="0" marR="0" indent="0" algn="ctr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11,1%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5908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defTabSz="1008038" rtl="0" eaLnBrk="1" fontAlgn="b" latinLnBrk="0" hangingPunct="1"/>
                      <a:r>
                        <a:rPr lang="ru-RU" sz="11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Национальная экономика </a:t>
                      </a:r>
                      <a:endParaRPr lang="ru-RU" sz="1100" b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093">
                <a:tc>
                  <a:txBody>
                    <a:bodyPr/>
                    <a:lstStyle/>
                    <a:p>
                      <a:pPr marL="0" marR="0" indent="0" algn="ctr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9,3%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defTabSz="1008038" rtl="0" eaLnBrk="1" fontAlgn="b" latinLnBrk="0" hangingPunct="1"/>
                      <a:r>
                        <a:rPr lang="ru-RU" sz="11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Общегосударственные</a:t>
                      </a:r>
                      <a:r>
                        <a:rPr lang="ru-RU" sz="11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вопросы</a:t>
                      </a:r>
                      <a:endParaRPr lang="ru-RU" sz="1100" b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093">
                <a:tc>
                  <a:txBody>
                    <a:bodyPr/>
                    <a:lstStyle/>
                    <a:p>
                      <a:pPr marL="0" marR="0" indent="0" algn="ctr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7,8%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defTabSz="1008038" rtl="0" eaLnBrk="1" fontAlgn="b" latinLnBrk="0" hangingPunct="1"/>
                      <a:r>
                        <a:rPr lang="ru-RU" sz="11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093">
                <a:tc>
                  <a:txBody>
                    <a:bodyPr/>
                    <a:lstStyle/>
                    <a:p>
                      <a:pPr marL="0" marR="0" indent="0" algn="ctr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1,7%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defTabSz="1008038" rtl="0" eaLnBrk="1" fontAlgn="b" latinLnBrk="0" hangingPunct="1"/>
                      <a:r>
                        <a:rPr lang="ru-RU" sz="11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Обслуживание муниципального долга</a:t>
                      </a:r>
                      <a:endParaRPr lang="ru-RU" sz="1100" b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093">
                <a:tc>
                  <a:txBody>
                    <a:bodyPr/>
                    <a:lstStyle/>
                    <a:p>
                      <a:pPr marL="0" marR="0" indent="0" algn="ctr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0,8%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defTabSz="1008038" rtl="0" eaLnBrk="1" fontAlgn="b" latinLnBrk="0" hangingPunct="1"/>
                      <a:r>
                        <a:rPr lang="ru-RU" sz="11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Прочие расходы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126138788"/>
              </p:ext>
            </p:extLst>
          </p:nvPr>
        </p:nvGraphicFramePr>
        <p:xfrm>
          <a:off x="5020" y="3846038"/>
          <a:ext cx="258731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0" y="4104208"/>
            <a:ext cx="2592288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6 531,1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миллионов рублей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бюджета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2022 году *</a:t>
            </a:r>
          </a:p>
          <a:p>
            <a:pPr algn="ctr"/>
            <a:endParaRPr lang="ru-RU" sz="100" b="1" dirty="0" smtClean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463931"/>
              </p:ext>
            </p:extLst>
          </p:nvPr>
        </p:nvGraphicFramePr>
        <p:xfrm>
          <a:off x="2664346" y="4032200"/>
          <a:ext cx="4536554" cy="2160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56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0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72,0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%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Отрасли социальной сферы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ctr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10,1%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5908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Национальная экономика</a:t>
                      </a:r>
                      <a:endParaRPr lang="ru-RU" sz="1100" b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ctr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9,2%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Общегосударственные вопросы</a:t>
                      </a:r>
                      <a:endParaRPr lang="ru-RU" sz="1100" b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ctr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6,5%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defTabSz="1008038" rtl="0" eaLnBrk="1" fontAlgn="b" latinLnBrk="0" hangingPunct="1"/>
                      <a:r>
                        <a:rPr lang="ru-RU" sz="11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ctr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defTabSz="1008038" rtl="0" eaLnBrk="1" fontAlgn="b" latinLnBrk="0" hangingPunct="1"/>
                      <a:r>
                        <a:rPr lang="ru-RU" sz="11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Обслуживание </a:t>
                      </a:r>
                      <a:r>
                        <a:rPr lang="ru-RU" sz="11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муниципального долга</a:t>
                      </a:r>
                      <a:endParaRPr lang="ru-RU" sz="1100" b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ctr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0,7%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defTabSz="1008038" rtl="0" eaLnBrk="1" fontAlgn="b" latinLnBrk="0" hangingPunct="1"/>
                      <a:r>
                        <a:rPr lang="ru-RU" sz="11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Прочие расходы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422145"/>
              </p:ext>
            </p:extLst>
          </p:nvPr>
        </p:nvGraphicFramePr>
        <p:xfrm>
          <a:off x="2664346" y="6912520"/>
          <a:ext cx="4536554" cy="21305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56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0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509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66,9%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Отрасли социальной сферы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093">
                <a:tc>
                  <a:txBody>
                    <a:bodyPr/>
                    <a:lstStyle/>
                    <a:p>
                      <a:pPr marL="0" marR="0" indent="0" algn="ctr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14,3%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5908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Общегосударственные </a:t>
                      </a:r>
                      <a:r>
                        <a:rPr lang="ru-RU" sz="11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вопросы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093">
                <a:tc>
                  <a:txBody>
                    <a:bodyPr/>
                    <a:lstStyle/>
                    <a:p>
                      <a:pPr marL="0" marR="0" indent="0" algn="ctr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9,1%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defTabSz="1008038" rtl="0" eaLnBrk="1" fontAlgn="b" latinLnBrk="0" hangingPunct="1"/>
                      <a:r>
                        <a:rPr lang="ru-RU" sz="11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Национальная экономика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093">
                <a:tc>
                  <a:txBody>
                    <a:bodyPr/>
                    <a:lstStyle/>
                    <a:p>
                      <a:pPr marL="0" marR="0" indent="0" algn="ctr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7,1%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defTabSz="1008038" rtl="0" eaLnBrk="1" fontAlgn="b" latinLnBrk="0" hangingPunct="1"/>
                      <a:r>
                        <a:rPr lang="ru-RU" sz="11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093">
                <a:tc>
                  <a:txBody>
                    <a:bodyPr/>
                    <a:lstStyle/>
                    <a:p>
                      <a:pPr marL="0" marR="0" indent="0" algn="ctr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1,7%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defTabSz="1008038" rtl="0" eaLnBrk="1" fontAlgn="b" latinLnBrk="0" hangingPunct="1"/>
                      <a:r>
                        <a:rPr lang="ru-RU" sz="11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Обслуживание муниципального долга</a:t>
                      </a:r>
                      <a:endParaRPr lang="ru-RU" sz="1100" b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093">
                <a:tc>
                  <a:txBody>
                    <a:bodyPr/>
                    <a:lstStyle/>
                    <a:p>
                      <a:pPr marL="0" marR="0" indent="0" algn="ctr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0,9%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defTabSz="1008038" rtl="0" eaLnBrk="1" fontAlgn="b" latinLnBrk="0" hangingPunct="1"/>
                      <a:r>
                        <a:rPr lang="ru-RU" sz="11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Прочие расходы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 rot="16200000">
            <a:off x="1738562" y="1943968"/>
            <a:ext cx="2520280" cy="648073"/>
          </a:xfrm>
          <a:prstGeom prst="roundRect">
            <a:avLst>
              <a:gd name="adj" fmla="val 19827"/>
            </a:avLst>
          </a:prstGeom>
          <a:noFill/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1731326" y="4812475"/>
            <a:ext cx="2520280" cy="633600"/>
          </a:xfrm>
          <a:prstGeom prst="roundRect">
            <a:avLst>
              <a:gd name="adj" fmla="val 19827"/>
            </a:avLst>
          </a:prstGeom>
          <a:noFill/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 rot="16200000">
            <a:off x="1732312" y="1991238"/>
            <a:ext cx="2520280" cy="631629"/>
          </a:xfrm>
          <a:prstGeom prst="roundRect">
            <a:avLst>
              <a:gd name="adj" fmla="val 19827"/>
            </a:avLst>
          </a:prstGeom>
          <a:noFill/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 rot="16200000">
            <a:off x="1731326" y="7581798"/>
            <a:ext cx="2520280" cy="633600"/>
          </a:xfrm>
          <a:prstGeom prst="roundRect">
            <a:avLst>
              <a:gd name="adj" fmla="val 19827"/>
            </a:avLst>
          </a:prstGeom>
          <a:noFill/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295896"/>
            <a:ext cx="2592288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5 801,3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миллионов рублей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бюджета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2021 году</a:t>
            </a:r>
          </a:p>
          <a:p>
            <a:pPr algn="ctr"/>
            <a:endParaRPr lang="ru-RU" sz="200" b="1" dirty="0" smtClean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066" y="9204964"/>
            <a:ext cx="6696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* - в соответствии с требованиями Бюджетного кодекса РФ при формировании расходов на 2022 и 2023 годы предусмотрены условно утверждаемые расходы городского бюджета в размере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2,8%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от общего объема расходов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без учета расходов за счет целевых межбюджетных трансфертов в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2022 году (86,4 млн. рублей) и в размере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10,7%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от общего объема расходов без учета расходов за счет целевых межбюджетных 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</a:rPr>
              <a:t>трансфертов в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</a:rPr>
              <a:t>2023 году (329,4 млн. рублей)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3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 29"/>
          <p:cNvSpPr/>
          <p:nvPr/>
        </p:nvSpPr>
        <p:spPr>
          <a:xfrm rot="16200000" flipV="1">
            <a:off x="4936261" y="4292574"/>
            <a:ext cx="364722" cy="276024"/>
          </a:xfrm>
          <a:custGeom>
            <a:avLst/>
            <a:gdLst/>
            <a:ahLst/>
            <a:cxnLst/>
            <a:rect l="0" t="0" r="0" b="0"/>
            <a:pathLst>
              <a:path w="1456525" h="7600" fill="none">
                <a:moveTo>
                  <a:pt x="0" y="0"/>
                </a:moveTo>
                <a:lnTo>
                  <a:pt x="1456525" y="0"/>
                </a:lnTo>
              </a:path>
            </a:pathLst>
          </a:custGeom>
          <a:solidFill>
            <a:srgbClr val="FFFFFF"/>
          </a:solidFill>
          <a:ln w="20267" cap="flat">
            <a:solidFill>
              <a:schemeClr val="bg1">
                <a:lumMod val="75000"/>
              </a:schemeClr>
            </a:solidFill>
            <a:bevel/>
          </a:ln>
        </p:spPr>
      </p:sp>
      <p:sp>
        <p:nvSpPr>
          <p:cNvPr id="29" name="Полилиния 28"/>
          <p:cNvSpPr/>
          <p:nvPr/>
        </p:nvSpPr>
        <p:spPr>
          <a:xfrm rot="16200000" flipV="1">
            <a:off x="4940883" y="2117111"/>
            <a:ext cx="334275" cy="276022"/>
          </a:xfrm>
          <a:custGeom>
            <a:avLst/>
            <a:gdLst/>
            <a:ahLst/>
            <a:cxnLst/>
            <a:rect l="0" t="0" r="0" b="0"/>
            <a:pathLst>
              <a:path w="1456525" h="7600" fill="none">
                <a:moveTo>
                  <a:pt x="0" y="0"/>
                </a:moveTo>
                <a:lnTo>
                  <a:pt x="1456525" y="0"/>
                </a:lnTo>
              </a:path>
            </a:pathLst>
          </a:custGeom>
          <a:solidFill>
            <a:srgbClr val="FFFFFF"/>
          </a:solidFill>
          <a:ln w="20267" cap="flat">
            <a:solidFill>
              <a:schemeClr val="bg1">
                <a:lumMod val="75000"/>
              </a:schemeClr>
            </a:solidFill>
            <a:bevel/>
          </a:ln>
        </p:spPr>
      </p:sp>
      <p:sp>
        <p:nvSpPr>
          <p:cNvPr id="31" name="Полилиния 30"/>
          <p:cNvSpPr/>
          <p:nvPr/>
        </p:nvSpPr>
        <p:spPr>
          <a:xfrm rot="16200000">
            <a:off x="3088775" y="4471867"/>
            <a:ext cx="1080120" cy="6969537"/>
          </a:xfrm>
          <a:custGeom>
            <a:avLst/>
            <a:gdLst>
              <a:gd name="connsiteX0" fmla="*/ 482897 w 1395345"/>
              <a:gd name="connsiteY0" fmla="*/ 500604 h 3985600"/>
              <a:gd name="connsiteX1" fmla="*/ 399297 w 1395345"/>
              <a:gd name="connsiteY1" fmla="*/ 1085804 h 3985600"/>
              <a:gd name="rtl" fmla="*/ 125658 w 1395345"/>
              <a:gd name="rtt" fmla="*/ 1896246 h 3985600"/>
              <a:gd name="rtr" fmla="*/ 1283578 w 1395345"/>
              <a:gd name="rtb" fmla="*/ 3956651 h 39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rtl" t="rtt" r="rtr" b="rtb"/>
            <a:pathLst>
              <a:path w="1395345" h="3985600">
                <a:moveTo>
                  <a:pt x="212000" y="0"/>
                </a:moveTo>
                <a:lnTo>
                  <a:pt x="1183343" y="0"/>
                </a:lnTo>
                <a:cubicBezTo>
                  <a:pt x="1300428" y="0"/>
                  <a:pt x="1395345" y="94916"/>
                  <a:pt x="1395345" y="212000"/>
                </a:cubicBezTo>
                <a:lnTo>
                  <a:pt x="1395345" y="3773598"/>
                </a:lnTo>
                <a:cubicBezTo>
                  <a:pt x="1395345" y="3890683"/>
                  <a:pt x="1300428" y="3985600"/>
                  <a:pt x="1183343" y="3985600"/>
                </a:cubicBezTo>
                <a:lnTo>
                  <a:pt x="212000" y="3985600"/>
                </a:lnTo>
                <a:cubicBezTo>
                  <a:pt x="94916" y="3985600"/>
                  <a:pt x="0" y="3890683"/>
                  <a:pt x="0" y="3773598"/>
                </a:cubicBezTo>
                <a:lnTo>
                  <a:pt x="0" y="212000"/>
                </a:lnTo>
                <a:cubicBezTo>
                  <a:pt x="0" y="94916"/>
                  <a:pt x="94916" y="0"/>
                  <a:pt x="212000" y="0"/>
                </a:cubicBezTo>
                <a:close/>
              </a:path>
            </a:pathLst>
          </a:custGeom>
          <a:noFill/>
          <a:ln w="38100" cap="flat">
            <a:solidFill>
              <a:schemeClr val="accent6">
                <a:lumMod val="75000"/>
              </a:schemeClr>
            </a:solidFill>
            <a:bevel/>
          </a:ln>
        </p:spPr>
        <p:txBody>
          <a:bodyPr vert="vert" wrap="square" lIns="0" tIns="0" rIns="0" bIns="0" rtlCol="0" anchor="ctr"/>
          <a:lstStyle/>
          <a:p>
            <a:pPr algn="ctr">
              <a:lnSpc>
                <a:spcPct val="114000"/>
              </a:lnSpc>
            </a:pPr>
            <a:endParaRPr sz="800" dirty="0">
              <a:solidFill>
                <a:srgbClr val="3C6997"/>
              </a:solidFill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1" y="143768"/>
            <a:ext cx="6880859" cy="457299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Условно утверждаемые расходы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 rot="16200000">
            <a:off x="125524" y="1155727"/>
            <a:ext cx="3109137" cy="3109130"/>
          </a:xfrm>
          <a:custGeom>
            <a:avLst/>
            <a:gdLst/>
            <a:ahLst/>
            <a:cxnLst/>
            <a:rect l="0" t="0" r="0" b="0"/>
            <a:pathLst>
              <a:path w="3109137" h="3109130">
                <a:moveTo>
                  <a:pt x="0" y="1554565"/>
                </a:moveTo>
                <a:cubicBezTo>
                  <a:pt x="0" y="696005"/>
                  <a:pt x="696004" y="0"/>
                  <a:pt x="1554565" y="0"/>
                </a:cubicBezTo>
                <a:cubicBezTo>
                  <a:pt x="2413129" y="0"/>
                  <a:pt x="3109130" y="696005"/>
                  <a:pt x="3109130" y="1554565"/>
                </a:cubicBezTo>
                <a:cubicBezTo>
                  <a:pt x="3109130" y="2413129"/>
                  <a:pt x="2413129" y="3109137"/>
                  <a:pt x="1554565" y="3109137"/>
                </a:cubicBezTo>
                <a:cubicBezTo>
                  <a:pt x="696004" y="3109137"/>
                  <a:pt x="0" y="2413129"/>
                  <a:pt x="0" y="1554565"/>
                </a:cubicBezTo>
                <a:close/>
              </a:path>
            </a:pathLst>
          </a:custGeom>
          <a:noFill/>
          <a:ln w="40533" cap="flat">
            <a:solidFill>
              <a:schemeClr val="bg1">
                <a:lumMod val="75000"/>
              </a:schemeClr>
            </a:solidFill>
            <a:bevel/>
          </a:ln>
        </p:spPr>
      </p:sp>
      <p:sp>
        <p:nvSpPr>
          <p:cNvPr id="65" name="Полилиния 64"/>
          <p:cNvSpPr/>
          <p:nvPr/>
        </p:nvSpPr>
        <p:spPr>
          <a:xfrm flipV="1">
            <a:off x="2304305" y="1007864"/>
            <a:ext cx="1368153" cy="277432"/>
          </a:xfrm>
          <a:custGeom>
            <a:avLst/>
            <a:gdLst/>
            <a:ahLst/>
            <a:cxnLst/>
            <a:rect l="0" t="0" r="0" b="0"/>
            <a:pathLst>
              <a:path w="1456525" h="7600" fill="none">
                <a:moveTo>
                  <a:pt x="0" y="0"/>
                </a:moveTo>
                <a:lnTo>
                  <a:pt x="1456525" y="0"/>
                </a:lnTo>
              </a:path>
            </a:pathLst>
          </a:custGeom>
          <a:solidFill>
            <a:srgbClr val="FFFFFF"/>
          </a:solidFill>
          <a:ln w="20267" cap="flat">
            <a:solidFill>
              <a:schemeClr val="bg1">
                <a:lumMod val="75000"/>
              </a:schemeClr>
            </a:solidFill>
            <a:bevel/>
          </a:ln>
        </p:spPr>
      </p:sp>
      <p:pic>
        <p:nvPicPr>
          <p:cNvPr id="1028" name="Picture 4" descr="C:\Users\kapustin_ns\Downloads\iconmonstr-note-11-240.pn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02" y="1295896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олилиния 56"/>
          <p:cNvSpPr/>
          <p:nvPr/>
        </p:nvSpPr>
        <p:spPr>
          <a:xfrm rot="16200000">
            <a:off x="2214165" y="1195156"/>
            <a:ext cx="180280" cy="180280"/>
          </a:xfrm>
          <a:custGeom>
            <a:avLst/>
            <a:gdLst/>
            <a:ahLst/>
            <a:cxnLst/>
            <a:rect l="0" t="0" r="0" b="0"/>
            <a:pathLst>
              <a:path w="180280" h="180280">
                <a:moveTo>
                  <a:pt x="0" y="90140"/>
                </a:moveTo>
                <a:cubicBezTo>
                  <a:pt x="0" y="40357"/>
                  <a:pt x="40357" y="0"/>
                  <a:pt x="90140" y="0"/>
                </a:cubicBezTo>
                <a:cubicBezTo>
                  <a:pt x="139923" y="0"/>
                  <a:pt x="180280" y="40357"/>
                  <a:pt x="180280" y="90140"/>
                </a:cubicBezTo>
                <a:cubicBezTo>
                  <a:pt x="180280" y="139923"/>
                  <a:pt x="139923" y="180280"/>
                  <a:pt x="90140" y="180280"/>
                </a:cubicBezTo>
                <a:cubicBezTo>
                  <a:pt x="40357" y="180280"/>
                  <a:pt x="0" y="139923"/>
                  <a:pt x="0" y="90140"/>
                </a:cubicBez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6" name="Прямоугольник 5"/>
          <p:cNvSpPr/>
          <p:nvPr/>
        </p:nvSpPr>
        <p:spPr>
          <a:xfrm>
            <a:off x="288082" y="2133858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 чем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основаны предусмотренные условно утверждаемые расходы (УУР) в 2022 и 2023 годах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312418" y="1007864"/>
            <a:ext cx="3744417" cy="1152128"/>
            <a:chOff x="7633338" y="1107160"/>
            <a:chExt cx="3960000" cy="8532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633338" y="1107160"/>
              <a:ext cx="3960000" cy="8532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6" name="Picture 4" descr="C:\Users\kapustin_ns\Downloads\iconmonstr-note-18-240(1).pn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6914" y="1263210"/>
              <a:ext cx="655466" cy="5905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xtLst/>
          </p:spPr>
        </p:pic>
        <p:sp>
          <p:nvSpPr>
            <p:cNvPr id="39" name="TextBox 38"/>
            <p:cNvSpPr txBox="1"/>
            <p:nvPr/>
          </p:nvSpPr>
          <p:spPr>
            <a:xfrm>
              <a:off x="8444429" y="1249360"/>
              <a:ext cx="3097998" cy="54701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Статья 184.1 Бюджетного кодекса Российской Федерации</a:t>
              </a:r>
              <a:endParaRPr lang="ru-RU" sz="16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312417" y="2376016"/>
            <a:ext cx="3744417" cy="1888845"/>
            <a:chOff x="8155338" y="2367095"/>
            <a:chExt cx="3438000" cy="119448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8155338" y="2367095"/>
              <a:ext cx="3438000" cy="119448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18146" y="2400464"/>
              <a:ext cx="2832999" cy="107579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600" b="1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Требование:</a:t>
              </a:r>
            </a:p>
            <a:p>
              <a:pPr marL="144000" indent="180000" algn="just">
                <a:buFont typeface="Arial" pitchFamily="34" charset="0"/>
                <a:buChar char="•"/>
              </a:pPr>
              <a:r>
                <a:rPr lang="ru-RU" sz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В </a:t>
              </a:r>
              <a:r>
                <a:rPr lang="ru-RU" sz="1200" b="1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2022 году </a:t>
              </a:r>
              <a:r>
                <a:rPr lang="ru-RU" sz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предусмотреть объем УУР </a:t>
              </a:r>
              <a:r>
                <a:rPr lang="ru-RU" sz="1200" b="1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не менее 2,5%</a:t>
              </a:r>
              <a:r>
                <a:rPr lang="ru-RU" sz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 от общего объема расходов без субсидий и субвенций</a:t>
              </a:r>
            </a:p>
            <a:p>
              <a:pPr marL="144000" indent="180000" algn="just">
                <a:buFont typeface="Arial" pitchFamily="34" charset="0"/>
                <a:buChar char="•"/>
              </a:pPr>
              <a:r>
                <a:rPr lang="ru-RU" sz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В </a:t>
              </a:r>
              <a:r>
                <a:rPr lang="ru-RU" sz="1200" b="1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2023 году </a:t>
              </a:r>
              <a:r>
                <a:rPr lang="ru-RU" sz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предусмотреть объем УУР </a:t>
              </a:r>
              <a:r>
                <a:rPr lang="ru-RU" sz="1200" b="1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не менее 5%</a:t>
              </a:r>
              <a:r>
                <a:rPr lang="ru-RU" sz="12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 от общего объема расходов без субсидий и субвенций</a:t>
              </a:r>
              <a:endParaRPr lang="ru-RU" sz="16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2" name="Picture 5" descr="C:\Users\kapustin_ns\Downloads\iconmonstr-arrow-24-240.pn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9442" y="2745636"/>
              <a:ext cx="563968" cy="432000"/>
            </a:xfrm>
            <a:prstGeom prst="rect">
              <a:avLst/>
            </a:prstGeom>
            <a:grpFill/>
            <a:ex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125527" y="4528599"/>
            <a:ext cx="6931308" cy="727737"/>
            <a:chOff x="8155338" y="3806068"/>
            <a:chExt cx="3438000" cy="1189456"/>
          </a:xfrm>
          <a:solidFill>
            <a:schemeClr val="accent6">
              <a:lumMod val="50000"/>
            </a:schemeClr>
          </a:solidFill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8155338" y="3806068"/>
              <a:ext cx="3438000" cy="118945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3" name="Picture 6" descr="C:\Users\kapustin_ns\Downloads\iconmonstr-chart-16-240.png"/>
            <p:cNvPicPr>
              <a:picLocks noChangeAspect="1" noChangeArrowheads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5967" y="3848907"/>
              <a:ext cx="309493" cy="1028923"/>
            </a:xfrm>
            <a:prstGeom prst="rect">
              <a:avLst/>
            </a:prstGeom>
            <a:grpFill/>
            <a:extLst/>
          </p:spPr>
        </p:pic>
        <p:sp>
          <p:nvSpPr>
            <p:cNvPr id="46" name="TextBox 45"/>
            <p:cNvSpPr txBox="1"/>
            <p:nvPr/>
          </p:nvSpPr>
          <p:spPr>
            <a:xfrm>
              <a:off x="8545460" y="3936277"/>
              <a:ext cx="2971062" cy="9054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Times New Roman" panose="02020603050405020304" pitchFamily="18" charset="0"/>
                </a:rPr>
                <a:t>Цель – повышение устойчивости бюджета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87292" y="7973476"/>
            <a:ext cx="1993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2022 год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847" y="7418317"/>
            <a:ext cx="675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Century Gothic" pitchFamily="34" charset="0"/>
              </a:rPr>
              <a:t>2,8% от общего объема расходов без субсидий и субвенций или 86,4 миллионов рублей </a:t>
            </a:r>
            <a:endParaRPr lang="ru-RU" sz="1800" b="1" dirty="0">
              <a:latin typeface="Century Gothic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75819" y="9269620"/>
            <a:ext cx="1993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2023 год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 rot="16200000">
            <a:off x="3088775" y="5768011"/>
            <a:ext cx="1080120" cy="6969537"/>
          </a:xfrm>
          <a:custGeom>
            <a:avLst/>
            <a:gdLst>
              <a:gd name="connsiteX0" fmla="*/ 482897 w 1395345"/>
              <a:gd name="connsiteY0" fmla="*/ 500604 h 3985600"/>
              <a:gd name="connsiteX1" fmla="*/ 399297 w 1395345"/>
              <a:gd name="connsiteY1" fmla="*/ 1085804 h 3985600"/>
              <a:gd name="rtl" fmla="*/ 125658 w 1395345"/>
              <a:gd name="rtt" fmla="*/ 1896246 h 3985600"/>
              <a:gd name="rtr" fmla="*/ 1283578 w 1395345"/>
              <a:gd name="rtb" fmla="*/ 3956651 h 39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rtl" t="rtt" r="rtr" b="rtb"/>
            <a:pathLst>
              <a:path w="1395345" h="3985600">
                <a:moveTo>
                  <a:pt x="212000" y="0"/>
                </a:moveTo>
                <a:lnTo>
                  <a:pt x="1183343" y="0"/>
                </a:lnTo>
                <a:cubicBezTo>
                  <a:pt x="1300428" y="0"/>
                  <a:pt x="1395345" y="94916"/>
                  <a:pt x="1395345" y="212000"/>
                </a:cubicBezTo>
                <a:lnTo>
                  <a:pt x="1395345" y="3773598"/>
                </a:lnTo>
                <a:cubicBezTo>
                  <a:pt x="1395345" y="3890683"/>
                  <a:pt x="1300428" y="3985600"/>
                  <a:pt x="1183343" y="3985600"/>
                </a:cubicBezTo>
                <a:lnTo>
                  <a:pt x="212000" y="3985600"/>
                </a:lnTo>
                <a:cubicBezTo>
                  <a:pt x="94916" y="3985600"/>
                  <a:pt x="0" y="3890683"/>
                  <a:pt x="0" y="3773598"/>
                </a:cubicBezTo>
                <a:lnTo>
                  <a:pt x="0" y="212000"/>
                </a:lnTo>
                <a:cubicBezTo>
                  <a:pt x="0" y="94916"/>
                  <a:pt x="94916" y="0"/>
                  <a:pt x="212000" y="0"/>
                </a:cubicBezTo>
                <a:close/>
              </a:path>
            </a:pathLst>
          </a:custGeom>
          <a:noFill/>
          <a:ln w="38100" cap="flat">
            <a:solidFill>
              <a:schemeClr val="accent6">
                <a:lumMod val="75000"/>
              </a:schemeClr>
            </a:solidFill>
            <a:bevel/>
          </a:ln>
        </p:spPr>
        <p:txBody>
          <a:bodyPr vert="vert" wrap="square" lIns="0" tIns="0" rIns="0" bIns="0" rtlCol="0" anchor="ctr"/>
          <a:lstStyle/>
          <a:p>
            <a:pPr algn="ctr">
              <a:lnSpc>
                <a:spcPct val="114000"/>
              </a:lnSpc>
            </a:pPr>
            <a:endParaRPr sz="800" dirty="0">
              <a:solidFill>
                <a:srgbClr val="3C6997"/>
              </a:solidFill>
              <a:latin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4789" y="871272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Century Gothic" pitchFamily="34" charset="0"/>
              </a:rPr>
              <a:t>10,7% от общего объема расходов без субсидий и субвенций или 329,4 миллионов рублей </a:t>
            </a:r>
            <a:endParaRPr lang="ru-RU" sz="1800" b="1" dirty="0">
              <a:latin typeface="Century Gothic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36314" y="5400352"/>
            <a:ext cx="2123976" cy="1872208"/>
            <a:chOff x="7698397" y="1138779"/>
            <a:chExt cx="3960000" cy="8532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7698397" y="1138779"/>
              <a:ext cx="3960000" cy="853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69367" y="1211025"/>
              <a:ext cx="3449652" cy="7153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Условно утверждаемые расходы </a:t>
              </a:r>
              <a:r>
                <a:rPr lang="ru-RU" sz="1600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– резерв денежных средств</a:t>
              </a:r>
              <a:endParaRPr lang="ru-RU" sz="16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096394" y="5400352"/>
            <a:ext cx="3960439" cy="648072"/>
            <a:chOff x="7698397" y="949179"/>
            <a:chExt cx="3960000" cy="8532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7698397" y="949179"/>
              <a:ext cx="3960000" cy="8532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69367" y="1039678"/>
              <a:ext cx="3449652" cy="28870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На случай непредвиденного сокращения доходов</a:t>
              </a:r>
              <a:endParaRPr lang="ru-RU" sz="16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096394" y="6336456"/>
            <a:ext cx="3979031" cy="848279"/>
            <a:chOff x="7698397" y="1138779"/>
            <a:chExt cx="3960000" cy="8532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7698397" y="1138779"/>
              <a:ext cx="3960000" cy="8532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34166" y="1211205"/>
              <a:ext cx="3449652" cy="66617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600" b="1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Для принятия новых расходных обязательств в очередном бюджетном цикле</a:t>
              </a:r>
              <a:endParaRPr lang="ru-RU" sz="16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Стрелка вправо 6"/>
          <p:cNvSpPr/>
          <p:nvPr/>
        </p:nvSpPr>
        <p:spPr>
          <a:xfrm>
            <a:off x="2178161" y="5544368"/>
            <a:ext cx="846225" cy="50405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2178161" y="6480472"/>
            <a:ext cx="846225" cy="50405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4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877" y="21456"/>
            <a:ext cx="6776003" cy="698376"/>
          </a:xfrm>
        </p:spPr>
        <p:txBody>
          <a:bodyPr>
            <a:noAutofit/>
          </a:bodyPr>
          <a:lstStyle/>
          <a:p>
            <a:pPr marL="1400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Что включают в себя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отрасли социальной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сферы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4146" y="5072250"/>
            <a:ext cx="2099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Образование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08562" y="721274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C6997"/>
                </a:solidFill>
                <a:latin typeface="Century Gothic" panose="020B0502020202020204" pitchFamily="34" charset="0"/>
              </a:rPr>
              <a:t>Культура и кинематография</a:t>
            </a:r>
            <a:endParaRPr lang="ru-RU" b="1" dirty="0">
              <a:solidFill>
                <a:srgbClr val="3C6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52528" y="4824288"/>
            <a:ext cx="252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595E"/>
                </a:solidFill>
                <a:latin typeface="Century Gothic" panose="020B0502020202020204" pitchFamily="34" charset="0"/>
              </a:rPr>
              <a:t>Физическая </a:t>
            </a:r>
          </a:p>
          <a:p>
            <a:r>
              <a:rPr lang="ru-RU" b="1" dirty="0" smtClean="0">
                <a:solidFill>
                  <a:srgbClr val="FF595E"/>
                </a:solidFill>
                <a:latin typeface="Century Gothic" panose="020B0502020202020204" pitchFamily="34" charset="0"/>
              </a:rPr>
              <a:t>культура и спорт</a:t>
            </a:r>
            <a:endParaRPr lang="ru-RU" b="1" dirty="0">
              <a:solidFill>
                <a:srgbClr val="FF595E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4979" y="7284754"/>
            <a:ext cx="1808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09D13"/>
                </a:solidFill>
                <a:latin typeface="Century Gothic" panose="020B0502020202020204" pitchFamily="34" charset="0"/>
              </a:rPr>
              <a:t>Социальная политика</a:t>
            </a:r>
            <a:endParaRPr lang="ru-RU" b="1" dirty="0">
              <a:solidFill>
                <a:srgbClr val="F09D13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37392328"/>
              </p:ext>
            </p:extLst>
          </p:nvPr>
        </p:nvGraphicFramePr>
        <p:xfrm>
          <a:off x="967986" y="762975"/>
          <a:ext cx="4926166" cy="4133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2" name="Picture 4" descr="C:\Users\kapustin_ns\Downloads\iconmonstr-education-1-240(4)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6" y="4830855"/>
            <a:ext cx="684505" cy="68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apustin_ns\Downloads\iconmonstr-building-33-240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540" y="7128544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apustin_ns\Downloads\iconmonstr-volleyball-1-240(3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554" y="4896296"/>
            <a:ext cx="655016" cy="65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apustin_ns\Downloads\iconmonstr-user-29-240(4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7" y="720055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2160290" y="1871960"/>
            <a:ext cx="2592288" cy="1985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4 018,5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миллионов рублей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бюджета по отраслям социальной сферы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2021 году</a:t>
            </a:r>
          </a:p>
          <a:p>
            <a:pPr algn="ctr"/>
            <a:endParaRPr lang="ru-RU" sz="300" b="1" dirty="0" smtClean="0">
              <a:solidFill>
                <a:srgbClr val="FF9A7C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44066" y="5688384"/>
            <a:ext cx="3456383" cy="471443"/>
            <a:chOff x="8324107" y="1334588"/>
            <a:chExt cx="2800732" cy="16865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8324107" y="1334588"/>
              <a:ext cx="1812909" cy="168650"/>
              <a:chOff x="8324107" y="1304392"/>
              <a:chExt cx="1812909" cy="168650"/>
            </a:xfrm>
          </p:grpSpPr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8324107" y="1304392"/>
                <a:ext cx="1812909" cy="16865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8364557" y="1330152"/>
                <a:ext cx="1398717" cy="117439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0080187" y="1334588"/>
              <a:ext cx="1044652" cy="165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dirty="0" smtClean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3 331,1</a:t>
              </a:r>
              <a:endParaRPr lang="ru-RU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4222146" y="5676812"/>
            <a:ext cx="2906696" cy="483015"/>
            <a:chOff x="8324107" y="1334588"/>
            <a:chExt cx="2691098" cy="168650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8324107" y="1334588"/>
              <a:ext cx="1812909" cy="168650"/>
              <a:chOff x="8324107" y="1304392"/>
              <a:chExt cx="1812909" cy="168650"/>
            </a:xfrm>
          </p:grpSpPr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8324107" y="1304392"/>
                <a:ext cx="1812909" cy="16865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 dirty="0">
                  <a:solidFill>
                    <a:srgbClr val="FF595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8364557" y="1331729"/>
                <a:ext cx="435134" cy="117321"/>
              </a:xfrm>
              <a:prstGeom prst="roundRect">
                <a:avLst/>
              </a:prstGeom>
              <a:solidFill>
                <a:srgbClr val="FF59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 dirty="0">
                  <a:solidFill>
                    <a:srgbClr val="FF595E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0108470" y="1338373"/>
              <a:ext cx="906735" cy="151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dirty="0" smtClean="0">
                  <a:solidFill>
                    <a:srgbClr val="FF595E"/>
                  </a:solidFill>
                  <a:latin typeface="Century Gothic" panose="020B0502020202020204" pitchFamily="34" charset="0"/>
                </a:rPr>
                <a:t>333,8</a:t>
              </a:r>
              <a:endParaRPr lang="ru-RU" sz="2400" b="1" dirty="0">
                <a:solidFill>
                  <a:srgbClr val="FF595E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4178914" y="8247805"/>
            <a:ext cx="2877920" cy="464915"/>
            <a:chOff x="8324107" y="1334588"/>
            <a:chExt cx="2692782" cy="168650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8324107" y="1334588"/>
              <a:ext cx="1812909" cy="168650"/>
              <a:chOff x="8324107" y="1304392"/>
              <a:chExt cx="1812909" cy="168650"/>
            </a:xfrm>
          </p:grpSpPr>
          <p:sp>
            <p:nvSpPr>
              <p:cNvPr id="122" name="Скругленный прямоугольник 121"/>
              <p:cNvSpPr/>
              <p:nvPr/>
            </p:nvSpPr>
            <p:spPr>
              <a:xfrm>
                <a:off x="8324107" y="1304392"/>
                <a:ext cx="1812909" cy="16865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700" dirty="0">
                  <a:solidFill>
                    <a:srgbClr val="6D99C5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3" name="Скругленный прямоугольник 122"/>
              <p:cNvSpPr/>
              <p:nvPr/>
            </p:nvSpPr>
            <p:spPr>
              <a:xfrm>
                <a:off x="8364558" y="1327010"/>
                <a:ext cx="217727" cy="123050"/>
              </a:xfrm>
              <a:prstGeom prst="roundRect">
                <a:avLst/>
              </a:prstGeom>
              <a:solidFill>
                <a:srgbClr val="6D99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700" dirty="0">
                  <a:solidFill>
                    <a:srgbClr val="6D99C5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10063754" y="1352290"/>
              <a:ext cx="953135" cy="1345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sz="2400" b="1" dirty="0" smtClean="0">
                  <a:solidFill>
                    <a:srgbClr val="6D99C5"/>
                  </a:solidFill>
                  <a:latin typeface="Century Gothic" panose="020B0502020202020204" pitchFamily="34" charset="0"/>
                </a:rPr>
                <a:t>199,0</a:t>
              </a:r>
              <a:endParaRPr lang="ru-RU" sz="2400" b="1" dirty="0">
                <a:solidFill>
                  <a:srgbClr val="6D99C5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144070" y="8228038"/>
            <a:ext cx="3240358" cy="484682"/>
            <a:chOff x="8324107" y="1334588"/>
            <a:chExt cx="2532795" cy="152241"/>
          </a:xfrm>
        </p:grpSpPr>
        <p:grpSp>
          <p:nvGrpSpPr>
            <p:cNvPr id="144" name="Группа 143"/>
            <p:cNvGrpSpPr/>
            <p:nvPr/>
          </p:nvGrpSpPr>
          <p:grpSpPr>
            <a:xfrm>
              <a:off x="8324107" y="1334588"/>
              <a:ext cx="1748772" cy="152241"/>
              <a:chOff x="8324107" y="1304392"/>
              <a:chExt cx="1748772" cy="152241"/>
            </a:xfrm>
          </p:grpSpPr>
          <p:sp>
            <p:nvSpPr>
              <p:cNvPr id="147" name="Скругленный прямоугольник 146"/>
              <p:cNvSpPr/>
              <p:nvPr/>
            </p:nvSpPr>
            <p:spPr>
              <a:xfrm>
                <a:off x="8324107" y="1304392"/>
                <a:ext cx="1748772" cy="15224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700" dirty="0">
                  <a:solidFill>
                    <a:srgbClr val="F09D1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48" name="Скругленный прямоугольник 147"/>
              <p:cNvSpPr/>
              <p:nvPr/>
            </p:nvSpPr>
            <p:spPr>
              <a:xfrm>
                <a:off x="8344487" y="1320925"/>
                <a:ext cx="161139" cy="124495"/>
              </a:xfrm>
              <a:prstGeom prst="roundRect">
                <a:avLst/>
              </a:prstGeom>
              <a:solidFill>
                <a:srgbClr val="F09D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700" dirty="0">
                  <a:solidFill>
                    <a:srgbClr val="F09D13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46" name="TextBox 145"/>
            <p:cNvSpPr txBox="1"/>
            <p:nvPr/>
          </p:nvSpPr>
          <p:spPr>
            <a:xfrm>
              <a:off x="10009822" y="1335609"/>
              <a:ext cx="847080" cy="145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dirty="0" smtClean="0">
                  <a:solidFill>
                    <a:srgbClr val="F09D13"/>
                  </a:solidFill>
                  <a:latin typeface="Century Gothic" panose="020B0502020202020204" pitchFamily="34" charset="0"/>
                </a:rPr>
                <a:t>154,6</a:t>
              </a:r>
              <a:endParaRPr lang="ru-RU" sz="2400" b="1" dirty="0">
                <a:solidFill>
                  <a:srgbClr val="F09D13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32098" y="6071616"/>
            <a:ext cx="1289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83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%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63015" y="6140598"/>
            <a:ext cx="96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595E"/>
                </a:solidFill>
                <a:latin typeface="Century Gothic" panose="020B0502020202020204" pitchFamily="34" charset="0"/>
              </a:rPr>
              <a:t>8 </a:t>
            </a:r>
            <a:r>
              <a:rPr lang="ru-RU" sz="2400" b="1" dirty="0" smtClean="0">
                <a:solidFill>
                  <a:srgbClr val="FF595E"/>
                </a:solidFill>
                <a:latin typeface="Century Gothic" panose="020B0502020202020204" pitchFamily="34" charset="0"/>
              </a:rPr>
              <a:t>%</a:t>
            </a:r>
            <a:endParaRPr lang="ru-RU" sz="2400" b="1" dirty="0">
              <a:solidFill>
                <a:srgbClr val="FF595E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79834" y="8712720"/>
            <a:ext cx="708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 smtClean="0">
                <a:solidFill>
                  <a:srgbClr val="6D99C5"/>
                </a:solidFill>
                <a:latin typeface="Century Gothic" panose="020B0502020202020204" pitchFamily="34" charset="0"/>
              </a:rPr>
              <a:t>5 %</a:t>
            </a:r>
            <a:endParaRPr lang="ru-RU" sz="2400" b="1" dirty="0">
              <a:solidFill>
                <a:srgbClr val="6D99C5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0130" y="871156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F09D13"/>
                </a:solidFill>
                <a:latin typeface="Century Gothic" panose="020B0502020202020204" pitchFamily="34" charset="0"/>
              </a:rPr>
              <a:t>4 %</a:t>
            </a:r>
            <a:endParaRPr lang="ru-RU" sz="2400" b="1" dirty="0">
              <a:solidFill>
                <a:srgbClr val="F09D1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" y="29248"/>
            <a:ext cx="7040880" cy="635071"/>
          </a:xfrm>
        </p:spPr>
        <p:txBody>
          <a:bodyPr>
            <a:noAutofit/>
          </a:bodyPr>
          <a:lstStyle/>
          <a:p>
            <a:pPr marL="14000"/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Сведения о расходах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городского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бюджета по разделам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бюджетной классификации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032500"/>
              </p:ext>
            </p:extLst>
          </p:nvPr>
        </p:nvGraphicFramePr>
        <p:xfrm>
          <a:off x="84372" y="887307"/>
          <a:ext cx="6990167" cy="7897421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576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78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49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49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49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498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23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Раздел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7" marR="4167" marT="404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Наименование расходов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7" marR="4167" marT="404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algn="ctr" fontAlgn="ctr"/>
                      <a:r>
                        <a:rPr lang="ru-RU" sz="105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за 2019 </a:t>
                      </a:r>
                    </a:p>
                    <a:p>
                      <a:pPr algn="ctr" fontAlgn="ctr"/>
                      <a:r>
                        <a:rPr lang="ru-RU" sz="105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7" marR="4167" marT="404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algn="ctr" fontAlgn="ctr"/>
                      <a:r>
                        <a:rPr lang="ru-RU" sz="105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7" marR="4167" marT="404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r>
                        <a:rPr lang="ru-RU" sz="105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на 2021 </a:t>
                      </a:r>
                    </a:p>
                    <a:p>
                      <a:pPr algn="ctr" fontAlgn="ctr"/>
                      <a:r>
                        <a:rPr lang="ru-RU" sz="105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7" marR="4167" marT="404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05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7" marR="4167" marT="404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r>
                        <a:rPr lang="ru-RU" sz="105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на 2022 </a:t>
                      </a:r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7" marR="4167" marT="404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Прогноз</a:t>
                      </a:r>
                    </a:p>
                    <a:p>
                      <a:pPr algn="ctr" fontAlgn="ctr"/>
                      <a:r>
                        <a:rPr lang="ru-RU" sz="105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на 2023 </a:t>
                      </a:r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7" marR="4167" marT="404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7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Century Gothic" pitchFamily="34" charset="0"/>
                        </a:rPr>
                        <a:t>0100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7" marR="4167" marT="404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Общегосударственные вопросы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7" marR="4167" marT="404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501,3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616,7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539,3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87,4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598,0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840,5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3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Century Gothic" pitchFamily="34" charset="0"/>
                        </a:rPr>
                        <a:t>0300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7" marR="4167" marT="404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7" marR="4167" marT="404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40,4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34,5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29,7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86,3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29,7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29,7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71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Century Gothic" pitchFamily="34" charset="0"/>
                        </a:rPr>
                        <a:t>0400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7" marR="4167" marT="404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Национальная экономика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7" marR="4167" marT="404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517,0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576,5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642,5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111,4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661,8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534,4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71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0500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2" marR="8002" marT="775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Жилищно-коммунальное хозяйство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2" marR="8002" marT="775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555,7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305,6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454,3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148,7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423,8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420,3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8559175"/>
                  </a:ext>
                </a:extLst>
              </a:tr>
              <a:tr h="571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Century Gothic" pitchFamily="34" charset="0"/>
                        </a:rPr>
                        <a:t>0600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2" marR="8002" marT="775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Охрана окружающей среды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2" marR="8002" marT="775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18,4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2 295,6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13,1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12,9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12,9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7531876"/>
                  </a:ext>
                </a:extLst>
              </a:tr>
              <a:tr h="571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Century Gothic" pitchFamily="34" charset="0"/>
                        </a:rPr>
                        <a:t>0700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2" marR="8002" marT="775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Образование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2" marR="8002" marT="775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 530,2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3 272,1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3 331,2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101,8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 029,2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3 264,7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9143161"/>
                  </a:ext>
                </a:extLst>
              </a:tr>
              <a:tr h="571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Century Gothic" pitchFamily="34" charset="0"/>
                        </a:rPr>
                        <a:t>0800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2" marR="8002" marT="775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Культура, кинематография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2" marR="8002" marT="775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226,9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187,0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199,0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106,4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191,2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190,9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7610042"/>
                  </a:ext>
                </a:extLst>
              </a:tr>
              <a:tr h="571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Century Gothic" pitchFamily="34" charset="0"/>
                        </a:rPr>
                        <a:t>1000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2" marR="8002" marT="775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Социальная политика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2" marR="8002" marT="775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196,3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172,8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154,6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89,5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157,6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158,9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1670826"/>
                  </a:ext>
                </a:extLst>
              </a:tr>
              <a:tr h="571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Century Gothic" pitchFamily="34" charset="0"/>
                        </a:rPr>
                        <a:t>1100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2" marR="8002" marT="775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Физическая культура и спорт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2" marR="8002" marT="775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129,1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396,9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333,8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84,1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324,4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322,3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4931610"/>
                  </a:ext>
                </a:extLst>
              </a:tr>
              <a:tr h="5715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Century Gothic" pitchFamily="34" charset="0"/>
                        </a:rPr>
                        <a:t>1200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2" marR="8002" marT="775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Средства массовой информации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2" marR="8002" marT="775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6,1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5,6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5,7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102,8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5,7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5,7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4707421"/>
                  </a:ext>
                </a:extLst>
              </a:tr>
              <a:tr h="694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Century Gothic" pitchFamily="34" charset="0"/>
                        </a:rPr>
                        <a:t>1300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2" marR="8002" marT="775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Обслуживание государственного и муниципального долга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02" marR="8002" marT="775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73,4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112,3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98,1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87,4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96,7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102,0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0261752"/>
                  </a:ext>
                </a:extLst>
              </a:tr>
              <a:tr h="43808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ВСЕГО</a:t>
                      </a:r>
                      <a:endParaRPr lang="ru-RU" sz="18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02" marR="8002" marT="775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1" i="0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002" marR="8002" marT="775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</a:rPr>
                        <a:t>5 794,8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</a:rPr>
                        <a:t>7 975,6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</a:rPr>
                        <a:t>5 801,3*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</a:rPr>
                        <a:t>72,7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</a:rPr>
                        <a:t>6 531,1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/>
                        </a:rPr>
                        <a:t>5 882,2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51565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32698" y="649402"/>
            <a:ext cx="1285342" cy="286454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520640" y="9576816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2079" y="8856736"/>
            <a:ext cx="69547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* 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-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в первоначальном бюджете были предусмотрены субсидии из областного и федерального бюджетов на реализацию мероприятий по сокращению доли загрязненных сточных вод, в сумме 2 254 053 800,0 рублей. По решению Министерства строительства и ЖКХ Российской Федерации данные работы будут выполнены в рамках финансирования проекта развития «Системы водоснабжения и водоотведения в городах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Российской Федерации»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за счет средств международной финансовой организации Новый банк развития БРИКС.</a:t>
            </a:r>
          </a:p>
        </p:txBody>
      </p:sp>
    </p:spTree>
    <p:extLst>
      <p:ext uri="{BB962C8B-B14F-4D97-AF65-F5344CB8AC3E}">
        <p14:creationId xmlns:p14="http://schemas.microsoft.com/office/powerpoint/2010/main" val="7558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44066" y="719832"/>
            <a:ext cx="6840760" cy="748119"/>
          </a:xfrm>
          <a:prstGeom prst="rect">
            <a:avLst/>
          </a:prstGeom>
          <a:noFill/>
          <a:ln>
            <a:noFill/>
          </a:ln>
        </p:spPr>
        <p:txBody>
          <a:bodyPr wrap="square" lIns="100804" tIns="50402" rIns="100804" bIns="50402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«Муниципальная программа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это </a:t>
            </a:r>
            <a:r>
              <a:rPr lang="ru-RU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система мероприятий взаимоувязанных по задачам, срокам осуществления и ресурсам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536" y="18845"/>
            <a:ext cx="7191363" cy="700987"/>
          </a:xfrm>
          <a:prstGeom prst="rect">
            <a:avLst/>
          </a:prstGeom>
        </p:spPr>
        <p:txBody>
          <a:bodyPr vert="horz" lIns="0" tIns="50402" rIns="0" bIns="0" rtlCol="0" anchor="ctr">
            <a:noAutofit/>
          </a:bodyPr>
          <a:lstStyle>
            <a:lvl1pPr algn="ctr" defTabSz="1008038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Программные и непрограммные </a:t>
            </a:r>
            <a:b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расходы городского бюджета 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693268980"/>
              </p:ext>
            </p:extLst>
          </p:nvPr>
        </p:nvGraphicFramePr>
        <p:xfrm>
          <a:off x="1707083" y="1383501"/>
          <a:ext cx="3796268" cy="3244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Пятиугольник 16"/>
          <p:cNvSpPr/>
          <p:nvPr/>
        </p:nvSpPr>
        <p:spPr>
          <a:xfrm rot="5400000">
            <a:off x="956397" y="4071260"/>
            <a:ext cx="1501372" cy="288032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</a:rPr>
              <a:t>Программные расходы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</a:rPr>
              <a:t>5 425,1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</a:rPr>
              <a:t>млн.руб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8" name="Пятиугольник 17"/>
          <p:cNvSpPr/>
          <p:nvPr/>
        </p:nvSpPr>
        <p:spPr>
          <a:xfrm rot="5400000">
            <a:off x="4698936" y="4024198"/>
            <a:ext cx="1501372" cy="2974444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</a:rPr>
              <a:t>Непрограммные расходы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</a:rPr>
              <a:t>376,2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Calibri"/>
              </a:rPr>
              <a:t>млн.руб.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62400" y="6367358"/>
            <a:ext cx="2974444" cy="3176568"/>
          </a:xfrm>
          <a:prstGeom prst="roundRect">
            <a:avLst>
              <a:gd name="adj" fmla="val 1028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не вошедшие в мероприятия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муниципальных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программ, в том числе на содержание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 муниципальных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учреждений,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резерв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по ЧС и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другие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6923" y="6367358"/>
            <a:ext cx="2880320" cy="3176568"/>
          </a:xfrm>
          <a:prstGeom prst="roundRect">
            <a:avLst>
              <a:gd name="adj" fmla="val 10288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распределены исходя из необходимости достижения запланированных индикаторов и конечных результатов по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муниципальным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программам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города Дзержинска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2013" y="3017888"/>
            <a:ext cx="98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2021 год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92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639213" y="3070870"/>
            <a:ext cx="5246656" cy="305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00">
              <a:tabLst>
                <a:tab pos="1365051" algn="l"/>
                <a:tab pos="3292225" algn="l"/>
                <a:tab pos="4337365" algn="l"/>
                <a:tab pos="4612475" algn="l"/>
                <a:tab pos="6013928" algn="l"/>
                <a:tab pos="7203972" algn="l"/>
              </a:tabLst>
            </a:pPr>
            <a:r>
              <a:rPr b="1" dirty="0">
                <a:latin typeface="Times New Roman"/>
                <a:cs typeface="Times New Roman"/>
              </a:rPr>
              <a:t>	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6114" y="1124809"/>
            <a:ext cx="6120680" cy="5946465"/>
          </a:xfrm>
          <a:prstGeom prst="rect">
            <a:avLst/>
          </a:prstGeom>
        </p:spPr>
        <p:txBody>
          <a:bodyPr wrap="square" lIns="100804" tIns="50402" rIns="100804" bIns="50402">
            <a:spAutoFit/>
          </a:bodyPr>
          <a:lstStyle/>
          <a:p>
            <a:pPr indent="504020" algn="just">
              <a:lnSpc>
                <a:spcPct val="110000"/>
              </a:lnSpc>
              <a:spcBef>
                <a:spcPct val="20000"/>
              </a:spcBef>
              <a:buClr>
                <a:prstClr val="black"/>
              </a:buClr>
              <a:buSzPct val="100000"/>
            </a:pPr>
            <a:r>
              <a:rPr 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Бюджет </a:t>
            </a:r>
            <a:r>
              <a:rPr lang="ru-RU" sz="1800" b="1" dirty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для </a:t>
            </a:r>
            <a:r>
              <a:rPr 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граждан </a:t>
            </a:r>
            <a:r>
              <a:rPr lang="ru-RU" sz="1800" dirty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- информационный сборник, который познакомит население </a:t>
            </a:r>
            <a:r>
              <a:rPr lang="ru-RU" sz="180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города </a:t>
            </a:r>
            <a:r>
              <a:rPr lang="ru-RU" sz="1800" dirty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с основными положениями главного финансового документа </a:t>
            </a:r>
            <a:r>
              <a:rPr lang="ru-RU" sz="180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города Дзержинска – городского </a:t>
            </a:r>
            <a:r>
              <a:rPr lang="ru-RU" sz="1800" dirty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бюджета, а именно проекта </a:t>
            </a:r>
            <a:r>
              <a:rPr lang="ru-RU" sz="180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городского </a:t>
            </a:r>
            <a:r>
              <a:rPr lang="ru-RU" sz="1800" dirty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бюджета на </a:t>
            </a:r>
            <a:r>
              <a:rPr lang="ru-RU" sz="180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2021 </a:t>
            </a:r>
            <a:r>
              <a:rPr lang="ru-RU" sz="1800" dirty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год и </a:t>
            </a:r>
            <a:r>
              <a:rPr lang="ru-RU" sz="180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плановый </a:t>
            </a:r>
            <a:r>
              <a:rPr lang="ru-RU" sz="1800" dirty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период </a:t>
            </a:r>
            <a:r>
              <a:rPr lang="ru-RU" sz="180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годов. 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</a:t>
            </a:r>
            <a:r>
              <a:rPr lang="ru-RU" sz="180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культуры, физической культуры и спорта, </a:t>
            </a:r>
            <a:r>
              <a:rPr lang="ru-RU" sz="1800" dirty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социальной политики и </a:t>
            </a:r>
            <a:r>
              <a:rPr lang="ru-RU" sz="180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других сферах.</a:t>
            </a:r>
          </a:p>
          <a:p>
            <a:pPr indent="504020" algn="just">
              <a:lnSpc>
                <a:spcPct val="110000"/>
              </a:lnSpc>
              <a:spcBef>
                <a:spcPct val="20000"/>
              </a:spcBef>
              <a:buClr>
                <a:prstClr val="black"/>
              </a:buClr>
              <a:buSzPct val="100000"/>
            </a:pPr>
            <a:r>
              <a:rPr lang="ru-RU" sz="180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Бюджет </a:t>
            </a:r>
            <a:r>
              <a:rPr lang="ru-RU" sz="1800" dirty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для </a:t>
            </a:r>
            <a:r>
              <a:rPr lang="ru-RU" sz="180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граждан нацелен </a:t>
            </a:r>
            <a:r>
              <a:rPr lang="ru-RU" sz="1800" dirty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на широкий круг пользователей – всех граждан </a:t>
            </a:r>
            <a:r>
              <a:rPr lang="ru-RU" sz="180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города Дзержинска,  </a:t>
            </a:r>
            <a:r>
              <a:rPr lang="ru-RU" sz="1800" dirty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интересы которых в той или иной мере затронуты </a:t>
            </a:r>
            <a:r>
              <a:rPr lang="ru-RU" sz="180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городским </a:t>
            </a:r>
            <a:r>
              <a:rPr lang="ru-RU" sz="1800" dirty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бюджетом</a:t>
            </a:r>
            <a:r>
              <a:rPr lang="ru-RU" sz="180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0070C0"/>
              </a:solidFill>
              <a:latin typeface="Century Gothic" panose="020B0502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31800"/>
            <a:ext cx="7040880" cy="471120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Что такое </a:t>
            </a:r>
            <a:r>
              <a:rPr lang="ru-RU" sz="24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"</a:t>
            </a:r>
            <a:r>
              <a:rPr lang="ru-RU" sz="24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Бюджет для граждан</a:t>
            </a:r>
            <a:r>
              <a:rPr lang="ru-RU" sz="24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"</a:t>
            </a:r>
            <a:r>
              <a:rPr lang="ru-RU" sz="24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358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" y="1"/>
            <a:ext cx="7116241" cy="843210"/>
          </a:xfrm>
          <a:prstGeom prst="rect">
            <a:avLst/>
          </a:prstGeom>
        </p:spPr>
        <p:txBody>
          <a:bodyPr vert="horz" lIns="0" tIns="50402" rIns="0" bIns="0" anchor="t">
            <a:noAutofit/>
          </a:bodyPr>
          <a:lstStyle>
            <a:lvl1pPr algn="ctr">
              <a:spcBef>
                <a:spcPct val="0"/>
              </a:spcBef>
              <a:buNone/>
              <a:defRPr kumimoji="0" sz="2000" b="1" spc="-15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+mn-ea"/>
              </a:rPr>
              <a:t>Какие муниципальные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+mn-ea"/>
              </a:rPr>
              <a:t>программы 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effectLst/>
              <a:latin typeface="Century Gothic" panose="020B0502020202020204" pitchFamily="34" charset="0"/>
              <a:ea typeface="+mn-ea"/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+mn-ea"/>
              </a:rPr>
              <a:t>будут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+mn-ea"/>
              </a:rPr>
              <a:t>реализовываться в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+mn-ea"/>
              </a:rPr>
              <a:t>2021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+mn-ea"/>
              </a:rPr>
              <a:t>году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263621" y="2732169"/>
            <a:ext cx="203641" cy="40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04" tIns="50402" rIns="100804" bIns="50402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216074" y="4536256"/>
            <a:ext cx="6336704" cy="432048"/>
            <a:chOff x="864146" y="5551709"/>
            <a:chExt cx="6073664" cy="576365"/>
          </a:xfrm>
        </p:grpSpPr>
        <p:sp>
          <p:nvSpPr>
            <p:cNvPr id="91" name="Полилиния 90"/>
            <p:cNvSpPr/>
            <p:nvPr/>
          </p:nvSpPr>
          <p:spPr>
            <a:xfrm>
              <a:off x="1209241" y="5743833"/>
              <a:ext cx="2553700" cy="60991"/>
            </a:xfrm>
            <a:custGeom>
              <a:avLst/>
              <a:gdLst>
                <a:gd name="rtt" fmla="*/ -221161 h 7600"/>
                <a:gd name="rtb" fmla="*/ -12622 h 7600"/>
              </a:gdLst>
              <a:ahLst/>
              <a:cxnLst/>
              <a:rect l="l" t="rtt" r="r" b="rtb"/>
              <a:pathLst>
                <a:path w="880217" h="7600" fill="none">
                  <a:moveTo>
                    <a:pt x="0" y="0"/>
                  </a:moveTo>
                  <a:lnTo>
                    <a:pt x="880217" y="0"/>
                  </a:lnTo>
                </a:path>
              </a:pathLst>
            </a:custGeom>
            <a:solidFill>
              <a:srgbClr val="FFFFFF"/>
            </a:solidFill>
            <a:ln w="15200" cap="flat">
              <a:solidFill>
                <a:srgbClr val="6D99C5"/>
              </a:solidFill>
              <a:bevel/>
              <a:tailEnd type="oval" w="med" len="med"/>
            </a:ln>
          </p:spPr>
          <p:txBody>
            <a:bodyPr wrap="square" lIns="0" tIns="0" rIns="0" bIns="0" rtlCol="0" anchor="ctr"/>
            <a:lstStyle/>
            <a:p>
              <a:pPr algn="r">
                <a:lnSpc>
                  <a:spcPct val="100000"/>
                </a:lnSpc>
              </a:pPr>
              <a:endParaRPr sz="152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Text 137"/>
            <p:cNvSpPr txBox="1"/>
            <p:nvPr/>
          </p:nvSpPr>
          <p:spPr>
            <a:xfrm>
              <a:off x="3896167" y="5647770"/>
              <a:ext cx="3041643" cy="480304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endParaRPr lang="ru-RU" sz="10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ound-head Rectangle"/>
            <p:cNvSpPr/>
            <p:nvPr/>
          </p:nvSpPr>
          <p:spPr>
            <a:xfrm>
              <a:off x="864146" y="5551709"/>
              <a:ext cx="1242340" cy="467255"/>
            </a:xfrm>
            <a:custGeom>
              <a:avLst/>
              <a:gdLst>
                <a:gd name="connsiteX0" fmla="*/ 993518 w 1987035"/>
                <a:gd name="connsiteY0" fmla="*/ 233627 h 467254"/>
                <a:gd name="connsiteX1" fmla="*/ 0 w 1987035"/>
                <a:gd name="connsiteY1" fmla="*/ 233627 h 467254"/>
                <a:gd name="connsiteX2" fmla="*/ 993518 w 1987035"/>
                <a:gd name="connsiteY2" fmla="*/ 0 h 467254"/>
                <a:gd name="connsiteX3" fmla="*/ 1987035 w 1987035"/>
                <a:gd name="connsiteY3" fmla="*/ 233627 h 467254"/>
                <a:gd name="connsiteX4" fmla="*/ 993518 w 1987035"/>
                <a:gd name="connsiteY4" fmla="*/ 467254 h 467254"/>
                <a:gd name="rtl" fmla="*/ 196186 w 1987035"/>
                <a:gd name="rtr" fmla="*/ 1805722 w 198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rtl" t="t" r="rtr" b="b"/>
              <a:pathLst>
                <a:path w="1987035" h="467254">
                  <a:moveTo>
                    <a:pt x="1753411" y="0"/>
                  </a:moveTo>
                  <a:lnTo>
                    <a:pt x="233628" y="0"/>
                  </a:lnTo>
                  <a:cubicBezTo>
                    <a:pt x="104595" y="0"/>
                    <a:pt x="0" y="104595"/>
                    <a:pt x="0" y="233627"/>
                  </a:cubicBezTo>
                  <a:cubicBezTo>
                    <a:pt x="0" y="362659"/>
                    <a:pt x="104595" y="467254"/>
                    <a:pt x="233628" y="467254"/>
                  </a:cubicBezTo>
                  <a:lnTo>
                    <a:pt x="1753411" y="467254"/>
                  </a:lnTo>
                  <a:cubicBezTo>
                    <a:pt x="1882436" y="467254"/>
                    <a:pt x="1987035" y="362659"/>
                    <a:pt x="1987035" y="233627"/>
                  </a:cubicBezTo>
                  <a:cubicBezTo>
                    <a:pt x="1987035" y="104595"/>
                    <a:pt x="1882436" y="0"/>
                    <a:pt x="1753411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7600" cap="flat">
              <a:solidFill>
                <a:schemeClr val="accent5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fontAlgn="ctr"/>
              <a:r>
                <a:rPr lang="ru-RU" sz="900" b="1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133,2 млн. рублей 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88082" y="791840"/>
            <a:ext cx="6264696" cy="504056"/>
            <a:chOff x="864145" y="1181728"/>
            <a:chExt cx="6048673" cy="480304"/>
          </a:xfrm>
        </p:grpSpPr>
        <p:sp>
          <p:nvSpPr>
            <p:cNvPr id="10" name="Text 134"/>
            <p:cNvSpPr txBox="1"/>
            <p:nvPr/>
          </p:nvSpPr>
          <p:spPr>
            <a:xfrm>
              <a:off x="3871175" y="1181728"/>
              <a:ext cx="3041643" cy="480304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fontAlgn="ctr"/>
              <a:endParaRPr lang="ru-RU" sz="10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2448178" y="1418080"/>
              <a:ext cx="1260000" cy="7600"/>
            </a:xfrm>
            <a:custGeom>
              <a:avLst/>
              <a:gdLst>
                <a:gd name="rtl" fmla="*/ -14502 w 574514"/>
                <a:gd name="rtt" fmla="*/ -181279 h 7600"/>
                <a:gd name="rtr" fmla="*/ 560012 w 574514"/>
                <a:gd name="rtb" fmla="*/ -8982 h 7600"/>
              </a:gdLst>
              <a:ahLst/>
              <a:cxnLst/>
              <a:rect l="rtl" t="rtt" r="rtr" b="rtb"/>
              <a:pathLst>
                <a:path w="574514" h="7600" fill="none">
                  <a:moveTo>
                    <a:pt x="0" y="0"/>
                  </a:moveTo>
                  <a:lnTo>
                    <a:pt x="574514" y="0"/>
                  </a:lnTo>
                </a:path>
              </a:pathLst>
            </a:custGeom>
            <a:solidFill>
              <a:srgbClr val="FFFFFF"/>
            </a:solidFill>
            <a:ln w="15200" cap="flat">
              <a:solidFill>
                <a:srgbClr val="6D99C5"/>
              </a:solidFill>
              <a:bevel/>
              <a:tailEnd type="oval" w="med" len="med"/>
            </a:ln>
          </p:spPr>
          <p:txBody>
            <a:bodyPr wrap="square" lIns="0" tIns="0" rIns="0" bIns="0" rtlCol="0" anchor="ctr"/>
            <a:lstStyle/>
            <a:p>
              <a:pPr algn="r" fontAlgn="ctr"/>
              <a:endParaRPr lang="ru-RU" sz="1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3C6997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-head Rectangle"/>
            <p:cNvSpPr/>
            <p:nvPr/>
          </p:nvSpPr>
          <p:spPr>
            <a:xfrm>
              <a:off x="864145" y="1188253"/>
              <a:ext cx="2600871" cy="405163"/>
            </a:xfrm>
            <a:custGeom>
              <a:avLst/>
              <a:gdLst>
                <a:gd name="connsiteX0" fmla="*/ 1152312 w 2304632"/>
                <a:gd name="connsiteY0" fmla="*/ 233627 h 467254"/>
                <a:gd name="connsiteX1" fmla="*/ 0 w 2304632"/>
                <a:gd name="connsiteY1" fmla="*/ 233627 h 467254"/>
                <a:gd name="connsiteX2" fmla="*/ 1152312 w 2304632"/>
                <a:gd name="connsiteY2" fmla="*/ 0 h 467254"/>
                <a:gd name="connsiteX3" fmla="*/ 2304632 w 2304632"/>
                <a:gd name="connsiteY3" fmla="*/ 233627 h 467254"/>
                <a:gd name="connsiteX4" fmla="*/ 1152312 w 2304632"/>
                <a:gd name="connsiteY4" fmla="*/ 467254 h 467254"/>
                <a:gd name="rtl" fmla="*/ 169024 w 2304632"/>
                <a:gd name="rtr" fmla="*/ 2186033 w 230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rtl" t="t" r="rtr" b="b"/>
              <a:pathLst>
                <a:path w="2304632" h="467254">
                  <a:moveTo>
                    <a:pt x="2071008" y="0"/>
                  </a:moveTo>
                  <a:lnTo>
                    <a:pt x="233627" y="0"/>
                  </a:lnTo>
                  <a:cubicBezTo>
                    <a:pt x="104595" y="0"/>
                    <a:pt x="0" y="104595"/>
                    <a:pt x="0" y="233627"/>
                  </a:cubicBezTo>
                  <a:cubicBezTo>
                    <a:pt x="0" y="362659"/>
                    <a:pt x="104595" y="467254"/>
                    <a:pt x="233627" y="467254"/>
                  </a:cubicBezTo>
                  <a:lnTo>
                    <a:pt x="2071008" y="467254"/>
                  </a:lnTo>
                  <a:cubicBezTo>
                    <a:pt x="2200033" y="467254"/>
                    <a:pt x="2304632" y="362659"/>
                    <a:pt x="2304632" y="233627"/>
                  </a:cubicBezTo>
                  <a:cubicBezTo>
                    <a:pt x="2304632" y="104595"/>
                    <a:pt x="2200033" y="0"/>
                    <a:pt x="207100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7600" cap="flat">
              <a:solidFill>
                <a:schemeClr val="accent5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>
                <a:lnSpc>
                  <a:spcPct val="100000"/>
                </a:lnSpc>
              </a:pPr>
              <a:r>
                <a:rPr lang="ru-RU" sz="1050" b="1" dirty="0">
                  <a:latin typeface="Century Gothic" panose="020B0502020202020204" pitchFamily="34" charset="0"/>
                </a:rPr>
                <a:t>1 597,9 млн. рублей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88082" y="1299693"/>
            <a:ext cx="6185477" cy="448334"/>
            <a:chOff x="864146" y="1936754"/>
            <a:chExt cx="6048672" cy="480304"/>
          </a:xfrm>
        </p:grpSpPr>
        <p:sp>
          <p:nvSpPr>
            <p:cNvPr id="21" name="Полилиния 20"/>
            <p:cNvSpPr/>
            <p:nvPr/>
          </p:nvSpPr>
          <p:spPr>
            <a:xfrm flipV="1">
              <a:off x="2173723" y="2192278"/>
              <a:ext cx="1577454" cy="48979"/>
            </a:xfrm>
            <a:custGeom>
              <a:avLst/>
              <a:gdLst>
                <a:gd name="rtl" fmla="*/ -21754 w 1534455"/>
                <a:gd name="rtt" fmla="*/ -221534 h 7600"/>
                <a:gd name="rtr" fmla="*/ 1512701 w 1534455"/>
                <a:gd name="rtb" fmla="*/ 14128 h 7600"/>
              </a:gdLst>
              <a:ahLst/>
              <a:cxnLst/>
              <a:rect l="rtl" t="rtt" r="rtr" b="rtb"/>
              <a:pathLst>
                <a:path w="1534455" h="7600" fill="none">
                  <a:moveTo>
                    <a:pt x="0" y="0"/>
                  </a:moveTo>
                  <a:lnTo>
                    <a:pt x="1534455" y="0"/>
                  </a:lnTo>
                </a:path>
              </a:pathLst>
            </a:custGeom>
            <a:solidFill>
              <a:srgbClr val="FFFFFF"/>
            </a:solidFill>
            <a:ln w="15200" cap="flat">
              <a:solidFill>
                <a:srgbClr val="6D99C5"/>
              </a:solidFill>
              <a:bevel/>
              <a:tailEnd type="oval" w="med" len="med"/>
            </a:ln>
          </p:spPr>
          <p:txBody>
            <a:bodyPr wrap="square" lIns="0" tIns="0" rIns="0" bIns="0" rtlCol="0" anchor="ctr"/>
            <a:lstStyle/>
            <a:p>
              <a:pPr algn="r"/>
              <a:endParaRPr lang="ru-RU" sz="1200" dirty="0">
                <a:solidFill>
                  <a:srgbClr val="3C6997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135"/>
            <p:cNvSpPr txBox="1"/>
            <p:nvPr/>
          </p:nvSpPr>
          <p:spPr>
            <a:xfrm>
              <a:off x="3871175" y="1936754"/>
              <a:ext cx="3041643" cy="480304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defTabSz="914400" fontAlgn="ctr"/>
              <a:r>
                <a:rPr lang="ru-RU" sz="1000" dirty="0" smtClean="0">
                  <a:solidFill>
                    <a:schemeClr val="accent3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 </a:t>
              </a:r>
              <a:endParaRPr lang="ru-RU" sz="10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Round-head Rectangle"/>
            <p:cNvSpPr/>
            <p:nvPr/>
          </p:nvSpPr>
          <p:spPr>
            <a:xfrm>
              <a:off x="864146" y="2009830"/>
              <a:ext cx="2456854" cy="385714"/>
            </a:xfrm>
            <a:custGeom>
              <a:avLst/>
              <a:gdLst>
                <a:gd name="connsiteX0" fmla="*/ 1152312 w 2304632"/>
                <a:gd name="connsiteY0" fmla="*/ 233627 h 467254"/>
                <a:gd name="connsiteX1" fmla="*/ 0 w 2304632"/>
                <a:gd name="connsiteY1" fmla="*/ 233627 h 467254"/>
                <a:gd name="connsiteX2" fmla="*/ 1152312 w 2304632"/>
                <a:gd name="connsiteY2" fmla="*/ 0 h 467254"/>
                <a:gd name="connsiteX3" fmla="*/ 2304632 w 2304632"/>
                <a:gd name="connsiteY3" fmla="*/ 233627 h 467254"/>
                <a:gd name="connsiteX4" fmla="*/ 1152312 w 2304632"/>
                <a:gd name="connsiteY4" fmla="*/ 467254 h 467254"/>
                <a:gd name="rtl" fmla="*/ 169024 w 2304632"/>
                <a:gd name="rtr" fmla="*/ 2186033 w 230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rtl" t="t" r="rtr" b="b"/>
              <a:pathLst>
                <a:path w="2304632" h="467254">
                  <a:moveTo>
                    <a:pt x="2071008" y="0"/>
                  </a:moveTo>
                  <a:lnTo>
                    <a:pt x="233627" y="0"/>
                  </a:lnTo>
                  <a:cubicBezTo>
                    <a:pt x="104595" y="0"/>
                    <a:pt x="0" y="104595"/>
                    <a:pt x="0" y="233627"/>
                  </a:cubicBezTo>
                  <a:cubicBezTo>
                    <a:pt x="0" y="362659"/>
                    <a:pt x="104595" y="467254"/>
                    <a:pt x="233627" y="467254"/>
                  </a:cubicBezTo>
                  <a:lnTo>
                    <a:pt x="2071008" y="467254"/>
                  </a:lnTo>
                  <a:cubicBezTo>
                    <a:pt x="2200033" y="467254"/>
                    <a:pt x="2304632" y="362659"/>
                    <a:pt x="2304632" y="233627"/>
                  </a:cubicBezTo>
                  <a:cubicBezTo>
                    <a:pt x="2304632" y="104595"/>
                    <a:pt x="2200033" y="0"/>
                    <a:pt x="207100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7600" cap="flat">
              <a:solidFill>
                <a:schemeClr val="accent5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>
                <a:lnSpc>
                  <a:spcPct val="100000"/>
                </a:lnSpc>
              </a:pPr>
              <a:r>
                <a:rPr lang="ru-RU" sz="1050" b="1" dirty="0">
                  <a:latin typeface="Century Gothic" panose="020B0502020202020204" pitchFamily="34" charset="0"/>
                </a:rPr>
                <a:t>1 425,0 млн. рублей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16074" y="1833022"/>
            <a:ext cx="6264696" cy="470986"/>
            <a:chOff x="864146" y="2706373"/>
            <a:chExt cx="6048672" cy="480304"/>
          </a:xfrm>
        </p:grpSpPr>
        <p:sp>
          <p:nvSpPr>
            <p:cNvPr id="25" name="Полилиния 24"/>
            <p:cNvSpPr/>
            <p:nvPr/>
          </p:nvSpPr>
          <p:spPr>
            <a:xfrm>
              <a:off x="2621408" y="2892947"/>
              <a:ext cx="1086770" cy="7600"/>
            </a:xfrm>
            <a:custGeom>
              <a:avLst/>
              <a:gdLst>
                <a:gd name="rtt" fmla="*/ -195032 h 7600"/>
                <a:gd name="rtb" fmla="*/ 7250 h 7600"/>
              </a:gdLst>
              <a:ahLst/>
              <a:cxnLst/>
              <a:rect l="l" t="rtt" r="r" b="rtb"/>
              <a:pathLst>
                <a:path w="1086770" h="7600" fill="none">
                  <a:moveTo>
                    <a:pt x="0" y="0"/>
                  </a:moveTo>
                  <a:lnTo>
                    <a:pt x="1086770" y="0"/>
                  </a:lnTo>
                </a:path>
              </a:pathLst>
            </a:custGeom>
            <a:solidFill>
              <a:srgbClr val="FFFFFF"/>
            </a:solidFill>
            <a:ln w="15200" cap="flat">
              <a:solidFill>
                <a:srgbClr val="6D99C5"/>
              </a:solidFill>
              <a:bevel/>
              <a:tailEnd type="oval" w="med" len="med"/>
            </a:ln>
          </p:spPr>
          <p:txBody>
            <a:bodyPr wrap="square" lIns="0" tIns="0" rIns="0" bIns="0" rtlCol="0" anchor="ctr"/>
            <a:lstStyle/>
            <a:p>
              <a:pPr algn="r"/>
              <a:endParaRPr lang="ru-RU" sz="1200" dirty="0">
                <a:solidFill>
                  <a:srgbClr val="3C6997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136"/>
            <p:cNvSpPr txBox="1"/>
            <p:nvPr/>
          </p:nvSpPr>
          <p:spPr>
            <a:xfrm>
              <a:off x="3871175" y="2706373"/>
              <a:ext cx="3041643" cy="480304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endParaRPr lang="ru-RU" sz="10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ound-head Rectangle"/>
            <p:cNvSpPr/>
            <p:nvPr/>
          </p:nvSpPr>
          <p:spPr>
            <a:xfrm>
              <a:off x="864146" y="2746081"/>
              <a:ext cx="2178031" cy="318472"/>
            </a:xfrm>
            <a:custGeom>
              <a:avLst/>
              <a:gdLst>
                <a:gd name="connsiteX0" fmla="*/ 1152312 w 2304632"/>
                <a:gd name="connsiteY0" fmla="*/ 233627 h 467254"/>
                <a:gd name="connsiteX1" fmla="*/ 0 w 2304632"/>
                <a:gd name="connsiteY1" fmla="*/ 233627 h 467254"/>
                <a:gd name="connsiteX2" fmla="*/ 1152312 w 2304632"/>
                <a:gd name="connsiteY2" fmla="*/ 0 h 467254"/>
                <a:gd name="connsiteX3" fmla="*/ 2304632 w 2304632"/>
                <a:gd name="connsiteY3" fmla="*/ 233627 h 467254"/>
                <a:gd name="connsiteX4" fmla="*/ 1152312 w 2304632"/>
                <a:gd name="connsiteY4" fmla="*/ 467254 h 467254"/>
                <a:gd name="rtl" fmla="*/ 169024 w 2304632"/>
                <a:gd name="rtr" fmla="*/ 2186033 w 230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rtl" t="t" r="rtr" b="b"/>
              <a:pathLst>
                <a:path w="2304632" h="467254">
                  <a:moveTo>
                    <a:pt x="2071008" y="0"/>
                  </a:moveTo>
                  <a:lnTo>
                    <a:pt x="233627" y="0"/>
                  </a:lnTo>
                  <a:cubicBezTo>
                    <a:pt x="104595" y="0"/>
                    <a:pt x="0" y="104595"/>
                    <a:pt x="0" y="233627"/>
                  </a:cubicBezTo>
                  <a:cubicBezTo>
                    <a:pt x="0" y="362659"/>
                    <a:pt x="104595" y="467254"/>
                    <a:pt x="233627" y="467254"/>
                  </a:cubicBezTo>
                  <a:lnTo>
                    <a:pt x="2071008" y="467254"/>
                  </a:lnTo>
                  <a:cubicBezTo>
                    <a:pt x="2200033" y="467254"/>
                    <a:pt x="2304632" y="362659"/>
                    <a:pt x="2304632" y="233627"/>
                  </a:cubicBezTo>
                  <a:cubicBezTo>
                    <a:pt x="2304632" y="104595"/>
                    <a:pt x="2200033" y="0"/>
                    <a:pt x="207100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7600" cap="flat">
              <a:solidFill>
                <a:schemeClr val="accent5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>
                <a:lnSpc>
                  <a:spcPct val="100000"/>
                </a:lnSpc>
              </a:pPr>
              <a:r>
                <a:rPr lang="ru-RU" sz="105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ru-RU" sz="1050" b="1" dirty="0">
                  <a:latin typeface="Century Gothic" panose="020B0502020202020204" pitchFamily="34" charset="0"/>
                </a:rPr>
                <a:t> 684,3 млн. рублей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16074" y="2376016"/>
            <a:ext cx="6408712" cy="504056"/>
            <a:chOff x="864147" y="3414703"/>
            <a:chExt cx="6048671" cy="420266"/>
          </a:xfrm>
        </p:grpSpPr>
        <p:sp>
          <p:nvSpPr>
            <p:cNvPr id="28" name="Полилиния 27"/>
            <p:cNvSpPr/>
            <p:nvPr/>
          </p:nvSpPr>
          <p:spPr>
            <a:xfrm>
              <a:off x="2427287" y="3594817"/>
              <a:ext cx="1291289" cy="38119"/>
            </a:xfrm>
            <a:custGeom>
              <a:avLst/>
              <a:gdLst>
                <a:gd name="rtt" fmla="*/ -221161 h 7600"/>
                <a:gd name="rtb" fmla="*/ -12622 h 7600"/>
              </a:gdLst>
              <a:ahLst/>
              <a:cxnLst/>
              <a:rect l="l" t="rtt" r="r" b="rtb"/>
              <a:pathLst>
                <a:path w="880217" h="7600" fill="none">
                  <a:moveTo>
                    <a:pt x="0" y="0"/>
                  </a:moveTo>
                  <a:lnTo>
                    <a:pt x="880217" y="0"/>
                  </a:lnTo>
                </a:path>
              </a:pathLst>
            </a:custGeom>
            <a:solidFill>
              <a:srgbClr val="FFFFFF"/>
            </a:solidFill>
            <a:ln w="15200" cap="flat">
              <a:solidFill>
                <a:srgbClr val="6D99C5"/>
              </a:solidFill>
              <a:bevel/>
              <a:tailEnd type="oval" w="med" len="med"/>
            </a:ln>
          </p:spPr>
          <p:txBody>
            <a:bodyPr wrap="square" lIns="0" tIns="0" rIns="0" bIns="0" rtlCol="0" anchor="ctr"/>
            <a:lstStyle/>
            <a:p>
              <a:pPr algn="r" fontAlgn="ctr"/>
              <a:endParaRPr lang="ru-RU" sz="1200" dirty="0">
                <a:solidFill>
                  <a:srgbClr val="3C6997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137"/>
            <p:cNvSpPr txBox="1"/>
            <p:nvPr/>
          </p:nvSpPr>
          <p:spPr>
            <a:xfrm>
              <a:off x="3871175" y="3414703"/>
              <a:ext cx="3041643" cy="420266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fontAlgn="ctr"/>
              <a:endParaRPr lang="ru-RU" sz="10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ound-head Rectangle"/>
            <p:cNvSpPr/>
            <p:nvPr/>
          </p:nvSpPr>
          <p:spPr>
            <a:xfrm>
              <a:off x="864147" y="3421555"/>
              <a:ext cx="1880790" cy="293338"/>
            </a:xfrm>
            <a:custGeom>
              <a:avLst/>
              <a:gdLst>
                <a:gd name="connsiteX0" fmla="*/ 993518 w 1987035"/>
                <a:gd name="connsiteY0" fmla="*/ 233627 h 467254"/>
                <a:gd name="connsiteX1" fmla="*/ 0 w 1987035"/>
                <a:gd name="connsiteY1" fmla="*/ 233627 h 467254"/>
                <a:gd name="connsiteX2" fmla="*/ 993518 w 1987035"/>
                <a:gd name="connsiteY2" fmla="*/ 0 h 467254"/>
                <a:gd name="connsiteX3" fmla="*/ 1987035 w 1987035"/>
                <a:gd name="connsiteY3" fmla="*/ 233627 h 467254"/>
                <a:gd name="connsiteX4" fmla="*/ 993518 w 1987035"/>
                <a:gd name="connsiteY4" fmla="*/ 467254 h 467254"/>
                <a:gd name="rtl" fmla="*/ 196186 w 1987035"/>
                <a:gd name="rtr" fmla="*/ 1805722 w 198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rtl" t="t" r="rtr" b="b"/>
              <a:pathLst>
                <a:path w="1987035" h="467254">
                  <a:moveTo>
                    <a:pt x="1753411" y="0"/>
                  </a:moveTo>
                  <a:lnTo>
                    <a:pt x="233628" y="0"/>
                  </a:lnTo>
                  <a:cubicBezTo>
                    <a:pt x="104595" y="0"/>
                    <a:pt x="0" y="104595"/>
                    <a:pt x="0" y="233627"/>
                  </a:cubicBezTo>
                  <a:cubicBezTo>
                    <a:pt x="0" y="362659"/>
                    <a:pt x="104595" y="467254"/>
                    <a:pt x="233628" y="467254"/>
                  </a:cubicBezTo>
                  <a:lnTo>
                    <a:pt x="1753411" y="467254"/>
                  </a:lnTo>
                  <a:cubicBezTo>
                    <a:pt x="1882436" y="467254"/>
                    <a:pt x="1987035" y="362659"/>
                    <a:pt x="1987035" y="233627"/>
                  </a:cubicBezTo>
                  <a:cubicBezTo>
                    <a:pt x="1987035" y="104595"/>
                    <a:pt x="1882436" y="0"/>
                    <a:pt x="1753411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7600" cap="flat">
              <a:solidFill>
                <a:schemeClr val="accent5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fontAlgn="ctr"/>
              <a:r>
                <a:rPr lang="ru-RU" sz="1300" b="1" dirty="0" smtClean="0">
                  <a:latin typeface="Century Gothic" panose="020B0502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000" b="1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416,1 млн. рублей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16074" y="3384128"/>
            <a:ext cx="6408712" cy="648072"/>
            <a:chOff x="864146" y="4156271"/>
            <a:chExt cx="6048672" cy="690075"/>
          </a:xfrm>
        </p:grpSpPr>
        <p:sp>
          <p:nvSpPr>
            <p:cNvPr id="90" name="Полилиния 89"/>
            <p:cNvSpPr/>
            <p:nvPr/>
          </p:nvSpPr>
          <p:spPr>
            <a:xfrm flipV="1">
              <a:off x="1736823" y="4348541"/>
              <a:ext cx="1981752" cy="48682"/>
            </a:xfrm>
            <a:custGeom>
              <a:avLst/>
              <a:gdLst>
                <a:gd name="rtt" fmla="*/ -221161 h 7600"/>
                <a:gd name="rtb" fmla="*/ -12622 h 7600"/>
              </a:gdLst>
              <a:ahLst/>
              <a:cxnLst/>
              <a:rect l="l" t="rtt" r="r" b="rtb"/>
              <a:pathLst>
                <a:path w="880217" h="7600" fill="none">
                  <a:moveTo>
                    <a:pt x="0" y="0"/>
                  </a:moveTo>
                  <a:lnTo>
                    <a:pt x="880217" y="0"/>
                  </a:lnTo>
                </a:path>
              </a:pathLst>
            </a:custGeom>
            <a:solidFill>
              <a:srgbClr val="FFFFFF"/>
            </a:solidFill>
            <a:ln w="15200" cap="flat">
              <a:solidFill>
                <a:srgbClr val="6D99C5"/>
              </a:solidFill>
              <a:bevel/>
              <a:tailEnd type="oval" w="med" len="med"/>
            </a:ln>
          </p:spPr>
          <p:txBody>
            <a:bodyPr wrap="square" lIns="0" tIns="0" rIns="0" bIns="0" rtlCol="0" anchor="ctr"/>
            <a:lstStyle/>
            <a:p>
              <a:pPr algn="r" fontAlgn="ctr"/>
              <a:endParaRPr lang="ru-RU" sz="1200" dirty="0">
                <a:solidFill>
                  <a:srgbClr val="3C6997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137"/>
            <p:cNvSpPr txBox="1"/>
            <p:nvPr/>
          </p:nvSpPr>
          <p:spPr>
            <a:xfrm>
              <a:off x="3871175" y="4156271"/>
              <a:ext cx="3041643" cy="69007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fontAlgn="ctr"/>
              <a:endParaRPr lang="ru-RU" sz="10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Round-head Rectangle"/>
            <p:cNvSpPr/>
            <p:nvPr/>
          </p:nvSpPr>
          <p:spPr>
            <a:xfrm>
              <a:off x="864146" y="4232946"/>
              <a:ext cx="1359252" cy="383375"/>
            </a:xfrm>
            <a:custGeom>
              <a:avLst/>
              <a:gdLst>
                <a:gd name="connsiteX0" fmla="*/ 993518 w 1987035"/>
                <a:gd name="connsiteY0" fmla="*/ 233627 h 467254"/>
                <a:gd name="connsiteX1" fmla="*/ 0 w 1987035"/>
                <a:gd name="connsiteY1" fmla="*/ 233627 h 467254"/>
                <a:gd name="connsiteX2" fmla="*/ 993518 w 1987035"/>
                <a:gd name="connsiteY2" fmla="*/ 0 h 467254"/>
                <a:gd name="connsiteX3" fmla="*/ 1987035 w 1987035"/>
                <a:gd name="connsiteY3" fmla="*/ 233627 h 467254"/>
                <a:gd name="connsiteX4" fmla="*/ 993518 w 1987035"/>
                <a:gd name="connsiteY4" fmla="*/ 467254 h 467254"/>
                <a:gd name="rtl" fmla="*/ 196186 w 1987035"/>
                <a:gd name="rtr" fmla="*/ 1805722 w 198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rtl" t="t" r="rtr" b="b"/>
              <a:pathLst>
                <a:path w="1987035" h="467254">
                  <a:moveTo>
                    <a:pt x="1753411" y="0"/>
                  </a:moveTo>
                  <a:lnTo>
                    <a:pt x="233628" y="0"/>
                  </a:lnTo>
                  <a:cubicBezTo>
                    <a:pt x="104595" y="0"/>
                    <a:pt x="0" y="104595"/>
                    <a:pt x="0" y="233627"/>
                  </a:cubicBezTo>
                  <a:cubicBezTo>
                    <a:pt x="0" y="362659"/>
                    <a:pt x="104595" y="467254"/>
                    <a:pt x="233628" y="467254"/>
                  </a:cubicBezTo>
                  <a:lnTo>
                    <a:pt x="1753411" y="467254"/>
                  </a:lnTo>
                  <a:cubicBezTo>
                    <a:pt x="1882436" y="467254"/>
                    <a:pt x="1987035" y="362659"/>
                    <a:pt x="1987035" y="233627"/>
                  </a:cubicBezTo>
                  <a:cubicBezTo>
                    <a:pt x="1987035" y="104595"/>
                    <a:pt x="1882436" y="0"/>
                    <a:pt x="1753411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7600" cap="flat">
              <a:solidFill>
                <a:schemeClr val="accent5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fontAlgn="ctr"/>
              <a:r>
                <a:rPr lang="ru-RU" sz="1000" b="1" dirty="0">
                  <a:latin typeface="Century Gothic" panose="020B0502020202020204" pitchFamily="34" charset="0"/>
                </a:rPr>
                <a:t>161,4 млн. рублей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16074" y="3960192"/>
            <a:ext cx="6408712" cy="504056"/>
            <a:chOff x="864146" y="4910423"/>
            <a:chExt cx="6048672" cy="713324"/>
          </a:xfrm>
        </p:grpSpPr>
        <p:sp>
          <p:nvSpPr>
            <p:cNvPr id="46" name="Полилиния 45"/>
            <p:cNvSpPr/>
            <p:nvPr/>
          </p:nvSpPr>
          <p:spPr>
            <a:xfrm>
              <a:off x="1152178" y="5151262"/>
              <a:ext cx="2556000" cy="7600"/>
            </a:xfrm>
            <a:custGeom>
              <a:avLst/>
              <a:gdLst>
                <a:gd name="rtt" fmla="*/ -221161 h 7600"/>
                <a:gd name="rtb" fmla="*/ -12622 h 7600"/>
              </a:gdLst>
              <a:ahLst/>
              <a:cxnLst/>
              <a:rect l="l" t="rtt" r="r" b="rtb"/>
              <a:pathLst>
                <a:path w="880217" h="7600" fill="none">
                  <a:moveTo>
                    <a:pt x="0" y="0"/>
                  </a:moveTo>
                  <a:lnTo>
                    <a:pt x="880217" y="0"/>
                  </a:lnTo>
                </a:path>
              </a:pathLst>
            </a:custGeom>
            <a:solidFill>
              <a:srgbClr val="FFFFFF"/>
            </a:solidFill>
            <a:ln w="15200" cap="flat">
              <a:solidFill>
                <a:srgbClr val="6D99C5"/>
              </a:solidFill>
              <a:bevel/>
              <a:tailEnd type="oval" w="med" len="med"/>
            </a:ln>
          </p:spPr>
          <p:txBody>
            <a:bodyPr wrap="square" lIns="0" tIns="0" rIns="0" bIns="0" rtlCol="0" anchor="ctr"/>
            <a:lstStyle/>
            <a:p>
              <a:pPr algn="r">
                <a:lnSpc>
                  <a:spcPct val="100000"/>
                </a:lnSpc>
              </a:pPr>
              <a:endParaRPr sz="152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" name="Text 137"/>
            <p:cNvSpPr txBox="1"/>
            <p:nvPr/>
          </p:nvSpPr>
          <p:spPr>
            <a:xfrm>
              <a:off x="3871175" y="4916642"/>
              <a:ext cx="3041643" cy="70710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fontAlgn="ctr"/>
              <a:endParaRPr lang="ru-RU" sz="10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ound-head Rectangle"/>
            <p:cNvSpPr/>
            <p:nvPr/>
          </p:nvSpPr>
          <p:spPr>
            <a:xfrm>
              <a:off x="864146" y="4910423"/>
              <a:ext cx="1303299" cy="509517"/>
            </a:xfrm>
            <a:custGeom>
              <a:avLst/>
              <a:gdLst>
                <a:gd name="connsiteX0" fmla="*/ 993518 w 1987035"/>
                <a:gd name="connsiteY0" fmla="*/ 233627 h 467254"/>
                <a:gd name="connsiteX1" fmla="*/ 0 w 1987035"/>
                <a:gd name="connsiteY1" fmla="*/ 233627 h 467254"/>
                <a:gd name="connsiteX2" fmla="*/ 993518 w 1987035"/>
                <a:gd name="connsiteY2" fmla="*/ 0 h 467254"/>
                <a:gd name="connsiteX3" fmla="*/ 1987035 w 1987035"/>
                <a:gd name="connsiteY3" fmla="*/ 233627 h 467254"/>
                <a:gd name="connsiteX4" fmla="*/ 993518 w 1987035"/>
                <a:gd name="connsiteY4" fmla="*/ 467254 h 467254"/>
                <a:gd name="rtl" fmla="*/ 196186 w 1987035"/>
                <a:gd name="rtr" fmla="*/ 1805722 w 198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rtl" t="t" r="rtr" b="b"/>
              <a:pathLst>
                <a:path w="1987035" h="467254">
                  <a:moveTo>
                    <a:pt x="1753411" y="0"/>
                  </a:moveTo>
                  <a:lnTo>
                    <a:pt x="233628" y="0"/>
                  </a:lnTo>
                  <a:cubicBezTo>
                    <a:pt x="104595" y="0"/>
                    <a:pt x="0" y="104595"/>
                    <a:pt x="0" y="233627"/>
                  </a:cubicBezTo>
                  <a:cubicBezTo>
                    <a:pt x="0" y="362659"/>
                    <a:pt x="104595" y="467254"/>
                    <a:pt x="233628" y="467254"/>
                  </a:cubicBezTo>
                  <a:lnTo>
                    <a:pt x="1753411" y="467254"/>
                  </a:lnTo>
                  <a:cubicBezTo>
                    <a:pt x="1882436" y="467254"/>
                    <a:pt x="1987035" y="362659"/>
                    <a:pt x="1987035" y="233627"/>
                  </a:cubicBezTo>
                  <a:cubicBezTo>
                    <a:pt x="1987035" y="104595"/>
                    <a:pt x="1882436" y="0"/>
                    <a:pt x="1753411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7600" cap="flat">
              <a:solidFill>
                <a:schemeClr val="accent5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fontAlgn="ctr"/>
              <a:r>
                <a:rPr lang="ru-RU" sz="900" b="1" dirty="0">
                  <a:latin typeface="Century Gothic" panose="020B0502020202020204" pitchFamily="34" charset="0"/>
                </a:rPr>
                <a:t>141,2 млн.</a:t>
              </a:r>
            </a:p>
            <a:p>
              <a:pPr fontAlgn="ctr"/>
              <a:r>
                <a:rPr lang="ru-RU" sz="900" b="1" dirty="0">
                  <a:latin typeface="Century Gothic" panose="020B0502020202020204" pitchFamily="34" charset="0"/>
                </a:rPr>
                <a:t>рублей</a:t>
              </a:r>
            </a:p>
          </p:txBody>
        </p:sp>
      </p:grpSp>
      <p:grpSp>
        <p:nvGrpSpPr>
          <p:cNvPr id="18" name="Группа 18"/>
          <p:cNvGrpSpPr/>
          <p:nvPr/>
        </p:nvGrpSpPr>
        <p:grpSpPr>
          <a:xfrm>
            <a:off x="173460" y="5616376"/>
            <a:ext cx="6379318" cy="360039"/>
            <a:chOff x="864146" y="6399281"/>
            <a:chExt cx="6042920" cy="505794"/>
          </a:xfrm>
        </p:grpSpPr>
        <p:sp>
          <p:nvSpPr>
            <p:cNvPr id="92" name="Полилиния 91"/>
            <p:cNvSpPr/>
            <p:nvPr/>
          </p:nvSpPr>
          <p:spPr>
            <a:xfrm>
              <a:off x="1152178" y="6639018"/>
              <a:ext cx="2576823" cy="64228"/>
            </a:xfrm>
            <a:custGeom>
              <a:avLst/>
              <a:gdLst>
                <a:gd name="rtt" fmla="*/ -221161 h 7600"/>
                <a:gd name="rtb" fmla="*/ -12622 h 7600"/>
              </a:gdLst>
              <a:ahLst/>
              <a:cxnLst/>
              <a:rect l="l" t="rtt" r="r" b="rtb"/>
              <a:pathLst>
                <a:path w="880217" h="7600" fill="none">
                  <a:moveTo>
                    <a:pt x="0" y="0"/>
                  </a:moveTo>
                  <a:lnTo>
                    <a:pt x="880217" y="0"/>
                  </a:lnTo>
                </a:path>
              </a:pathLst>
            </a:custGeom>
            <a:solidFill>
              <a:srgbClr val="FFFFFF"/>
            </a:solidFill>
            <a:ln w="15200" cap="flat">
              <a:solidFill>
                <a:srgbClr val="6D99C5"/>
              </a:solidFill>
              <a:bevel/>
              <a:tailEnd type="oval" w="med" len="med"/>
            </a:ln>
          </p:spPr>
          <p:txBody>
            <a:bodyPr wrap="square" lIns="0" tIns="0" rIns="0" bIns="0" rtlCol="0" anchor="ctr"/>
            <a:lstStyle/>
            <a:p>
              <a:pPr algn="r">
                <a:lnSpc>
                  <a:spcPct val="100000"/>
                </a:lnSpc>
              </a:pPr>
              <a:endParaRPr sz="152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Round-head Rectangle"/>
            <p:cNvSpPr/>
            <p:nvPr/>
          </p:nvSpPr>
          <p:spPr>
            <a:xfrm>
              <a:off x="864146" y="6399284"/>
              <a:ext cx="1091373" cy="505791"/>
            </a:xfrm>
            <a:custGeom>
              <a:avLst/>
              <a:gdLst>
                <a:gd name="connsiteX0" fmla="*/ 993518 w 1987035"/>
                <a:gd name="connsiteY0" fmla="*/ 233627 h 467254"/>
                <a:gd name="connsiteX1" fmla="*/ 0 w 1987035"/>
                <a:gd name="connsiteY1" fmla="*/ 233627 h 467254"/>
                <a:gd name="connsiteX2" fmla="*/ 993518 w 1987035"/>
                <a:gd name="connsiteY2" fmla="*/ 0 h 467254"/>
                <a:gd name="connsiteX3" fmla="*/ 1987035 w 1987035"/>
                <a:gd name="connsiteY3" fmla="*/ 233627 h 467254"/>
                <a:gd name="connsiteX4" fmla="*/ 993518 w 1987035"/>
                <a:gd name="connsiteY4" fmla="*/ 467254 h 467254"/>
                <a:gd name="rtl" fmla="*/ 196186 w 1987035"/>
                <a:gd name="rtr" fmla="*/ 1805722 w 198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rtl" t="t" r="rtr" b="b"/>
              <a:pathLst>
                <a:path w="1987035" h="467254">
                  <a:moveTo>
                    <a:pt x="1753411" y="0"/>
                  </a:moveTo>
                  <a:lnTo>
                    <a:pt x="233628" y="0"/>
                  </a:lnTo>
                  <a:cubicBezTo>
                    <a:pt x="104595" y="0"/>
                    <a:pt x="0" y="104595"/>
                    <a:pt x="0" y="233627"/>
                  </a:cubicBezTo>
                  <a:cubicBezTo>
                    <a:pt x="0" y="362659"/>
                    <a:pt x="104595" y="467254"/>
                    <a:pt x="233628" y="467254"/>
                  </a:cubicBezTo>
                  <a:lnTo>
                    <a:pt x="1753411" y="467254"/>
                  </a:lnTo>
                  <a:cubicBezTo>
                    <a:pt x="1882436" y="467254"/>
                    <a:pt x="1987035" y="362659"/>
                    <a:pt x="1987035" y="233627"/>
                  </a:cubicBezTo>
                  <a:cubicBezTo>
                    <a:pt x="1987035" y="104595"/>
                    <a:pt x="1882436" y="0"/>
                    <a:pt x="1753411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7600" cap="flat">
              <a:solidFill>
                <a:schemeClr val="accent5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fontAlgn="ctr"/>
              <a:r>
                <a:rPr lang="ru-RU" sz="900" b="1" dirty="0">
                  <a:latin typeface="Century Gothic" panose="020B0502020202020204" pitchFamily="34" charset="0"/>
                </a:rPr>
                <a:t>123,0 млн. рублей</a:t>
              </a:r>
            </a:p>
          </p:txBody>
        </p:sp>
        <p:sp>
          <p:nvSpPr>
            <p:cNvPr id="81" name="Text 137"/>
            <p:cNvSpPr txBox="1"/>
            <p:nvPr/>
          </p:nvSpPr>
          <p:spPr>
            <a:xfrm>
              <a:off x="3865423" y="6399281"/>
              <a:ext cx="3041643" cy="480303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fontAlgn="ctr"/>
              <a:endParaRPr lang="ru-RU" sz="10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Группа 19"/>
          <p:cNvGrpSpPr/>
          <p:nvPr/>
        </p:nvGrpSpPr>
        <p:grpSpPr>
          <a:xfrm>
            <a:off x="216074" y="5112320"/>
            <a:ext cx="3024335" cy="337611"/>
            <a:chOff x="864147" y="7143725"/>
            <a:chExt cx="2910721" cy="467254"/>
          </a:xfrm>
        </p:grpSpPr>
        <p:sp>
          <p:nvSpPr>
            <p:cNvPr id="93" name="Полилиния 92"/>
            <p:cNvSpPr/>
            <p:nvPr/>
          </p:nvSpPr>
          <p:spPr>
            <a:xfrm flipV="1">
              <a:off x="1152178" y="7314544"/>
              <a:ext cx="2622690" cy="63275"/>
            </a:xfrm>
            <a:custGeom>
              <a:avLst/>
              <a:gdLst>
                <a:gd name="rtt" fmla="*/ -221161 h 7600"/>
                <a:gd name="rtb" fmla="*/ -12622 h 7600"/>
              </a:gdLst>
              <a:ahLst/>
              <a:cxnLst/>
              <a:rect l="l" t="rtt" r="r" b="rtb"/>
              <a:pathLst>
                <a:path w="880217" h="7600" fill="none">
                  <a:moveTo>
                    <a:pt x="0" y="0"/>
                  </a:moveTo>
                  <a:lnTo>
                    <a:pt x="880217" y="0"/>
                  </a:lnTo>
                </a:path>
              </a:pathLst>
            </a:custGeom>
            <a:solidFill>
              <a:srgbClr val="FFFFFF"/>
            </a:solidFill>
            <a:ln w="15200" cap="flat">
              <a:solidFill>
                <a:srgbClr val="6D99C5"/>
              </a:solidFill>
              <a:bevel/>
              <a:tailEnd type="oval" w="med" len="med"/>
            </a:ln>
          </p:spPr>
          <p:txBody>
            <a:bodyPr wrap="square" lIns="0" tIns="0" rIns="0" bIns="0" rtlCol="0" anchor="ctr"/>
            <a:lstStyle/>
            <a:p>
              <a:pPr algn="r">
                <a:lnSpc>
                  <a:spcPct val="100000"/>
                </a:lnSpc>
              </a:pPr>
              <a:endParaRPr sz="152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Round-head Rectangle"/>
            <p:cNvSpPr/>
            <p:nvPr/>
          </p:nvSpPr>
          <p:spPr>
            <a:xfrm>
              <a:off x="864147" y="7143725"/>
              <a:ext cx="1178149" cy="467254"/>
            </a:xfrm>
            <a:custGeom>
              <a:avLst/>
              <a:gdLst>
                <a:gd name="connsiteX0" fmla="*/ 993518 w 1987035"/>
                <a:gd name="connsiteY0" fmla="*/ 233627 h 467254"/>
                <a:gd name="connsiteX1" fmla="*/ 0 w 1987035"/>
                <a:gd name="connsiteY1" fmla="*/ 233627 h 467254"/>
                <a:gd name="connsiteX2" fmla="*/ 993518 w 1987035"/>
                <a:gd name="connsiteY2" fmla="*/ 0 h 467254"/>
                <a:gd name="connsiteX3" fmla="*/ 1987035 w 1987035"/>
                <a:gd name="connsiteY3" fmla="*/ 233627 h 467254"/>
                <a:gd name="connsiteX4" fmla="*/ 993518 w 1987035"/>
                <a:gd name="connsiteY4" fmla="*/ 467254 h 467254"/>
                <a:gd name="rtl" fmla="*/ 196186 w 1987035"/>
                <a:gd name="rtr" fmla="*/ 1805722 w 198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rtl" t="t" r="rtr" b="b"/>
              <a:pathLst>
                <a:path w="1987035" h="467254">
                  <a:moveTo>
                    <a:pt x="1753411" y="0"/>
                  </a:moveTo>
                  <a:lnTo>
                    <a:pt x="233628" y="0"/>
                  </a:lnTo>
                  <a:cubicBezTo>
                    <a:pt x="104595" y="0"/>
                    <a:pt x="0" y="104595"/>
                    <a:pt x="0" y="233627"/>
                  </a:cubicBezTo>
                  <a:cubicBezTo>
                    <a:pt x="0" y="362659"/>
                    <a:pt x="104595" y="467254"/>
                    <a:pt x="233628" y="467254"/>
                  </a:cubicBezTo>
                  <a:lnTo>
                    <a:pt x="1753411" y="467254"/>
                  </a:lnTo>
                  <a:cubicBezTo>
                    <a:pt x="1882436" y="467254"/>
                    <a:pt x="1987035" y="362659"/>
                    <a:pt x="1987035" y="233627"/>
                  </a:cubicBezTo>
                  <a:cubicBezTo>
                    <a:pt x="1987035" y="104595"/>
                    <a:pt x="1882436" y="0"/>
                    <a:pt x="1753411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7600" cap="flat">
              <a:solidFill>
                <a:schemeClr val="accent5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fontAlgn="ctr"/>
              <a:r>
                <a:rPr lang="ru-RU" sz="900" b="1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131,4 млн. рублей</a:t>
              </a:r>
            </a:p>
          </p:txBody>
        </p:sp>
      </p:grpSp>
      <p:grpSp>
        <p:nvGrpSpPr>
          <p:cNvPr id="20" name="Группа 21"/>
          <p:cNvGrpSpPr/>
          <p:nvPr/>
        </p:nvGrpSpPr>
        <p:grpSpPr>
          <a:xfrm>
            <a:off x="144066" y="6120432"/>
            <a:ext cx="6209995" cy="360040"/>
            <a:chOff x="864146" y="7888156"/>
            <a:chExt cx="6209995" cy="490984"/>
          </a:xfrm>
        </p:grpSpPr>
        <p:sp>
          <p:nvSpPr>
            <p:cNvPr id="94" name="Полилиния 93"/>
            <p:cNvSpPr/>
            <p:nvPr/>
          </p:nvSpPr>
          <p:spPr>
            <a:xfrm>
              <a:off x="1152178" y="8121698"/>
              <a:ext cx="2736304" cy="62347"/>
            </a:xfrm>
            <a:custGeom>
              <a:avLst/>
              <a:gdLst>
                <a:gd name="rtt" fmla="*/ -221161 h 7600"/>
                <a:gd name="rtb" fmla="*/ -12622 h 7600"/>
              </a:gdLst>
              <a:ahLst/>
              <a:cxnLst/>
              <a:rect l="l" t="rtt" r="r" b="rtb"/>
              <a:pathLst>
                <a:path w="880217" h="7600" fill="none">
                  <a:moveTo>
                    <a:pt x="0" y="0"/>
                  </a:moveTo>
                  <a:lnTo>
                    <a:pt x="880217" y="0"/>
                  </a:lnTo>
                </a:path>
              </a:pathLst>
            </a:custGeom>
            <a:solidFill>
              <a:srgbClr val="FFFFFF"/>
            </a:solidFill>
            <a:ln w="15200" cap="flat">
              <a:solidFill>
                <a:srgbClr val="6D99C5"/>
              </a:solidFill>
              <a:bevel/>
              <a:tailEnd type="oval" w="med" len="med"/>
            </a:ln>
          </p:spPr>
          <p:txBody>
            <a:bodyPr wrap="square" lIns="0" tIns="0" rIns="0" bIns="0" rtlCol="0" anchor="ctr"/>
            <a:lstStyle/>
            <a:p>
              <a:pPr algn="r">
                <a:lnSpc>
                  <a:spcPct val="100000"/>
                </a:lnSpc>
              </a:pPr>
              <a:endParaRPr sz="152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Round-head Rectangle"/>
            <p:cNvSpPr/>
            <p:nvPr/>
          </p:nvSpPr>
          <p:spPr>
            <a:xfrm>
              <a:off x="864146" y="7888156"/>
              <a:ext cx="1008112" cy="490984"/>
            </a:xfrm>
            <a:custGeom>
              <a:avLst/>
              <a:gdLst>
                <a:gd name="connsiteX0" fmla="*/ 993518 w 1987035"/>
                <a:gd name="connsiteY0" fmla="*/ 233627 h 467254"/>
                <a:gd name="connsiteX1" fmla="*/ 0 w 1987035"/>
                <a:gd name="connsiteY1" fmla="*/ 233627 h 467254"/>
                <a:gd name="connsiteX2" fmla="*/ 993518 w 1987035"/>
                <a:gd name="connsiteY2" fmla="*/ 0 h 467254"/>
                <a:gd name="connsiteX3" fmla="*/ 1987035 w 1987035"/>
                <a:gd name="connsiteY3" fmla="*/ 233627 h 467254"/>
                <a:gd name="connsiteX4" fmla="*/ 993518 w 1987035"/>
                <a:gd name="connsiteY4" fmla="*/ 467254 h 467254"/>
                <a:gd name="rtl" fmla="*/ 196186 w 1987035"/>
                <a:gd name="rtr" fmla="*/ 1805722 w 198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rtl" t="t" r="rtr" b="b"/>
              <a:pathLst>
                <a:path w="1987035" h="467254">
                  <a:moveTo>
                    <a:pt x="1753411" y="0"/>
                  </a:moveTo>
                  <a:lnTo>
                    <a:pt x="233628" y="0"/>
                  </a:lnTo>
                  <a:cubicBezTo>
                    <a:pt x="104595" y="0"/>
                    <a:pt x="0" y="104595"/>
                    <a:pt x="0" y="233627"/>
                  </a:cubicBezTo>
                  <a:cubicBezTo>
                    <a:pt x="0" y="362659"/>
                    <a:pt x="104595" y="467254"/>
                    <a:pt x="233628" y="467254"/>
                  </a:cubicBezTo>
                  <a:lnTo>
                    <a:pt x="1753411" y="467254"/>
                  </a:lnTo>
                  <a:cubicBezTo>
                    <a:pt x="1882436" y="467254"/>
                    <a:pt x="1987035" y="362659"/>
                    <a:pt x="1987035" y="233627"/>
                  </a:cubicBezTo>
                  <a:cubicBezTo>
                    <a:pt x="1987035" y="104595"/>
                    <a:pt x="1882436" y="0"/>
                    <a:pt x="1753411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7600" cap="flat">
              <a:solidFill>
                <a:schemeClr val="accent5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fontAlgn="ctr"/>
              <a:r>
                <a:rPr lang="ru-RU" sz="900" b="1" dirty="0">
                  <a:latin typeface="Century Gothic" panose="020B0502020202020204" pitchFamily="34" charset="0"/>
                </a:rPr>
                <a:t>80,9 млн. рублей</a:t>
              </a:r>
            </a:p>
          </p:txBody>
        </p:sp>
        <p:sp>
          <p:nvSpPr>
            <p:cNvPr id="83" name="Text 137"/>
            <p:cNvSpPr txBox="1"/>
            <p:nvPr/>
          </p:nvSpPr>
          <p:spPr>
            <a:xfrm>
              <a:off x="4032498" y="7888163"/>
              <a:ext cx="3041643" cy="480304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fontAlgn="ctr"/>
              <a:endParaRPr lang="ru-RU" sz="1000" dirty="0"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3"/>
          <p:cNvGrpSpPr/>
          <p:nvPr/>
        </p:nvGrpSpPr>
        <p:grpSpPr>
          <a:xfrm>
            <a:off x="216074" y="2808064"/>
            <a:ext cx="6336704" cy="432048"/>
            <a:chOff x="842349" y="4185073"/>
            <a:chExt cx="6048672" cy="480304"/>
          </a:xfrm>
        </p:grpSpPr>
        <p:sp>
          <p:nvSpPr>
            <p:cNvPr id="63" name="Полилиния 62"/>
            <p:cNvSpPr/>
            <p:nvPr/>
          </p:nvSpPr>
          <p:spPr>
            <a:xfrm flipV="1">
              <a:off x="2160458" y="4425225"/>
              <a:ext cx="1568757" cy="50825"/>
            </a:xfrm>
            <a:custGeom>
              <a:avLst/>
              <a:gdLst>
                <a:gd name="rtt" fmla="*/ -221161 h 7600"/>
                <a:gd name="rtb" fmla="*/ -12622 h 7600"/>
              </a:gdLst>
              <a:ahLst/>
              <a:cxnLst/>
              <a:rect l="l" t="rtt" r="r" b="rtb"/>
              <a:pathLst>
                <a:path w="880217" h="7600" fill="none">
                  <a:moveTo>
                    <a:pt x="0" y="0"/>
                  </a:moveTo>
                  <a:lnTo>
                    <a:pt x="880217" y="0"/>
                  </a:lnTo>
                </a:path>
              </a:pathLst>
            </a:custGeom>
            <a:solidFill>
              <a:srgbClr val="FFFFFF"/>
            </a:solidFill>
            <a:ln w="15200" cap="flat">
              <a:solidFill>
                <a:srgbClr val="6D99C5"/>
              </a:solidFill>
              <a:bevel/>
              <a:tailEnd type="oval" w="med" len="med"/>
            </a:ln>
          </p:spPr>
          <p:txBody>
            <a:bodyPr wrap="square" lIns="0" tIns="0" rIns="0" bIns="0" rtlCol="0" anchor="ctr"/>
            <a:lstStyle/>
            <a:p>
              <a:pPr algn="r" fontAlgn="ctr"/>
              <a:endParaRPr lang="ru-RU" sz="1200" dirty="0">
                <a:solidFill>
                  <a:srgbClr val="3C6997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 137"/>
            <p:cNvSpPr txBox="1"/>
            <p:nvPr/>
          </p:nvSpPr>
          <p:spPr>
            <a:xfrm>
              <a:off x="3849378" y="4185073"/>
              <a:ext cx="3041643" cy="480304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fontAlgn="ctr"/>
              <a:endParaRPr lang="ru-RU" sz="10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-head Rectangle"/>
            <p:cNvSpPr/>
            <p:nvPr/>
          </p:nvSpPr>
          <p:spPr>
            <a:xfrm>
              <a:off x="842349" y="4265124"/>
              <a:ext cx="1718373" cy="390536"/>
            </a:xfrm>
            <a:custGeom>
              <a:avLst/>
              <a:gdLst>
                <a:gd name="connsiteX0" fmla="*/ 993518 w 1987035"/>
                <a:gd name="connsiteY0" fmla="*/ 233627 h 467254"/>
                <a:gd name="connsiteX1" fmla="*/ 0 w 1987035"/>
                <a:gd name="connsiteY1" fmla="*/ 233627 h 467254"/>
                <a:gd name="connsiteX2" fmla="*/ 993518 w 1987035"/>
                <a:gd name="connsiteY2" fmla="*/ 0 h 467254"/>
                <a:gd name="connsiteX3" fmla="*/ 1987035 w 1987035"/>
                <a:gd name="connsiteY3" fmla="*/ 233627 h 467254"/>
                <a:gd name="connsiteX4" fmla="*/ 993518 w 1987035"/>
                <a:gd name="connsiteY4" fmla="*/ 467254 h 467254"/>
                <a:gd name="rtl" fmla="*/ 196186 w 1987035"/>
                <a:gd name="rtr" fmla="*/ 1805722 w 198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rtl" t="t" r="rtr" b="b"/>
              <a:pathLst>
                <a:path w="1987035" h="467254">
                  <a:moveTo>
                    <a:pt x="1753411" y="0"/>
                  </a:moveTo>
                  <a:lnTo>
                    <a:pt x="233628" y="0"/>
                  </a:lnTo>
                  <a:cubicBezTo>
                    <a:pt x="104595" y="0"/>
                    <a:pt x="0" y="104595"/>
                    <a:pt x="0" y="233627"/>
                  </a:cubicBezTo>
                  <a:cubicBezTo>
                    <a:pt x="0" y="362659"/>
                    <a:pt x="104595" y="467254"/>
                    <a:pt x="233628" y="467254"/>
                  </a:cubicBezTo>
                  <a:lnTo>
                    <a:pt x="1753411" y="467254"/>
                  </a:lnTo>
                  <a:cubicBezTo>
                    <a:pt x="1882436" y="467254"/>
                    <a:pt x="1987035" y="362659"/>
                    <a:pt x="1987035" y="233627"/>
                  </a:cubicBezTo>
                  <a:cubicBezTo>
                    <a:pt x="1987035" y="104595"/>
                    <a:pt x="1882436" y="0"/>
                    <a:pt x="1753411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7600" cap="flat">
              <a:solidFill>
                <a:schemeClr val="accent5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fontAlgn="ctr"/>
              <a:r>
                <a:rPr lang="ru-RU" sz="1000" b="1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335,1 млн. рублей</a:t>
              </a:r>
            </a:p>
          </p:txBody>
        </p:sp>
      </p:grpSp>
      <p:grpSp>
        <p:nvGrpSpPr>
          <p:cNvPr id="24" name="Группа 59"/>
          <p:cNvGrpSpPr/>
          <p:nvPr/>
        </p:nvGrpSpPr>
        <p:grpSpPr>
          <a:xfrm>
            <a:off x="144066" y="6624488"/>
            <a:ext cx="6209995" cy="352208"/>
            <a:chOff x="864146" y="7888159"/>
            <a:chExt cx="6209995" cy="480303"/>
          </a:xfrm>
        </p:grpSpPr>
        <p:sp>
          <p:nvSpPr>
            <p:cNvPr id="61" name="Полилиния 60"/>
            <p:cNvSpPr/>
            <p:nvPr/>
          </p:nvSpPr>
          <p:spPr>
            <a:xfrm>
              <a:off x="1152178" y="8121690"/>
              <a:ext cx="2736304" cy="62347"/>
            </a:xfrm>
            <a:custGeom>
              <a:avLst/>
              <a:gdLst>
                <a:gd name="rtt" fmla="*/ -221161 h 7600"/>
                <a:gd name="rtb" fmla="*/ -12622 h 7600"/>
              </a:gdLst>
              <a:ahLst/>
              <a:cxnLst/>
              <a:rect l="l" t="rtt" r="r" b="rtb"/>
              <a:pathLst>
                <a:path w="880217" h="7600" fill="none">
                  <a:moveTo>
                    <a:pt x="0" y="0"/>
                  </a:moveTo>
                  <a:lnTo>
                    <a:pt x="880217" y="0"/>
                  </a:lnTo>
                </a:path>
              </a:pathLst>
            </a:custGeom>
            <a:solidFill>
              <a:srgbClr val="FFFFFF"/>
            </a:solidFill>
            <a:ln w="15200" cap="flat">
              <a:solidFill>
                <a:srgbClr val="6D99C5"/>
              </a:solidFill>
              <a:bevel/>
              <a:tailEnd type="oval" w="med" len="med"/>
            </a:ln>
          </p:spPr>
          <p:txBody>
            <a:bodyPr wrap="square" lIns="0" tIns="0" rIns="0" bIns="0" rtlCol="0" anchor="ctr"/>
            <a:lstStyle/>
            <a:p>
              <a:pPr algn="r">
                <a:lnSpc>
                  <a:spcPct val="100000"/>
                </a:lnSpc>
              </a:pPr>
              <a:endParaRPr sz="152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Round-head Rectangle"/>
            <p:cNvSpPr/>
            <p:nvPr/>
          </p:nvSpPr>
          <p:spPr>
            <a:xfrm>
              <a:off x="864146" y="7888159"/>
              <a:ext cx="924622" cy="467254"/>
            </a:xfrm>
            <a:custGeom>
              <a:avLst/>
              <a:gdLst>
                <a:gd name="connsiteX0" fmla="*/ 993518 w 1987035"/>
                <a:gd name="connsiteY0" fmla="*/ 233627 h 467254"/>
                <a:gd name="connsiteX1" fmla="*/ 0 w 1987035"/>
                <a:gd name="connsiteY1" fmla="*/ 233627 h 467254"/>
                <a:gd name="connsiteX2" fmla="*/ 993518 w 1987035"/>
                <a:gd name="connsiteY2" fmla="*/ 0 h 467254"/>
                <a:gd name="connsiteX3" fmla="*/ 1987035 w 1987035"/>
                <a:gd name="connsiteY3" fmla="*/ 233627 h 467254"/>
                <a:gd name="connsiteX4" fmla="*/ 993518 w 1987035"/>
                <a:gd name="connsiteY4" fmla="*/ 467254 h 467254"/>
                <a:gd name="rtl" fmla="*/ 196186 w 1987035"/>
                <a:gd name="rtr" fmla="*/ 1805722 w 198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rtl" t="t" r="rtr" b="b"/>
              <a:pathLst>
                <a:path w="1987035" h="467254">
                  <a:moveTo>
                    <a:pt x="1753411" y="0"/>
                  </a:moveTo>
                  <a:lnTo>
                    <a:pt x="233628" y="0"/>
                  </a:lnTo>
                  <a:cubicBezTo>
                    <a:pt x="104595" y="0"/>
                    <a:pt x="0" y="104595"/>
                    <a:pt x="0" y="233627"/>
                  </a:cubicBezTo>
                  <a:cubicBezTo>
                    <a:pt x="0" y="362659"/>
                    <a:pt x="104595" y="467254"/>
                    <a:pt x="233628" y="467254"/>
                  </a:cubicBezTo>
                  <a:lnTo>
                    <a:pt x="1753411" y="467254"/>
                  </a:lnTo>
                  <a:cubicBezTo>
                    <a:pt x="1882436" y="467254"/>
                    <a:pt x="1987035" y="362659"/>
                    <a:pt x="1987035" y="233627"/>
                  </a:cubicBezTo>
                  <a:cubicBezTo>
                    <a:pt x="1987035" y="104595"/>
                    <a:pt x="1882436" y="0"/>
                    <a:pt x="1753411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7600" cap="flat">
              <a:solidFill>
                <a:schemeClr val="accent5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fontAlgn="ctr"/>
              <a:r>
                <a:rPr lang="ru-RU" sz="900" b="1" dirty="0">
                  <a:latin typeface="Century Gothic" panose="020B0502020202020204" pitchFamily="34" charset="0"/>
                </a:rPr>
                <a:t>64,1 млн. рублей</a:t>
              </a:r>
            </a:p>
          </p:txBody>
        </p:sp>
        <p:sp>
          <p:nvSpPr>
            <p:cNvPr id="68" name="Text 137"/>
            <p:cNvSpPr txBox="1"/>
            <p:nvPr/>
          </p:nvSpPr>
          <p:spPr>
            <a:xfrm>
              <a:off x="4032498" y="7888159"/>
              <a:ext cx="3041643" cy="480303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fontAlgn="ctr"/>
              <a:endParaRPr lang="ru-RU" sz="10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Группа 69"/>
          <p:cNvGrpSpPr/>
          <p:nvPr/>
        </p:nvGrpSpPr>
        <p:grpSpPr>
          <a:xfrm>
            <a:off x="144066" y="7208384"/>
            <a:ext cx="6209995" cy="352208"/>
            <a:chOff x="864146" y="7888159"/>
            <a:chExt cx="6209995" cy="480303"/>
          </a:xfrm>
        </p:grpSpPr>
        <p:sp>
          <p:nvSpPr>
            <p:cNvPr id="71" name="Полилиния 70"/>
            <p:cNvSpPr/>
            <p:nvPr/>
          </p:nvSpPr>
          <p:spPr>
            <a:xfrm flipV="1">
              <a:off x="1152178" y="8059343"/>
              <a:ext cx="2736304" cy="62347"/>
            </a:xfrm>
            <a:custGeom>
              <a:avLst/>
              <a:gdLst>
                <a:gd name="rtt" fmla="*/ -221161 h 7600"/>
                <a:gd name="rtb" fmla="*/ -12622 h 7600"/>
              </a:gdLst>
              <a:ahLst/>
              <a:cxnLst/>
              <a:rect l="l" t="rtt" r="r" b="rtb"/>
              <a:pathLst>
                <a:path w="880217" h="7600" fill="none">
                  <a:moveTo>
                    <a:pt x="0" y="0"/>
                  </a:moveTo>
                  <a:lnTo>
                    <a:pt x="880217" y="0"/>
                  </a:lnTo>
                </a:path>
              </a:pathLst>
            </a:custGeom>
            <a:solidFill>
              <a:srgbClr val="FFFFFF"/>
            </a:solidFill>
            <a:ln w="15200" cap="flat">
              <a:solidFill>
                <a:srgbClr val="6D99C5"/>
              </a:solidFill>
              <a:bevel/>
              <a:tailEnd type="oval" w="med" len="med"/>
            </a:ln>
          </p:spPr>
          <p:txBody>
            <a:bodyPr wrap="square" lIns="0" tIns="0" rIns="0" bIns="0" rtlCol="0" anchor="ctr"/>
            <a:lstStyle/>
            <a:p>
              <a:pPr algn="r">
                <a:lnSpc>
                  <a:spcPct val="100000"/>
                </a:lnSpc>
              </a:pPr>
              <a:endParaRPr sz="152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Round-head Rectangle"/>
            <p:cNvSpPr/>
            <p:nvPr/>
          </p:nvSpPr>
          <p:spPr>
            <a:xfrm>
              <a:off x="864146" y="7888159"/>
              <a:ext cx="864096" cy="467254"/>
            </a:xfrm>
            <a:custGeom>
              <a:avLst/>
              <a:gdLst>
                <a:gd name="connsiteX0" fmla="*/ 993518 w 1987035"/>
                <a:gd name="connsiteY0" fmla="*/ 233627 h 467254"/>
                <a:gd name="connsiteX1" fmla="*/ 0 w 1987035"/>
                <a:gd name="connsiteY1" fmla="*/ 233627 h 467254"/>
                <a:gd name="connsiteX2" fmla="*/ 993518 w 1987035"/>
                <a:gd name="connsiteY2" fmla="*/ 0 h 467254"/>
                <a:gd name="connsiteX3" fmla="*/ 1987035 w 1987035"/>
                <a:gd name="connsiteY3" fmla="*/ 233627 h 467254"/>
                <a:gd name="connsiteX4" fmla="*/ 993518 w 1987035"/>
                <a:gd name="connsiteY4" fmla="*/ 467254 h 467254"/>
                <a:gd name="rtl" fmla="*/ 196186 w 1987035"/>
                <a:gd name="rtr" fmla="*/ 1805722 w 198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rtl" t="t" r="rtr" b="b"/>
              <a:pathLst>
                <a:path w="1987035" h="467254">
                  <a:moveTo>
                    <a:pt x="1753411" y="0"/>
                  </a:moveTo>
                  <a:lnTo>
                    <a:pt x="233628" y="0"/>
                  </a:lnTo>
                  <a:cubicBezTo>
                    <a:pt x="104595" y="0"/>
                    <a:pt x="0" y="104595"/>
                    <a:pt x="0" y="233627"/>
                  </a:cubicBezTo>
                  <a:cubicBezTo>
                    <a:pt x="0" y="362659"/>
                    <a:pt x="104595" y="467254"/>
                    <a:pt x="233628" y="467254"/>
                  </a:cubicBezTo>
                  <a:lnTo>
                    <a:pt x="1753411" y="467254"/>
                  </a:lnTo>
                  <a:cubicBezTo>
                    <a:pt x="1882436" y="467254"/>
                    <a:pt x="1987035" y="362659"/>
                    <a:pt x="1987035" y="233627"/>
                  </a:cubicBezTo>
                  <a:cubicBezTo>
                    <a:pt x="1987035" y="104595"/>
                    <a:pt x="1882436" y="0"/>
                    <a:pt x="1753411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7600" cap="flat">
              <a:solidFill>
                <a:schemeClr val="accent5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fontAlgn="ctr"/>
              <a:r>
                <a:rPr lang="ru-RU" sz="900" b="1" dirty="0">
                  <a:latin typeface="Century Gothic" panose="020B0502020202020204" pitchFamily="34" charset="0"/>
                  <a:cs typeface="Times New Roman" panose="02020603050405020304" pitchFamily="18" charset="0"/>
                </a:rPr>
                <a:t>59,2 млн. рублей</a:t>
              </a:r>
            </a:p>
          </p:txBody>
        </p:sp>
        <p:sp>
          <p:nvSpPr>
            <p:cNvPr id="73" name="Text 137"/>
            <p:cNvSpPr txBox="1"/>
            <p:nvPr/>
          </p:nvSpPr>
          <p:spPr>
            <a:xfrm>
              <a:off x="4032498" y="7888159"/>
              <a:ext cx="3041643" cy="480303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fontAlgn="ctr"/>
              <a:endParaRPr lang="ru-RU" sz="10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Группа 73"/>
          <p:cNvGrpSpPr/>
          <p:nvPr/>
        </p:nvGrpSpPr>
        <p:grpSpPr>
          <a:xfrm>
            <a:off x="144066" y="7776616"/>
            <a:ext cx="6209995" cy="352208"/>
            <a:chOff x="864146" y="7888159"/>
            <a:chExt cx="6209995" cy="480303"/>
          </a:xfrm>
        </p:grpSpPr>
        <p:sp>
          <p:nvSpPr>
            <p:cNvPr id="75" name="Полилиния 74"/>
            <p:cNvSpPr/>
            <p:nvPr/>
          </p:nvSpPr>
          <p:spPr>
            <a:xfrm>
              <a:off x="1152178" y="8121690"/>
              <a:ext cx="2736304" cy="62347"/>
            </a:xfrm>
            <a:custGeom>
              <a:avLst/>
              <a:gdLst>
                <a:gd name="rtt" fmla="*/ -221161 h 7600"/>
                <a:gd name="rtb" fmla="*/ -12622 h 7600"/>
              </a:gdLst>
              <a:ahLst/>
              <a:cxnLst/>
              <a:rect l="l" t="rtt" r="r" b="rtb"/>
              <a:pathLst>
                <a:path w="880217" h="7600" fill="none">
                  <a:moveTo>
                    <a:pt x="0" y="0"/>
                  </a:moveTo>
                  <a:lnTo>
                    <a:pt x="880217" y="0"/>
                  </a:lnTo>
                </a:path>
              </a:pathLst>
            </a:custGeom>
            <a:solidFill>
              <a:srgbClr val="FFFFFF"/>
            </a:solidFill>
            <a:ln w="15200" cap="flat">
              <a:solidFill>
                <a:srgbClr val="6D99C5"/>
              </a:solidFill>
              <a:bevel/>
              <a:tailEnd type="oval" w="med" len="med"/>
            </a:ln>
          </p:spPr>
          <p:txBody>
            <a:bodyPr wrap="square" lIns="0" tIns="0" rIns="0" bIns="0" rtlCol="0" anchor="ctr"/>
            <a:lstStyle/>
            <a:p>
              <a:pPr algn="r">
                <a:lnSpc>
                  <a:spcPct val="100000"/>
                </a:lnSpc>
              </a:pPr>
              <a:endParaRPr sz="152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Round-head Rectangle"/>
            <p:cNvSpPr/>
            <p:nvPr/>
          </p:nvSpPr>
          <p:spPr>
            <a:xfrm>
              <a:off x="864146" y="7888159"/>
              <a:ext cx="740494" cy="467254"/>
            </a:xfrm>
            <a:custGeom>
              <a:avLst/>
              <a:gdLst>
                <a:gd name="connsiteX0" fmla="*/ 993518 w 1987035"/>
                <a:gd name="connsiteY0" fmla="*/ 233627 h 467254"/>
                <a:gd name="connsiteX1" fmla="*/ 0 w 1987035"/>
                <a:gd name="connsiteY1" fmla="*/ 233627 h 467254"/>
                <a:gd name="connsiteX2" fmla="*/ 993518 w 1987035"/>
                <a:gd name="connsiteY2" fmla="*/ 0 h 467254"/>
                <a:gd name="connsiteX3" fmla="*/ 1987035 w 1987035"/>
                <a:gd name="connsiteY3" fmla="*/ 233627 h 467254"/>
                <a:gd name="connsiteX4" fmla="*/ 993518 w 1987035"/>
                <a:gd name="connsiteY4" fmla="*/ 467254 h 467254"/>
                <a:gd name="rtl" fmla="*/ 196186 w 1987035"/>
                <a:gd name="rtr" fmla="*/ 1805722 w 198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rtl" t="t" r="rtr" b="b"/>
              <a:pathLst>
                <a:path w="1987035" h="467254">
                  <a:moveTo>
                    <a:pt x="1753411" y="0"/>
                  </a:moveTo>
                  <a:lnTo>
                    <a:pt x="233628" y="0"/>
                  </a:lnTo>
                  <a:cubicBezTo>
                    <a:pt x="104595" y="0"/>
                    <a:pt x="0" y="104595"/>
                    <a:pt x="0" y="233627"/>
                  </a:cubicBezTo>
                  <a:cubicBezTo>
                    <a:pt x="0" y="362659"/>
                    <a:pt x="104595" y="467254"/>
                    <a:pt x="233628" y="467254"/>
                  </a:cubicBezTo>
                  <a:lnTo>
                    <a:pt x="1753411" y="467254"/>
                  </a:lnTo>
                  <a:cubicBezTo>
                    <a:pt x="1882436" y="467254"/>
                    <a:pt x="1987035" y="362659"/>
                    <a:pt x="1987035" y="233627"/>
                  </a:cubicBezTo>
                  <a:cubicBezTo>
                    <a:pt x="1987035" y="104595"/>
                    <a:pt x="1882436" y="0"/>
                    <a:pt x="1753411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7600" cap="flat">
              <a:solidFill>
                <a:schemeClr val="accent5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fontAlgn="ctr"/>
              <a:r>
                <a:rPr lang="ru-RU" sz="800" b="1" dirty="0">
                  <a:latin typeface="Century Gothic" panose="020B0502020202020204" pitchFamily="34" charset="0"/>
                </a:rPr>
                <a:t>33,0 млн. рублей</a:t>
              </a:r>
            </a:p>
          </p:txBody>
        </p:sp>
        <p:sp>
          <p:nvSpPr>
            <p:cNvPr id="77" name="Text 137"/>
            <p:cNvSpPr txBox="1"/>
            <p:nvPr/>
          </p:nvSpPr>
          <p:spPr>
            <a:xfrm>
              <a:off x="4032498" y="7888159"/>
              <a:ext cx="3041643" cy="480303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fontAlgn="ctr"/>
              <a:endParaRPr lang="ru-RU" sz="10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Группа 77"/>
          <p:cNvGrpSpPr/>
          <p:nvPr/>
        </p:nvGrpSpPr>
        <p:grpSpPr>
          <a:xfrm>
            <a:off x="144066" y="8424688"/>
            <a:ext cx="6209995" cy="352208"/>
            <a:chOff x="864146" y="7888159"/>
            <a:chExt cx="6209995" cy="480303"/>
          </a:xfrm>
        </p:grpSpPr>
        <p:sp>
          <p:nvSpPr>
            <p:cNvPr id="79" name="Полилиния 78"/>
            <p:cNvSpPr/>
            <p:nvPr/>
          </p:nvSpPr>
          <p:spPr>
            <a:xfrm flipV="1">
              <a:off x="1152178" y="8059343"/>
              <a:ext cx="2736304" cy="62347"/>
            </a:xfrm>
            <a:custGeom>
              <a:avLst/>
              <a:gdLst>
                <a:gd name="rtt" fmla="*/ -221161 h 7600"/>
                <a:gd name="rtb" fmla="*/ -12622 h 7600"/>
              </a:gdLst>
              <a:ahLst/>
              <a:cxnLst/>
              <a:rect l="l" t="rtt" r="r" b="rtb"/>
              <a:pathLst>
                <a:path w="880217" h="7600" fill="none">
                  <a:moveTo>
                    <a:pt x="0" y="0"/>
                  </a:moveTo>
                  <a:lnTo>
                    <a:pt x="880217" y="0"/>
                  </a:lnTo>
                </a:path>
              </a:pathLst>
            </a:custGeom>
            <a:solidFill>
              <a:srgbClr val="FFFFFF"/>
            </a:solidFill>
            <a:ln w="15200" cap="flat">
              <a:solidFill>
                <a:srgbClr val="6D99C5"/>
              </a:solidFill>
              <a:bevel/>
              <a:tailEnd type="oval" w="med" len="med"/>
            </a:ln>
          </p:spPr>
          <p:txBody>
            <a:bodyPr wrap="square" lIns="0" tIns="0" rIns="0" bIns="0" rtlCol="0" anchor="ctr"/>
            <a:lstStyle/>
            <a:p>
              <a:pPr algn="r">
                <a:lnSpc>
                  <a:spcPct val="100000"/>
                </a:lnSpc>
              </a:pPr>
              <a:endParaRPr sz="152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" name="Round-head Rectangle"/>
            <p:cNvSpPr/>
            <p:nvPr/>
          </p:nvSpPr>
          <p:spPr>
            <a:xfrm>
              <a:off x="864146" y="7888159"/>
              <a:ext cx="690438" cy="467254"/>
            </a:xfrm>
            <a:custGeom>
              <a:avLst/>
              <a:gdLst>
                <a:gd name="connsiteX0" fmla="*/ 993518 w 1987035"/>
                <a:gd name="connsiteY0" fmla="*/ 233627 h 467254"/>
                <a:gd name="connsiteX1" fmla="*/ 0 w 1987035"/>
                <a:gd name="connsiteY1" fmla="*/ 233627 h 467254"/>
                <a:gd name="connsiteX2" fmla="*/ 993518 w 1987035"/>
                <a:gd name="connsiteY2" fmla="*/ 0 h 467254"/>
                <a:gd name="connsiteX3" fmla="*/ 1987035 w 1987035"/>
                <a:gd name="connsiteY3" fmla="*/ 233627 h 467254"/>
                <a:gd name="connsiteX4" fmla="*/ 993518 w 1987035"/>
                <a:gd name="connsiteY4" fmla="*/ 467254 h 467254"/>
                <a:gd name="rtl" fmla="*/ 196186 w 1987035"/>
                <a:gd name="rtr" fmla="*/ 1805722 w 198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rtl" t="t" r="rtr" b="b"/>
              <a:pathLst>
                <a:path w="1987035" h="467254">
                  <a:moveTo>
                    <a:pt x="1753411" y="0"/>
                  </a:moveTo>
                  <a:lnTo>
                    <a:pt x="233628" y="0"/>
                  </a:lnTo>
                  <a:cubicBezTo>
                    <a:pt x="104595" y="0"/>
                    <a:pt x="0" y="104595"/>
                    <a:pt x="0" y="233627"/>
                  </a:cubicBezTo>
                  <a:cubicBezTo>
                    <a:pt x="0" y="362659"/>
                    <a:pt x="104595" y="467254"/>
                    <a:pt x="233628" y="467254"/>
                  </a:cubicBezTo>
                  <a:lnTo>
                    <a:pt x="1753411" y="467254"/>
                  </a:lnTo>
                  <a:cubicBezTo>
                    <a:pt x="1882436" y="467254"/>
                    <a:pt x="1987035" y="362659"/>
                    <a:pt x="1987035" y="233627"/>
                  </a:cubicBezTo>
                  <a:cubicBezTo>
                    <a:pt x="1987035" y="104595"/>
                    <a:pt x="1882436" y="0"/>
                    <a:pt x="1753411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7600" cap="flat">
              <a:solidFill>
                <a:schemeClr val="accent5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fontAlgn="ctr"/>
              <a:r>
                <a:rPr lang="ru-RU" sz="800" b="1" dirty="0">
                  <a:latin typeface="Century Gothic" panose="020B0502020202020204" pitchFamily="34" charset="0"/>
                </a:rPr>
                <a:t>26,2 млн. </a:t>
              </a:r>
            </a:p>
            <a:p>
              <a:pPr fontAlgn="ctr"/>
              <a:r>
                <a:rPr lang="ru-RU" sz="800" b="1" dirty="0">
                  <a:latin typeface="Century Gothic" panose="020B0502020202020204" pitchFamily="34" charset="0"/>
                </a:rPr>
                <a:t>рублей</a:t>
              </a:r>
            </a:p>
          </p:txBody>
        </p:sp>
        <p:sp>
          <p:nvSpPr>
            <p:cNvPr id="84" name="Text 137"/>
            <p:cNvSpPr txBox="1"/>
            <p:nvPr/>
          </p:nvSpPr>
          <p:spPr>
            <a:xfrm>
              <a:off x="4032498" y="7888159"/>
              <a:ext cx="3041643" cy="480303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fontAlgn="ctr"/>
              <a:endParaRPr lang="ru-RU" sz="10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Группа 84"/>
          <p:cNvGrpSpPr/>
          <p:nvPr/>
        </p:nvGrpSpPr>
        <p:grpSpPr>
          <a:xfrm>
            <a:off x="144066" y="8928744"/>
            <a:ext cx="6209995" cy="352208"/>
            <a:chOff x="864146" y="7888159"/>
            <a:chExt cx="6209995" cy="480303"/>
          </a:xfrm>
        </p:grpSpPr>
        <p:sp>
          <p:nvSpPr>
            <p:cNvPr id="86" name="Полилиния 85"/>
            <p:cNvSpPr/>
            <p:nvPr/>
          </p:nvSpPr>
          <p:spPr>
            <a:xfrm flipV="1">
              <a:off x="1152178" y="8059343"/>
              <a:ext cx="2736304" cy="62347"/>
            </a:xfrm>
            <a:custGeom>
              <a:avLst/>
              <a:gdLst>
                <a:gd name="rtt" fmla="*/ -221161 h 7600"/>
                <a:gd name="rtb" fmla="*/ -12622 h 7600"/>
              </a:gdLst>
              <a:ahLst/>
              <a:cxnLst/>
              <a:rect l="l" t="rtt" r="r" b="rtb"/>
              <a:pathLst>
                <a:path w="880217" h="7600" fill="none">
                  <a:moveTo>
                    <a:pt x="0" y="0"/>
                  </a:moveTo>
                  <a:lnTo>
                    <a:pt x="880217" y="0"/>
                  </a:lnTo>
                </a:path>
              </a:pathLst>
            </a:custGeom>
            <a:solidFill>
              <a:srgbClr val="FFFFFF"/>
            </a:solidFill>
            <a:ln w="15200" cap="flat">
              <a:solidFill>
                <a:srgbClr val="6D99C5"/>
              </a:solidFill>
              <a:bevel/>
              <a:tailEnd type="oval" w="med" len="med"/>
            </a:ln>
          </p:spPr>
          <p:txBody>
            <a:bodyPr wrap="square" lIns="0" tIns="0" rIns="0" bIns="0" rtlCol="0" anchor="ctr"/>
            <a:lstStyle/>
            <a:p>
              <a:pPr algn="r">
                <a:lnSpc>
                  <a:spcPct val="100000"/>
                </a:lnSpc>
              </a:pPr>
              <a:endParaRPr sz="152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Round-head Rectangle"/>
            <p:cNvSpPr/>
            <p:nvPr/>
          </p:nvSpPr>
          <p:spPr>
            <a:xfrm>
              <a:off x="864146" y="7888159"/>
              <a:ext cx="690438" cy="467254"/>
            </a:xfrm>
            <a:custGeom>
              <a:avLst/>
              <a:gdLst>
                <a:gd name="connsiteX0" fmla="*/ 993518 w 1987035"/>
                <a:gd name="connsiteY0" fmla="*/ 233627 h 467254"/>
                <a:gd name="connsiteX1" fmla="*/ 0 w 1987035"/>
                <a:gd name="connsiteY1" fmla="*/ 233627 h 467254"/>
                <a:gd name="connsiteX2" fmla="*/ 993518 w 1987035"/>
                <a:gd name="connsiteY2" fmla="*/ 0 h 467254"/>
                <a:gd name="connsiteX3" fmla="*/ 1987035 w 1987035"/>
                <a:gd name="connsiteY3" fmla="*/ 233627 h 467254"/>
                <a:gd name="connsiteX4" fmla="*/ 993518 w 1987035"/>
                <a:gd name="connsiteY4" fmla="*/ 467254 h 467254"/>
                <a:gd name="rtl" fmla="*/ 196186 w 1987035"/>
                <a:gd name="rtr" fmla="*/ 1805722 w 198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rtl" t="t" r="rtr" b="b"/>
              <a:pathLst>
                <a:path w="1987035" h="467254">
                  <a:moveTo>
                    <a:pt x="1753411" y="0"/>
                  </a:moveTo>
                  <a:lnTo>
                    <a:pt x="233628" y="0"/>
                  </a:lnTo>
                  <a:cubicBezTo>
                    <a:pt x="104595" y="0"/>
                    <a:pt x="0" y="104595"/>
                    <a:pt x="0" y="233627"/>
                  </a:cubicBezTo>
                  <a:cubicBezTo>
                    <a:pt x="0" y="362659"/>
                    <a:pt x="104595" y="467254"/>
                    <a:pt x="233628" y="467254"/>
                  </a:cubicBezTo>
                  <a:lnTo>
                    <a:pt x="1753411" y="467254"/>
                  </a:lnTo>
                  <a:cubicBezTo>
                    <a:pt x="1882436" y="467254"/>
                    <a:pt x="1987035" y="362659"/>
                    <a:pt x="1987035" y="233627"/>
                  </a:cubicBezTo>
                  <a:cubicBezTo>
                    <a:pt x="1987035" y="104595"/>
                    <a:pt x="1882436" y="0"/>
                    <a:pt x="1753411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7600" cap="flat">
              <a:solidFill>
                <a:schemeClr val="accent5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fontAlgn="ctr"/>
              <a:r>
                <a:rPr lang="ru-RU" sz="800" b="1" dirty="0">
                  <a:latin typeface="Century Gothic" panose="020B0502020202020204" pitchFamily="34" charset="0"/>
                </a:rPr>
                <a:t>12,2 млн. рублей</a:t>
              </a:r>
            </a:p>
          </p:txBody>
        </p:sp>
        <p:sp>
          <p:nvSpPr>
            <p:cNvPr id="96" name="Text 137"/>
            <p:cNvSpPr txBox="1"/>
            <p:nvPr/>
          </p:nvSpPr>
          <p:spPr>
            <a:xfrm>
              <a:off x="4032498" y="7888159"/>
              <a:ext cx="3041643" cy="480303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fontAlgn="ctr"/>
              <a:endParaRPr lang="ru-RU" sz="10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Группа 96"/>
          <p:cNvGrpSpPr/>
          <p:nvPr/>
        </p:nvGrpSpPr>
        <p:grpSpPr>
          <a:xfrm>
            <a:off x="144066" y="9512640"/>
            <a:ext cx="6209995" cy="352208"/>
            <a:chOff x="864146" y="7888159"/>
            <a:chExt cx="6209995" cy="480303"/>
          </a:xfrm>
        </p:grpSpPr>
        <p:sp>
          <p:nvSpPr>
            <p:cNvPr id="98" name="Полилиния 97"/>
            <p:cNvSpPr/>
            <p:nvPr/>
          </p:nvSpPr>
          <p:spPr>
            <a:xfrm flipV="1">
              <a:off x="1152178" y="8059342"/>
              <a:ext cx="2736304" cy="62347"/>
            </a:xfrm>
            <a:custGeom>
              <a:avLst/>
              <a:gdLst>
                <a:gd name="rtt" fmla="*/ -221161 h 7600"/>
                <a:gd name="rtb" fmla="*/ -12622 h 7600"/>
              </a:gdLst>
              <a:ahLst/>
              <a:cxnLst/>
              <a:rect l="l" t="rtt" r="r" b="rtb"/>
              <a:pathLst>
                <a:path w="880217" h="7600" fill="none">
                  <a:moveTo>
                    <a:pt x="0" y="0"/>
                  </a:moveTo>
                  <a:lnTo>
                    <a:pt x="880217" y="0"/>
                  </a:lnTo>
                </a:path>
              </a:pathLst>
            </a:custGeom>
            <a:solidFill>
              <a:srgbClr val="FFFFFF"/>
            </a:solidFill>
            <a:ln w="15200" cap="flat">
              <a:solidFill>
                <a:srgbClr val="6D99C5"/>
              </a:solidFill>
              <a:bevel/>
              <a:tailEnd type="oval" w="med" len="med"/>
            </a:ln>
          </p:spPr>
          <p:txBody>
            <a:bodyPr wrap="square" lIns="0" tIns="0" rIns="0" bIns="0" rtlCol="0" anchor="ctr"/>
            <a:lstStyle/>
            <a:p>
              <a:pPr algn="r">
                <a:lnSpc>
                  <a:spcPct val="100000"/>
                </a:lnSpc>
              </a:pPr>
              <a:endParaRPr sz="152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Round-head Rectangle"/>
            <p:cNvSpPr/>
            <p:nvPr/>
          </p:nvSpPr>
          <p:spPr>
            <a:xfrm>
              <a:off x="864146" y="7888159"/>
              <a:ext cx="648072" cy="467254"/>
            </a:xfrm>
            <a:custGeom>
              <a:avLst/>
              <a:gdLst>
                <a:gd name="connsiteX0" fmla="*/ 993518 w 1987035"/>
                <a:gd name="connsiteY0" fmla="*/ 233627 h 467254"/>
                <a:gd name="connsiteX1" fmla="*/ 0 w 1987035"/>
                <a:gd name="connsiteY1" fmla="*/ 233627 h 467254"/>
                <a:gd name="connsiteX2" fmla="*/ 993518 w 1987035"/>
                <a:gd name="connsiteY2" fmla="*/ 0 h 467254"/>
                <a:gd name="connsiteX3" fmla="*/ 1987035 w 1987035"/>
                <a:gd name="connsiteY3" fmla="*/ 233627 h 467254"/>
                <a:gd name="connsiteX4" fmla="*/ 993518 w 1987035"/>
                <a:gd name="connsiteY4" fmla="*/ 467254 h 467254"/>
                <a:gd name="rtl" fmla="*/ 196186 w 1987035"/>
                <a:gd name="rtr" fmla="*/ 1805722 w 198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rtl" t="t" r="rtr" b="b"/>
              <a:pathLst>
                <a:path w="1987035" h="467254">
                  <a:moveTo>
                    <a:pt x="1753411" y="0"/>
                  </a:moveTo>
                  <a:lnTo>
                    <a:pt x="233628" y="0"/>
                  </a:lnTo>
                  <a:cubicBezTo>
                    <a:pt x="104595" y="0"/>
                    <a:pt x="0" y="104595"/>
                    <a:pt x="0" y="233627"/>
                  </a:cubicBezTo>
                  <a:cubicBezTo>
                    <a:pt x="0" y="362659"/>
                    <a:pt x="104595" y="467254"/>
                    <a:pt x="233628" y="467254"/>
                  </a:cubicBezTo>
                  <a:lnTo>
                    <a:pt x="1753411" y="467254"/>
                  </a:lnTo>
                  <a:cubicBezTo>
                    <a:pt x="1882436" y="467254"/>
                    <a:pt x="1987035" y="362659"/>
                    <a:pt x="1987035" y="233627"/>
                  </a:cubicBezTo>
                  <a:cubicBezTo>
                    <a:pt x="1987035" y="104595"/>
                    <a:pt x="1882436" y="0"/>
                    <a:pt x="1753411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7600" cap="flat">
              <a:solidFill>
                <a:schemeClr val="accent5">
                  <a:lumMod val="75000"/>
                </a:schemeClr>
              </a:solidFill>
              <a:bevel/>
            </a:ln>
          </p:spPr>
          <p:txBody>
            <a:bodyPr wrap="square" lIns="36000" tIns="0" rIns="36000" bIns="0" rtlCol="0" anchor="ctr"/>
            <a:lstStyle/>
            <a:p>
              <a:pPr algn="ctr" fontAlgn="ctr"/>
              <a:r>
                <a:rPr lang="ru-RU" sz="800" b="1" dirty="0" smtClean="0">
                  <a:latin typeface="Century Gothic" panose="020B0502020202020204" pitchFamily="34" charset="0"/>
                </a:rPr>
                <a:t>1,0 млн. рублей</a:t>
              </a:r>
              <a:endParaRPr lang="ru-RU" sz="8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00" name="Text 137"/>
            <p:cNvSpPr txBox="1"/>
            <p:nvPr/>
          </p:nvSpPr>
          <p:spPr>
            <a:xfrm>
              <a:off x="4032498" y="7888159"/>
              <a:ext cx="3041643" cy="480303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fontAlgn="ctr"/>
              <a:endParaRPr lang="ru-RU" sz="10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402505" y="3385289"/>
            <a:ext cx="37979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Развитие</a:t>
            </a:r>
            <a:r>
              <a:rPr lang="ru-RU" sz="1100" dirty="0" smtClean="0"/>
              <a:t> </a:t>
            </a:r>
            <a:r>
              <a:rPr lang="ru-RU" sz="1100" dirty="0"/>
              <a:t>инженерной и социальной </a:t>
            </a:r>
            <a:r>
              <a:rPr lang="ru-RU" sz="1100" dirty="0" smtClean="0"/>
              <a:t>инфраструктуры городского </a:t>
            </a:r>
            <a:r>
              <a:rPr lang="ru-RU" sz="1100" dirty="0"/>
              <a:t>округа город Дзержинск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402505" y="790281"/>
            <a:ext cx="37983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Развитие </a:t>
            </a:r>
            <a:r>
              <a:rPr lang="ru-RU" sz="1100" dirty="0"/>
              <a:t>общего и дополнительного образования </a:t>
            </a:r>
            <a:r>
              <a:rPr lang="ru-RU" sz="1100" dirty="0" smtClean="0"/>
              <a:t>  городского </a:t>
            </a:r>
            <a:r>
              <a:rPr lang="ru-RU" sz="1100" dirty="0"/>
              <a:t>округа город Дзержинск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02505" y="1247064"/>
            <a:ext cx="37979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Развитие </a:t>
            </a:r>
            <a:r>
              <a:rPr lang="ru-RU" sz="1100" dirty="0"/>
              <a:t>муниципальной системы </a:t>
            </a:r>
            <a:r>
              <a:rPr lang="ru-RU" sz="1100" dirty="0" smtClean="0"/>
              <a:t>дошкольного образования </a:t>
            </a:r>
            <a:r>
              <a:rPr lang="ru-RU" sz="1100" dirty="0"/>
              <a:t>в городском округе город Дзержинск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402505" y="1703844"/>
            <a:ext cx="37979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Развитие дорожной сети, транспортного </a:t>
            </a:r>
            <a:r>
              <a:rPr lang="ru-RU" sz="1100" dirty="0" smtClean="0"/>
              <a:t>обслуживания населения </a:t>
            </a:r>
            <a:r>
              <a:rPr lang="ru-RU" sz="1100" dirty="0"/>
              <a:t>и благоустройство территории городского округа город Дзержинск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402505" y="2429340"/>
            <a:ext cx="379794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Развитие культуры в городском округе город Дзержинск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402505" y="2808064"/>
            <a:ext cx="37979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Развитие </a:t>
            </a:r>
            <a:r>
              <a:rPr lang="ru-RU" sz="1100" dirty="0"/>
              <a:t>физической культуры и спорта в городском </a:t>
            </a:r>
            <a:r>
              <a:rPr lang="ru-RU" sz="1100" dirty="0" smtClean="0"/>
              <a:t>   </a:t>
            </a:r>
          </a:p>
          <a:p>
            <a:r>
              <a:rPr lang="ru-RU" sz="1100" dirty="0" smtClean="0"/>
              <a:t>округе </a:t>
            </a:r>
            <a:r>
              <a:rPr lang="ru-RU" sz="1100" dirty="0"/>
              <a:t>город Дзержинск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402505" y="4935662"/>
            <a:ext cx="37979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Повышение эффективности деятельности органов местного самоуправления городского округа город Дзержинск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402505" y="4465409"/>
            <a:ext cx="37979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Повышение </a:t>
            </a:r>
            <a:r>
              <a:rPr lang="ru-RU" sz="1100" dirty="0"/>
              <a:t>эффективности бюджетных расходов в </a:t>
            </a:r>
            <a:r>
              <a:rPr lang="ru-RU" sz="1100" dirty="0" smtClean="0"/>
              <a:t>городском </a:t>
            </a:r>
            <a:r>
              <a:rPr lang="ru-RU" sz="1100" dirty="0"/>
              <a:t>округе город Дзержинск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402505" y="6552480"/>
            <a:ext cx="37979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Обеспечение жителей городского округа </a:t>
            </a:r>
            <a:r>
              <a:rPr lang="ru-RU" sz="1100" dirty="0" smtClean="0"/>
              <a:t>город Дзержинск </a:t>
            </a:r>
            <a:r>
              <a:rPr lang="ru-RU" sz="1100" dirty="0"/>
              <a:t>доступным и комфортным жильем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402505" y="6120432"/>
            <a:ext cx="37979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Развитие молодежной политики в городском </a:t>
            </a:r>
            <a:r>
              <a:rPr lang="ru-RU" sz="1100" dirty="0" smtClean="0"/>
              <a:t>округе город Дзержинск</a:t>
            </a:r>
            <a:endParaRPr lang="ru-RU" sz="11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402505" y="5472360"/>
            <a:ext cx="37983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Обеспечение </a:t>
            </a:r>
            <a:r>
              <a:rPr lang="ru-RU" sz="1100" dirty="0"/>
              <a:t>населения городского округа город </a:t>
            </a:r>
            <a:endParaRPr lang="ru-RU" sz="1100" dirty="0" smtClean="0"/>
          </a:p>
          <a:p>
            <a:r>
              <a:rPr lang="ru-RU" sz="1100" dirty="0" smtClean="0"/>
              <a:t>Дзержинск </a:t>
            </a:r>
            <a:r>
              <a:rPr lang="ru-RU" sz="1100" dirty="0"/>
              <a:t>качественными услугами в сфере городского 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хозяйства</a:t>
            </a:r>
            <a:endParaRPr lang="ru-RU" sz="11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402505" y="7632600"/>
            <a:ext cx="37979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Обеспечение безопасности жизнедеятельности населения </a:t>
            </a:r>
            <a:r>
              <a:rPr lang="ru-RU" sz="1100" dirty="0" smtClean="0"/>
              <a:t>городского </a:t>
            </a:r>
            <a:r>
              <a:rPr lang="ru-RU" sz="1100" dirty="0"/>
              <a:t>округа город </a:t>
            </a:r>
            <a:r>
              <a:rPr lang="ru-RU" sz="1100" dirty="0" smtClean="0"/>
              <a:t>Дзержинск,</a:t>
            </a:r>
          </a:p>
          <a:p>
            <a:r>
              <a:rPr lang="ru-RU" sz="1100" dirty="0"/>
              <a:t>в том числе  мероприятия по осуществлению безопасности дорожного движения в сумме 1,5 </a:t>
            </a:r>
            <a:r>
              <a:rPr lang="ru-RU" sz="1100" dirty="0" err="1"/>
              <a:t>млн.рублей</a:t>
            </a:r>
            <a:endParaRPr lang="ru-RU" sz="11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402505" y="7056536"/>
            <a:ext cx="37979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Градостроительная деятельность и управление муниципальным имуществом городского округа город Дзержинск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402505" y="8425849"/>
            <a:ext cx="37979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Охрана окружающей среды и развитие лесного хозяйства городского округа город Дзержинск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402505" y="3888184"/>
            <a:ext cx="37979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Формирование современной городской среды на территории городского округа город Дзержинск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402505" y="8856736"/>
            <a:ext cx="37979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Развитие предпринимательства и сельского хозяйства на </a:t>
            </a:r>
          </a:p>
          <a:p>
            <a:r>
              <a:rPr lang="ru-RU" sz="1100" dirty="0"/>
              <a:t>территории городского округа город Дзержинск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402092" y="9311431"/>
            <a:ext cx="37983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Профилактика терроризма и </a:t>
            </a:r>
            <a:r>
              <a:rPr lang="ru-RU" sz="1100" dirty="0" smtClean="0"/>
              <a:t>экстремизма, минимизация </a:t>
            </a:r>
            <a:r>
              <a:rPr lang="ru-RU" sz="1100" dirty="0"/>
              <a:t>и </a:t>
            </a:r>
            <a:r>
              <a:rPr lang="ru-RU" sz="1100" dirty="0" smtClean="0"/>
              <a:t>ликвидация </a:t>
            </a:r>
            <a:r>
              <a:rPr lang="ru-RU" sz="1100" dirty="0"/>
              <a:t>последствий терроризма и экстремизма на территории городского округа </a:t>
            </a:r>
            <a:r>
              <a:rPr lang="ru-RU" sz="1100" dirty="0" smtClean="0"/>
              <a:t>город Дзержинск</a:t>
            </a:r>
            <a:endParaRPr lang="ru-RU" sz="1100" dirty="0"/>
          </a:p>
        </p:txBody>
      </p:sp>
      <p:sp>
        <p:nvSpPr>
          <p:cNvPr id="55" name="Номер слайда 54"/>
          <p:cNvSpPr>
            <a:spLocks noGrp="1"/>
          </p:cNvSpPr>
          <p:nvPr>
            <p:ph type="sldNum" sz="quarter" idx="12"/>
          </p:nvPr>
        </p:nvSpPr>
        <p:spPr>
          <a:xfrm>
            <a:off x="5520640" y="9616181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8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32000"/>
    </mc:Choice>
    <mc:Fallback xmlns="">
      <p:transition advTm="432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042783"/>
              </p:ext>
            </p:extLst>
          </p:nvPr>
        </p:nvGraphicFramePr>
        <p:xfrm>
          <a:off x="216074" y="1037361"/>
          <a:ext cx="6826886" cy="8914554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97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85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625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 </a:t>
                      </a:r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" marR="4069" marT="39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b="1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2019 </a:t>
                      </a:r>
                    </a:p>
                    <a:p>
                      <a:pPr algn="ctr" fontAlgn="t"/>
                      <a:r>
                        <a:rPr kumimoji="0" lang="ru-RU" sz="1400" b="1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sz="1400" b="1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9" marR="4069" marT="39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2020 </a:t>
                      </a:r>
                    </a:p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" marR="4069" marT="39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2021 </a:t>
                      </a:r>
                    </a:p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" marR="4069" marT="39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году </a:t>
                      </a:r>
                      <a:endParaRPr lang="ru-RU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" marR="4069" marT="39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2022 </a:t>
                      </a:r>
                    </a:p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" marR="4069" marT="39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" marR="4069" marT="394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effectLst/>
                          <a:latin typeface="Century Gothic" pitchFamily="34" charset="0"/>
                        </a:rPr>
                        <a:t>Расходы</a:t>
                      </a:r>
                      <a:r>
                        <a:rPr lang="ru-RU" sz="1200" b="1" u="none" strike="noStrike" baseline="0" dirty="0" smtClean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  <a:latin typeface="Century Gothic" pitchFamily="34" charset="0"/>
                        </a:rPr>
                        <a:t>всего, в том числе:</a:t>
                      </a:r>
                      <a:endParaRPr lang="ru-RU" sz="1200" b="1" i="1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5 794,8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/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7 975,6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5 801,3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72,7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6 531,1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5 882,2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0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  <a:latin typeface="Century Gothic" pitchFamily="34" charset="0"/>
                        </a:rPr>
                        <a:t>Расходы на реализацию </a:t>
                      </a:r>
                      <a:r>
                        <a:rPr lang="ru-RU" sz="1100" b="1" u="none" strike="noStrike" dirty="0" smtClean="0">
                          <a:effectLst/>
                          <a:latin typeface="Century Gothic" pitchFamily="34" charset="0"/>
                        </a:rPr>
                        <a:t>муниципальных </a:t>
                      </a:r>
                      <a:r>
                        <a:rPr lang="ru-RU" sz="1100" b="1" u="none" strike="noStrike" dirty="0">
                          <a:effectLst/>
                          <a:latin typeface="Century Gothic" pitchFamily="34" charset="0"/>
                        </a:rPr>
                        <a:t>программ:</a:t>
                      </a:r>
                      <a:endParaRPr lang="ru-RU" sz="1100" b="1" i="1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5 341,4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7 586,2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5 425,1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71,5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6 070,1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5 178,9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46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 smtClean="0">
                          <a:effectLst/>
                          <a:latin typeface="Century Gothic" pitchFamily="34" charset="0"/>
                        </a:rPr>
                        <a:t>Развитие общего и дополнительного </a:t>
                      </a:r>
                      <a:r>
                        <a:rPr lang="ru-RU" sz="900" u="none" strike="noStrike" kern="1200" dirty="0">
                          <a:effectLst/>
                          <a:latin typeface="Century Gothic" pitchFamily="34" charset="0"/>
                        </a:rPr>
                        <a:t>образования </a:t>
                      </a:r>
                      <a:r>
                        <a:rPr lang="ru-RU" sz="900" u="none" strike="noStrike" kern="1200" dirty="0" smtClean="0">
                          <a:effectLst/>
                          <a:latin typeface="Century Gothic" pitchFamily="34" charset="0"/>
                        </a:rPr>
                        <a:t>городского округа город Дзержинск</a:t>
                      </a:r>
                      <a:endParaRPr lang="ru-RU" sz="9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1 473,2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1 524,2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1 597,9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104,8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1 601,9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1 615,0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0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effectLst/>
                          <a:latin typeface="Century Gothic" pitchFamily="34" charset="0"/>
                        </a:rPr>
                        <a:t>Развитие </a:t>
                      </a:r>
                      <a:r>
                        <a:rPr lang="ru-RU" sz="900" u="none" strike="noStrike" kern="1200" dirty="0" smtClean="0">
                          <a:effectLst/>
                          <a:latin typeface="Century Gothic" pitchFamily="34" charset="0"/>
                        </a:rPr>
                        <a:t>дорожной сети,</a:t>
                      </a:r>
                      <a:r>
                        <a:rPr lang="ru-RU" sz="900" u="none" strike="noStrike" kern="1200" baseline="0" dirty="0" smtClean="0">
                          <a:effectLst/>
                          <a:latin typeface="Century Gothic" pitchFamily="34" charset="0"/>
                        </a:rPr>
                        <a:t> транспортного обслуживания населения и благоустройство территории городского округа город Дзержинск</a:t>
                      </a:r>
                      <a:endParaRPr lang="ru-RU" sz="9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543,1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577,3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684,3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118,5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625,5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557,7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8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 smtClean="0">
                          <a:effectLst/>
                          <a:latin typeface="Century Gothic" pitchFamily="34" charset="0"/>
                        </a:rPr>
                        <a:t>Развитие предпринимательства и сельского хозяйства</a:t>
                      </a:r>
                      <a:r>
                        <a:rPr lang="ru-RU" sz="900" u="none" strike="noStrike" kern="1200" baseline="0" dirty="0" smtClean="0">
                          <a:effectLst/>
                          <a:latin typeface="Century Gothic" pitchFamily="34" charset="0"/>
                        </a:rPr>
                        <a:t> на территории городского округа город Дзержинск</a:t>
                      </a:r>
                      <a:endParaRPr lang="ru-RU" sz="9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11,2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11,5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12,2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106,3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11,9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11,9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77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 smtClean="0">
                          <a:effectLst/>
                          <a:latin typeface="Century Gothic" pitchFamily="34" charset="0"/>
                        </a:rPr>
                        <a:t>Обеспечение безопасности  жизнедеятельности</a:t>
                      </a:r>
                      <a:r>
                        <a:rPr lang="ru-RU" sz="900" u="none" strike="noStrike" kern="1200" baseline="0" dirty="0" smtClean="0">
                          <a:effectLst/>
                          <a:latin typeface="Century Gothic" pitchFamily="34" charset="0"/>
                        </a:rPr>
                        <a:t> населения городского округа город Дзержинск</a:t>
                      </a:r>
                      <a:endParaRPr lang="ru-RU" sz="9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86,1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46,8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33,0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70,7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33,0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33,0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96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 smtClean="0">
                          <a:effectLst/>
                          <a:latin typeface="Century Gothic" pitchFamily="34" charset="0"/>
                        </a:rPr>
                        <a:t>Обеспечение населения городского округа город Дзержинск качественными услугами в сфере городского хозяйства</a:t>
                      </a:r>
                      <a:endParaRPr lang="ru-RU" sz="9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70,3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123,0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175,0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119,6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119,0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28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 smtClean="0">
                          <a:effectLst/>
                          <a:latin typeface="Century Gothic" pitchFamily="34" charset="0"/>
                        </a:rPr>
                        <a:t>Повышение эффективности деятельности органов местного самоуправления городского округа город Дзержинск</a:t>
                      </a:r>
                      <a:endParaRPr lang="ru-RU" sz="9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194,3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202,0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131,4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65,1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100,8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100,6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893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 smtClean="0">
                          <a:effectLst/>
                          <a:latin typeface="Century Gothic" pitchFamily="34" charset="0"/>
                        </a:rPr>
                        <a:t>Охрана окружающей среды и развитие лесного хозяйства городского округа</a:t>
                      </a:r>
                      <a:r>
                        <a:rPr lang="ru-RU" sz="900" u="none" strike="noStrike" kern="1200" baseline="0" dirty="0" smtClean="0">
                          <a:effectLst/>
                          <a:latin typeface="Century Gothic" pitchFamily="34" charset="0"/>
                        </a:rPr>
                        <a:t> город Дзержинск</a:t>
                      </a:r>
                      <a:endParaRPr lang="ru-RU" sz="9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34,5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37,8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26,2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69,5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26,0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26,0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646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 smtClean="0">
                          <a:effectLst/>
                          <a:latin typeface="Century Gothic" pitchFamily="34" charset="0"/>
                        </a:rPr>
                        <a:t>Обеспечение жителей городского </a:t>
                      </a:r>
                      <a:r>
                        <a:rPr lang="ru-RU" sz="900" u="none" strike="noStrike" kern="1200" baseline="0" dirty="0" smtClean="0">
                          <a:effectLst/>
                          <a:latin typeface="Century Gothic" pitchFamily="34" charset="0"/>
                        </a:rPr>
                        <a:t> округа город Дзержинск доступным и комфортным жильем</a:t>
                      </a:r>
                      <a:endParaRPr lang="ru-RU" sz="9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140,1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106,3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64,1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60,3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61,6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60,3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28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 smtClean="0">
                          <a:effectLst/>
                          <a:latin typeface="Century Gothic" pitchFamily="34" charset="0"/>
                        </a:rPr>
                        <a:t>Градостроительная деятельность и управление муниципальным имуществом городского округа город Дзержинск</a:t>
                      </a:r>
                      <a:endParaRPr lang="ru-RU" sz="9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33,9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43,1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59,2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137,4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59,2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59,2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0444" y="-73739"/>
            <a:ext cx="7200900" cy="731903"/>
          </a:xfrm>
          <a:prstGeom prst="rect">
            <a:avLst/>
          </a:prstGeom>
        </p:spPr>
        <p:txBody>
          <a:bodyPr vert="horz" lIns="0" tIns="50402" rIns="0" bIns="0" rtlCol="0" anchor="b">
            <a:noAutofit/>
          </a:bodyPr>
          <a:lstStyle/>
          <a:p>
            <a:r>
              <a:rPr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Как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изменится финансирование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муниципальных </a:t>
            </a:r>
            <a:r>
              <a:rPr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программ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2021-2023 годах</a:t>
            </a:r>
            <a:endParaRPr sz="1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6120730" y="791840"/>
            <a:ext cx="133416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00"/>
            <a:r>
              <a:rPr lang="ru-RU" sz="1200" spc="-5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млн. рублей</a:t>
            </a:r>
            <a:endParaRPr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592648" y="9616181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9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810"/>
              </p:ext>
            </p:extLst>
          </p:nvPr>
        </p:nvGraphicFramePr>
        <p:xfrm>
          <a:off x="288082" y="759662"/>
          <a:ext cx="6696744" cy="8745146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Наименование</a:t>
                      </a:r>
                      <a:r>
                        <a:rPr lang="ru-RU" sz="14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" marR="4069" marT="39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ru-RU" sz="140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algn="ctr" fontAlgn="t"/>
                      <a:r>
                        <a:rPr kumimoji="0" lang="ru-RU" sz="1400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sz="1400" b="1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9" marR="4069" marT="394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2020 </a:t>
                      </a:r>
                    </a:p>
                    <a:p>
                      <a:pPr algn="ctr" fontAlgn="t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" marR="4069" marT="39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2021 </a:t>
                      </a:r>
                    </a:p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" marR="4069" marT="39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2020 году </a:t>
                      </a:r>
                      <a:endParaRPr lang="ru-RU" sz="14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" marR="4069" marT="39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" marR="4069" marT="39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69" marR="4069" marT="394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indent="0" algn="l" defTabSz="10080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 smtClean="0">
                          <a:effectLst/>
                          <a:latin typeface="Century Gothic" pitchFamily="34" charset="0"/>
                        </a:rPr>
                        <a:t>Развитие муниципальной системы дошкольного</a:t>
                      </a:r>
                      <a:r>
                        <a:rPr lang="ru-RU" sz="1000" u="none" strike="noStrike" kern="1200" baseline="0" dirty="0" smtClean="0">
                          <a:effectLst/>
                          <a:latin typeface="Century Gothic" pitchFamily="34" charset="0"/>
                        </a:rPr>
                        <a:t> образования в городском округе город Дзержинск</a:t>
                      </a:r>
                      <a:endParaRPr lang="ru-RU" sz="1000" u="none" strike="noStrike" kern="1200" dirty="0" smtClean="0">
                        <a:effectLst/>
                        <a:latin typeface="Century Gothic" pitchFamily="34" charset="0"/>
                      </a:endParaRPr>
                    </a:p>
                    <a:p>
                      <a:pPr marL="0" algn="l" defTabSz="1008038" rtl="0" eaLnBrk="1" fontAlgn="ctr" latinLnBrk="0" hangingPunct="1"/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1 471,9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1 459,2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1 425,0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97,7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1 421,9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1 423,2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algn="l" defTabSz="1008038" rtl="0" eaLnBrk="1" fontAlgn="ctr" latinLnBrk="0" hangingPunct="1"/>
                      <a:r>
                        <a:rPr lang="ru-RU" sz="1000" u="none" strike="noStrike" kern="1200" dirty="0" smtClean="0">
                          <a:effectLst/>
                          <a:latin typeface="Century Gothic" pitchFamily="34" charset="0"/>
                        </a:rPr>
                        <a:t>Развитие культуры в городском округе город Дзержинск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411,1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384,6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416,0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108,2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407,3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407,0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9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kern="1200" dirty="0" smtClean="0">
                          <a:effectLst/>
                          <a:latin typeface="Century Gothic" pitchFamily="34" charset="0"/>
                        </a:rPr>
                        <a:t>Развитие</a:t>
                      </a:r>
                      <a:r>
                        <a:rPr lang="ru-RU" sz="1000" u="none" strike="noStrike" kern="1200" baseline="0" dirty="0" smtClean="0">
                          <a:effectLst/>
                          <a:latin typeface="Century Gothic" pitchFamily="34" charset="0"/>
                        </a:rPr>
                        <a:t> молодежной политики в городском округе город  Дзержинск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79,9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81,1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80,9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99,8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80,9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80,9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kern="1200" dirty="0" smtClean="0">
                          <a:effectLst/>
                          <a:latin typeface="Century Gothic" pitchFamily="34" charset="0"/>
                        </a:rPr>
                        <a:t>Развитие физической культуры и спорта в городском округе</a:t>
                      </a:r>
                      <a:r>
                        <a:rPr lang="ru-RU" sz="1000" u="none" strike="noStrike" kern="1200" baseline="0" dirty="0" smtClean="0">
                          <a:effectLst/>
                          <a:latin typeface="Century Gothic" pitchFamily="34" charset="0"/>
                        </a:rPr>
                        <a:t> город Дзержинск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374,8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364,2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335,1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92,0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333,4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331,3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328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kern="1200" dirty="0" smtClean="0">
                          <a:effectLst/>
                          <a:latin typeface="Century Gothic" pitchFamily="34" charset="0"/>
                        </a:rPr>
                        <a:t>Профилактика терроризма и экстремизма, минимизация</a:t>
                      </a:r>
                      <a:r>
                        <a:rPr lang="ru-RU" sz="1000" u="none" strike="noStrike" kern="1200" baseline="0" dirty="0" smtClean="0">
                          <a:effectLst/>
                          <a:latin typeface="Century Gothic" pitchFamily="34" charset="0"/>
                        </a:rPr>
                        <a:t> и ликвидация последствий терроризма и экстремизма на территории городского округа город Дзержинск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2,0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38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kern="1200" dirty="0" smtClean="0">
                          <a:effectLst/>
                          <a:latin typeface="Century Gothic" pitchFamily="34" charset="0"/>
                        </a:rPr>
                        <a:t>Формирование современной городской среды в городском округе город Дзержинск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163,0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19,0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141,2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Св.200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139,9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139,9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45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kern="1200" dirty="0" smtClean="0">
                          <a:effectLst/>
                          <a:latin typeface="Century Gothic" pitchFamily="34" charset="0"/>
                        </a:rPr>
                        <a:t>Развитие инженерной и социальной  инфраструктуры</a:t>
                      </a:r>
                      <a:r>
                        <a:rPr lang="ru-RU" sz="1000" u="none" strike="noStrike" kern="1200" baseline="0" dirty="0" smtClean="0">
                          <a:effectLst/>
                          <a:latin typeface="Century Gothic" pitchFamily="34" charset="0"/>
                        </a:rPr>
                        <a:t> городского округа город Дзержинск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147,8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2 516,5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161,4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6,4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914,4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75,8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35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kern="1200" dirty="0" smtClean="0">
                          <a:effectLst/>
                          <a:latin typeface="Century Gothic" pitchFamily="34" charset="0"/>
                        </a:rPr>
                        <a:t>Повышение эффективности бюджетных</a:t>
                      </a:r>
                      <a:r>
                        <a:rPr lang="ru-RU" sz="1000" u="none" strike="noStrike" kern="1200" baseline="0" dirty="0" smtClean="0">
                          <a:effectLst/>
                          <a:latin typeface="Century Gothic" pitchFamily="34" charset="0"/>
                        </a:rPr>
                        <a:t> расходов в городском округе город Дзержинск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73,4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141,3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133,2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94,3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131,8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137,1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7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kern="1200" dirty="0">
                          <a:effectLst/>
                          <a:latin typeface="Century Gothic" pitchFamily="34" charset="0"/>
                        </a:rPr>
                        <a:t>Непрограммные</a:t>
                      </a:r>
                      <a:r>
                        <a:rPr lang="ru-RU" sz="2000" b="1" u="none" strike="noStrike" dirty="0"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200" b="1" u="none" strike="noStrike" kern="1200" dirty="0">
                          <a:effectLst/>
                          <a:latin typeface="Century Gothic" pitchFamily="34" charset="0"/>
                        </a:rPr>
                        <a:t>расходы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453,5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389,4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376,2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96,6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461,0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703,3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object 9"/>
          <p:cNvSpPr txBox="1"/>
          <p:nvPr/>
        </p:nvSpPr>
        <p:spPr>
          <a:xfrm>
            <a:off x="6010700" y="575816"/>
            <a:ext cx="133416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00"/>
            <a:r>
              <a:rPr lang="ru-RU" sz="1200" spc="-5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млн. рублей</a:t>
            </a:r>
            <a:endParaRPr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616181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456434" y="3096096"/>
            <a:ext cx="3532415" cy="1008112"/>
          </a:xfrm>
        </p:spPr>
        <p:txBody>
          <a:bodyPr numCol="1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Заказчик-координатор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Заместитель главы администрации городского округа, курирующий вопросы образования, культуры, спорта, молодежной и социальной политики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232" y="167412"/>
            <a:ext cx="7022668" cy="840452"/>
          </a:xfrm>
          <a:prstGeom prst="rect">
            <a:avLst/>
          </a:prstGeom>
        </p:spPr>
        <p:txBody>
          <a:bodyPr wrap="square" lIns="100804" tIns="50402" rIns="100804" bIns="50402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</a:t>
            </a: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«Развитие общего и дополнительного образования городского округа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074" y="3456136"/>
            <a:ext cx="2966846" cy="317232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Целевая группа программы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082" y="1439912"/>
            <a:ext cx="30763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99507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Цель программы </a:t>
            </a:r>
          </a:p>
          <a:p>
            <a:pPr algn="just">
              <a:tabLst>
                <a:tab pos="199507" algn="l"/>
              </a:tabLs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Обеспечение стабильного функционирования и развития системы общего и дополнительного образования городского округа город Дзержинск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56434" y="1439912"/>
            <a:ext cx="348220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Утверждена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Постановление администрации города Дзержинска от 17.11.2015 № 3820 «Об утверждении муниципальной программы «Развитие общего и дополнительного образования городского округа город Дзержинск»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270" y="2808064"/>
            <a:ext cx="27101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Срок действия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программы</a:t>
            </a: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2016-2023 годы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8082" y="6501084"/>
            <a:ext cx="2952328" cy="1923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1 597,9 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миллиона рублей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на выполнение  программы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2021 году</a:t>
            </a:r>
          </a:p>
          <a:p>
            <a:pPr algn="ctr"/>
            <a:endParaRPr lang="ru-RU" sz="3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12162" y="5256336"/>
            <a:ext cx="4284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Расходы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на выполнение программы</a:t>
            </a: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576114" y="6480472"/>
            <a:ext cx="2412000" cy="241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3744466" y="6532735"/>
            <a:ext cx="3168000" cy="2608977"/>
            <a:chOff x="8305546" y="6760916"/>
            <a:chExt cx="3168000" cy="2608977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8305546" y="7336980"/>
              <a:ext cx="813296" cy="2032913"/>
              <a:chOff x="8305546" y="7336980"/>
              <a:chExt cx="813296" cy="2032913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8305546" y="7336980"/>
                <a:ext cx="8132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1 597,9</a:t>
                </a:r>
                <a:endParaRPr lang="ru-RU" sz="14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8434385" y="7644757"/>
                <a:ext cx="576000" cy="132293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>
                  <a:solidFill>
                    <a:srgbClr val="1C7A7A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362385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2021</a:t>
                </a:r>
                <a:endParaRPr lang="ru-RU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9457674" y="7120956"/>
              <a:ext cx="813296" cy="2248937"/>
              <a:chOff x="9452105" y="7120956"/>
              <a:chExt cx="813296" cy="2248937"/>
            </a:xfrm>
          </p:grpSpPr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9575864" y="7428733"/>
                <a:ext cx="576000" cy="1538954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1C7A7A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452105" y="7120956"/>
                <a:ext cx="8132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1 601,9</a:t>
                </a:r>
                <a:endParaRPr lang="ru-RU" sz="14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503864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2022</a:t>
                </a:r>
                <a:endParaRPr lang="ru-RU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10563203" y="6760916"/>
              <a:ext cx="838687" cy="2608977"/>
              <a:chOff x="10563203" y="6760916"/>
              <a:chExt cx="838687" cy="2608977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10728481" y="7068693"/>
                <a:ext cx="576000" cy="189899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1C7A7A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563203" y="6760916"/>
                <a:ext cx="8386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1 615,0</a:t>
                </a:r>
                <a:endParaRPr lang="ru-RU" sz="14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0656481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2023</a:t>
                </a:r>
                <a:endParaRPr lang="ru-RU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8305546" y="8978180"/>
              <a:ext cx="31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kapustin_ns\Downloads\iconmonstr-generation-2-240(2)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62" y="4659652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pustin_ns\Downloads\iconmonstr-school-7-240(2)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62" y="5758032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pustin_ns\Downloads\iconmonstr-education-1-240(1).png"/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495" y="5758032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apustin_ns\Downloads\iconmonstr-school-10-240.png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495" y="4659652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4896594" y="6018227"/>
            <a:ext cx="1992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млн. рублей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3438" y="3672160"/>
            <a:ext cx="222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Дети школьного возраста 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23 620 человек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9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910553"/>
              </p:ext>
            </p:extLst>
          </p:nvPr>
        </p:nvGraphicFramePr>
        <p:xfrm>
          <a:off x="178230" y="2664048"/>
          <a:ext cx="6878607" cy="406392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93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7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7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75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7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75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75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Подпрограммы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2019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к 2020 году</a:t>
                      </a:r>
                      <a:endParaRPr lang="ru-RU" sz="16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392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Развитие общего и дополнительного образования,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всего,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из них подпрограмма: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1 441,1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1 524,2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1 597,9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104,8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1 601,9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1 615,0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589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Организация предоставления общего и дополнительного образования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892" marR="32892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1 441,1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1 524,2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1 597,9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104,8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1 601,9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1 615,0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9" y="47235"/>
            <a:ext cx="203641" cy="40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04" tIns="50402" rIns="100804" bIns="504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03538" y="2161570"/>
            <a:ext cx="1125304" cy="286454"/>
          </a:xfrm>
          <a:prstGeom prst="rect">
            <a:avLst/>
          </a:prstGeom>
          <a:noFill/>
        </p:spPr>
        <p:txBody>
          <a:bodyPr wrap="none" lIns="100804" tIns="50402" rIns="100804" bIns="50402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млн.рублей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8232" y="167412"/>
            <a:ext cx="7022668" cy="840452"/>
          </a:xfrm>
          <a:prstGeom prst="rect">
            <a:avLst/>
          </a:prstGeom>
        </p:spPr>
        <p:txBody>
          <a:bodyPr wrap="square" lIns="100804" tIns="50402" rIns="100804" bIns="50402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</a:t>
            </a: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«Развитие общего и дополнительного образования городского округа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5520640" y="9648824"/>
            <a:ext cx="1680210" cy="3835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20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38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58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76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96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114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134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152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856579A-26EE-4AAB-A52B-7127D00329B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34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456434" y="3312120"/>
            <a:ext cx="3532415" cy="746112"/>
          </a:xfrm>
        </p:spPr>
        <p:txBody>
          <a:bodyPr numCol="1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Заказчик-координатор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Заместитель главы администрации городского округа, курирующий вопросы жилищно-коммунального хозяйства, благоустройства, дорожного хозяйства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074" y="4392240"/>
            <a:ext cx="2966846" cy="686564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Целевая группа программы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все граждане городского округа город Дзержинск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6074" y="1661740"/>
            <a:ext cx="307633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99507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Цель программы </a:t>
            </a:r>
          </a:p>
          <a:p>
            <a:pPr algn="just">
              <a:tabLst>
                <a:tab pos="199507" algn="l"/>
              </a:tabLs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создание комфортных условий проживания населения городского округа  город  Дзержинск, обеспечивающих повышение качества жизни, на основе комплексного благоустройства территории городского округа, развитие дорожного хозяйства и улучшения транспортного  обслуживания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56434" y="1655936"/>
            <a:ext cx="348220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Утверждена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Постановление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администрации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г. Дзержинска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от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31.10.2018 г. №4517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"Об утверждении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муниципальной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программы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"Развитие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дорожной сети, транспортного обслуживания населения и благоустройство территории городского округа город Дзержинск"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2262" y="3816176"/>
            <a:ext cx="30701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Срок действия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программы</a:t>
            </a: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2019-2026 годы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2058" y="6798408"/>
            <a:ext cx="2960658" cy="1554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684,3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миллиона рублей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на выполнение  программы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2021 году</a:t>
            </a:r>
          </a:p>
          <a:p>
            <a:pPr algn="ctr"/>
            <a:endParaRPr lang="ru-RU" sz="3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66090" y="5328344"/>
            <a:ext cx="4015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Расходы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на выполнение программы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360090" y="6336456"/>
            <a:ext cx="2412000" cy="241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3744466" y="6213926"/>
            <a:ext cx="3168352" cy="2783770"/>
            <a:chOff x="8305546" y="6586123"/>
            <a:chExt cx="3168352" cy="2783770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8362385" y="6586123"/>
              <a:ext cx="735169" cy="2783770"/>
              <a:chOff x="8362385" y="6586123"/>
              <a:chExt cx="735169" cy="2783770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8377554" y="6586123"/>
                <a:ext cx="72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684,3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0" name="Скругленный прямоугольник 49"/>
              <p:cNvSpPr/>
              <p:nvPr/>
            </p:nvSpPr>
            <p:spPr>
              <a:xfrm>
                <a:off x="8434385" y="6975199"/>
                <a:ext cx="576000" cy="1992489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>
                  <a:solidFill>
                    <a:srgbClr val="3C6997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8362385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2021</a:t>
                </a:r>
                <a:endParaRPr lang="ru-RU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9509433" y="6852669"/>
              <a:ext cx="720000" cy="2517224"/>
              <a:chOff x="9503864" y="6852669"/>
              <a:chExt cx="720000" cy="251722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9575864" y="7170606"/>
                <a:ext cx="576000" cy="179708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3C6997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9503864" y="6852669"/>
                <a:ext cx="72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625,5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9503864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2022</a:t>
                </a:r>
                <a:endParaRPr lang="ru-RU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10609802" y="6996685"/>
              <a:ext cx="864096" cy="2373208"/>
              <a:chOff x="10609802" y="6996685"/>
              <a:chExt cx="864096" cy="2373208"/>
            </a:xfrm>
          </p:grpSpPr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10728481" y="7309979"/>
                <a:ext cx="576000" cy="165771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3C6997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0609802" y="6996685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557,7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656481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2023</a:t>
                </a:r>
                <a:endParaRPr lang="ru-RU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42" name="Прямая соединительная линия 41"/>
            <p:cNvCxnSpPr/>
            <p:nvPr/>
          </p:nvCxnSpPr>
          <p:spPr>
            <a:xfrm>
              <a:off x="8305546" y="8978180"/>
              <a:ext cx="3168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5040610" y="5946219"/>
            <a:ext cx="1992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млн. рублей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6074" y="143768"/>
            <a:ext cx="67189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«Развитие дорожной сети, транспортного обслуживания населения и благоустройство территории городского округа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9" y="47235"/>
            <a:ext cx="203641" cy="40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04" tIns="50402" rIns="100804" bIns="504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094189"/>
              </p:ext>
            </p:extLst>
          </p:nvPr>
        </p:nvGraphicFramePr>
        <p:xfrm>
          <a:off x="144066" y="1826474"/>
          <a:ext cx="6840760" cy="609415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90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 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Подпрограммы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к 20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400" b="1" i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9965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200" b="1" i="0" kern="1200" dirty="0" smtClean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Развитие дорожной сети, транспортного обслуживания населения  и благоустройство территории городского округа город Дзержинск, всего, </a:t>
                      </a:r>
                    </a:p>
                    <a:p>
                      <a:pPr marL="0" algn="l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в том числе подпрограммы:</a:t>
                      </a:r>
                      <a:endParaRPr kumimoji="0" lang="ru-RU" sz="1200" b="1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354</a:t>
                      </a:r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57</a:t>
                      </a:r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7,</a:t>
                      </a: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684,3*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118,5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625,5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557,7**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5782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Дорожная деятельность в отношении автомобильных дорог местного значения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225,4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347,3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367,9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105,9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354,8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287,0</a:t>
                      </a:r>
                    </a:p>
                  </a:txBody>
                  <a:tcPr marL="10001" marR="10001" marT="1050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4110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Благоустройство территории городского округа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119,9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121,2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171,2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141,2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125,5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125,5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marL="0" indent="88900" algn="l" rtl="0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Организация                                                                              транспортного     </a:t>
                      </a:r>
                    </a:p>
                    <a:p>
                      <a:pPr marL="0" indent="88900" algn="l" rtl="0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обслуживания населения </a:t>
                      </a:r>
                    </a:p>
                    <a:p>
                      <a:pPr marL="0" indent="88900" algn="l" rtl="0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городского округа </a:t>
                      </a:r>
                    </a:p>
                    <a:p>
                      <a:pPr marL="0" indent="88900" algn="l" rtl="0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транспортом общего </a:t>
                      </a:r>
                    </a:p>
                    <a:p>
                      <a:pPr marL="0" indent="88900" algn="l" rtl="0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пользования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108,8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145,2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133,5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145,2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145,2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5616674" y="1471270"/>
            <a:ext cx="133416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00" algn="r"/>
            <a:r>
              <a:rPr lang="ru-RU" sz="1200" spc="-5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200" spc="-5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рублей</a:t>
            </a:r>
            <a:endParaRPr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6074" y="146670"/>
            <a:ext cx="67189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«Развитие дорожной сети, транспортного обслуживания населения и благоустройство территории городского округа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510" y="8108780"/>
            <a:ext cx="68573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* Увеличены расходы в 2021 году по сравнению с 2020 годом в связи с новыми расходами на инициативное бюджетирование (реализация правотворческой  инициативы граждан), на покупку спецтехники для ремонта и содержания автомобильных дорог. </a:t>
            </a:r>
          </a:p>
          <a:p>
            <a:pPr algn="just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** Уменьшение расходов в 2023 году в сравнении с 2021 годом связано с отсутствием расходов на реализацию национального проекта «Безопасные и качественные  автомобильные дороги»</a:t>
            </a:r>
          </a:p>
        </p:txBody>
      </p:sp>
      <p:sp>
        <p:nvSpPr>
          <p:cNvPr id="22" name="Номер слайда 1"/>
          <p:cNvSpPr txBox="1">
            <a:spLocks/>
          </p:cNvSpPr>
          <p:nvPr/>
        </p:nvSpPr>
        <p:spPr>
          <a:xfrm>
            <a:off x="5544666" y="9759813"/>
            <a:ext cx="1680210" cy="32105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20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38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58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76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96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114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134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152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856579A-26EE-4AAB-A52B-7127D00329B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36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456434" y="2664048"/>
            <a:ext cx="3532415" cy="936104"/>
          </a:xfrm>
        </p:spPr>
        <p:txBody>
          <a:bodyPr numCol="1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Заказчик-координатор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Заместитель главы администрации городского округа, курирующий вопросы экономического развития, инвестиций, промышленности, торговли и предпринимательства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081" y="143768"/>
            <a:ext cx="6889241" cy="840452"/>
          </a:xfrm>
          <a:prstGeom prst="rect">
            <a:avLst/>
          </a:prstGeom>
        </p:spPr>
        <p:txBody>
          <a:bodyPr wrap="square" lIns="100804" tIns="50402" rIns="100804" bIns="50402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 Муниципальная программа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«Развитие предпринимательства и сельского хозяйства на территории городского округа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090" y="4032200"/>
            <a:ext cx="2966846" cy="1163618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Целевая группа программы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субъекты среднего предпринимательства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индивидуальные предприниматели</a:t>
            </a:r>
          </a:p>
          <a:p>
            <a:pPr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субъекты малого предпринимательства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082" y="1295896"/>
            <a:ext cx="316835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99507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Цели программы </a:t>
            </a:r>
          </a:p>
          <a:p>
            <a:pPr algn="just">
              <a:tabLst>
                <a:tab pos="199507" algn="l"/>
              </a:tabLst>
            </a:pPr>
            <a:endParaRPr lang="ru-RU" sz="3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>
              <a:buFontTx/>
              <a:buChar char="-"/>
              <a:tabLst>
                <a:tab pos="199507" algn="l"/>
              </a:tabLst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создание и обеспечение благоприятных условий для развития и повышения конкурентоспособности малого и среднего предпринимательства города Дзержинска</a:t>
            </a:r>
          </a:p>
          <a:p>
            <a:pPr>
              <a:buFontTx/>
              <a:buChar char="-"/>
              <a:tabLst>
                <a:tab pos="199507" algn="l"/>
              </a:tabLst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стимулирование экономической активности субъектов малого и среднего предпринимательства</a:t>
            </a:r>
          </a:p>
          <a:p>
            <a:pPr>
              <a:buFontTx/>
              <a:buChar char="-"/>
              <a:tabLst>
                <a:tab pos="199507" algn="l"/>
              </a:tabLst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обеспечение продовольственной независимости городского округа город Дзержинск в параметрах, заданных Доктриной продовольственной безопасности Российской Федерации </a:t>
            </a:r>
          </a:p>
          <a:p>
            <a:pPr algn="just">
              <a:buFontTx/>
              <a:buChar char="-"/>
              <a:tabLst>
                <a:tab pos="199507" algn="l"/>
              </a:tabLst>
            </a:pP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56434" y="1295896"/>
            <a:ext cx="34822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Утверждена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Постановление администрации города Дзержинска от 31.10.2014 № 4698 "Об утверждении муниципальной программы «Развитие предпринимательства и сельского хозяйства на территории городского округа город Дзержинск" 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28442" y="4032200"/>
            <a:ext cx="28803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Срок действия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программы</a:t>
            </a: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2015-2023 годы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2058" y="6984528"/>
            <a:ext cx="2960658" cy="1554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12,2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миллионов рублей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на выполнение  программы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2021 году</a:t>
            </a:r>
          </a:p>
          <a:p>
            <a:pPr algn="ctr"/>
            <a:endParaRPr lang="ru-RU" sz="3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66090" y="5688384"/>
            <a:ext cx="40150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Расходы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на выполнение программы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360090" y="6552480"/>
            <a:ext cx="2412000" cy="241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3600450" y="6645974"/>
            <a:ext cx="3168000" cy="2567746"/>
            <a:chOff x="8305546" y="6802147"/>
            <a:chExt cx="3168000" cy="2567746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8362385" y="6802147"/>
              <a:ext cx="735169" cy="2567746"/>
              <a:chOff x="8362385" y="6802147"/>
              <a:chExt cx="735169" cy="2567746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8377554" y="6802147"/>
                <a:ext cx="72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12,2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8434385" y="7119216"/>
                <a:ext cx="576000" cy="1848472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>
                  <a:solidFill>
                    <a:srgbClr val="1C7A7A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362385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2021</a:t>
                </a:r>
                <a:endParaRPr lang="ru-RU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9509433" y="6852669"/>
              <a:ext cx="720000" cy="2517224"/>
              <a:chOff x="9503864" y="6852669"/>
              <a:chExt cx="720000" cy="2517224"/>
            </a:xfrm>
          </p:grpSpPr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9575864" y="7191224"/>
                <a:ext cx="576000" cy="177646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1C7A7A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9503864" y="6852669"/>
                <a:ext cx="72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12,0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9503864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2022</a:t>
                </a:r>
                <a:endParaRPr lang="ru-RU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10609802" y="6852669"/>
              <a:ext cx="766679" cy="2517224"/>
              <a:chOff x="10609802" y="6852669"/>
              <a:chExt cx="766679" cy="2517224"/>
            </a:xfrm>
          </p:grpSpPr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10728481" y="7191224"/>
                <a:ext cx="576000" cy="1776464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1C7A7A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609802" y="6852669"/>
                <a:ext cx="72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12,0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656481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2023</a:t>
                </a:r>
                <a:endParaRPr lang="ru-RU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32" name="Прямая соединительная линия 31"/>
            <p:cNvCxnSpPr/>
            <p:nvPr/>
          </p:nvCxnSpPr>
          <p:spPr>
            <a:xfrm>
              <a:off x="8305546" y="8978180"/>
              <a:ext cx="3168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4752578" y="6306259"/>
            <a:ext cx="1992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млн. рублей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6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751370"/>
              </p:ext>
            </p:extLst>
          </p:nvPr>
        </p:nvGraphicFramePr>
        <p:xfrm>
          <a:off x="229291" y="1655936"/>
          <a:ext cx="6755534" cy="331236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550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93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67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97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04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14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72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7744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 </a:t>
                      </a:r>
                      <a:r>
                        <a:rPr kumimoji="0" lang="ru-RU" sz="1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Подпрограммы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2019 </a:t>
                      </a: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2020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2021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% к 2020 году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2023 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97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Развитие предпринимательства и сельского хозяйства на территории городского округа город  Дзержинск ,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всего,</a:t>
                      </a:r>
                    </a:p>
                    <a:p>
                      <a:pPr algn="l" fontAlgn="ctr"/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в том числе подпрограммы: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10,4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12,2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106,3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5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Развитие и поддержка малого и среднего предпринимательства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10,4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12,2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106,3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object 9"/>
          <p:cNvSpPr txBox="1"/>
          <p:nvPr/>
        </p:nvSpPr>
        <p:spPr>
          <a:xfrm>
            <a:off x="6072998" y="1327254"/>
            <a:ext cx="98383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00"/>
            <a:r>
              <a:rPr lang="ru-RU" sz="1200" spc="-5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млн.рублей</a:t>
            </a:r>
            <a:endParaRPr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>
            <a:grpSpLocks noChangeAspect="1"/>
          </p:cNvGrpSpPr>
          <p:nvPr/>
        </p:nvGrpSpPr>
        <p:grpSpPr>
          <a:xfrm>
            <a:off x="-215974" y="5904408"/>
            <a:ext cx="2828405" cy="2304256"/>
            <a:chOff x="-440328" y="1404176"/>
            <a:chExt cx="2960658" cy="24120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440328" y="1765458"/>
              <a:ext cx="2960658" cy="2025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800" b="1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Более </a:t>
              </a:r>
            </a:p>
            <a:p>
              <a:pPr algn="ctr"/>
              <a:r>
                <a:rPr lang="ru-RU" sz="1800" b="1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2700 субъектов </a:t>
              </a:r>
            </a:p>
            <a:p>
              <a:pPr algn="ctr"/>
              <a:r>
                <a:rPr lang="ru-RU" sz="1800" b="1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МСП</a:t>
              </a:r>
            </a:p>
            <a:p>
              <a:pPr lvl="0" algn="ctr" defTabSz="600075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являются получателями </a:t>
              </a:r>
              <a:endPara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lvl="0" algn="ctr" defTabSz="600075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поддержки в рамках «Муниципальной </a:t>
              </a:r>
            </a:p>
            <a:p>
              <a:pPr lvl="0" algn="ctr" defTabSz="600075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программы»</a:t>
              </a:r>
              <a:endPara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ru-RU" sz="3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Овал 15"/>
            <p:cNvSpPr>
              <a:spLocks noChangeAspect="1"/>
            </p:cNvSpPr>
            <p:nvPr/>
          </p:nvSpPr>
          <p:spPr>
            <a:xfrm>
              <a:off x="-165999" y="1404176"/>
              <a:ext cx="2412000" cy="24120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7" name="Группа 16"/>
          <p:cNvGrpSpPr>
            <a:grpSpLocks noChangeAspect="1"/>
          </p:cNvGrpSpPr>
          <p:nvPr/>
        </p:nvGrpSpPr>
        <p:grpSpPr>
          <a:xfrm>
            <a:off x="2297844" y="5947307"/>
            <a:ext cx="2598750" cy="2333365"/>
            <a:chOff x="2144211" y="1398476"/>
            <a:chExt cx="2686329" cy="2412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144211" y="1677469"/>
              <a:ext cx="2686329" cy="17975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40 </a:t>
              </a:r>
            </a:p>
            <a:p>
              <a:pPr algn="ctr"/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резидентов </a:t>
              </a:r>
            </a:p>
            <a:p>
              <a:pPr algn="ctr"/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бизнес-инкубатора </a:t>
              </a:r>
            </a:p>
            <a:p>
              <a:pPr algn="ctr"/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завершили процесс </a:t>
              </a:r>
            </a:p>
            <a:p>
              <a:pPr algn="ctr"/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бизнес - инкубирования и вышли на свободный </a:t>
              </a:r>
            </a:p>
            <a:p>
              <a:pPr algn="ctr"/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рынок</a:t>
              </a:r>
              <a:endPara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ru-RU" sz="11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2286402" y="1398476"/>
              <a:ext cx="2412000" cy="24120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0" name="Группа 19"/>
          <p:cNvGrpSpPr>
            <a:grpSpLocks noChangeAspect="1"/>
          </p:cNvGrpSpPr>
          <p:nvPr/>
        </p:nvGrpSpPr>
        <p:grpSpPr>
          <a:xfrm>
            <a:off x="4752578" y="5940141"/>
            <a:ext cx="2474578" cy="2320444"/>
            <a:chOff x="2969318" y="1727371"/>
            <a:chExt cx="2960658" cy="277624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969318" y="2206394"/>
              <a:ext cx="2960658" cy="18043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Ежегодно </a:t>
              </a:r>
            </a:p>
            <a:p>
              <a:pPr algn="ctr"/>
              <a:r>
                <a:rPr lang="ru-RU" sz="1600" b="1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субъектам МСП </a:t>
              </a:r>
            </a:p>
            <a:p>
              <a:pPr algn="ctr"/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оказывается более 20 000 юридических, консультационных, бухгалтерских и других</a:t>
              </a:r>
            </a:p>
            <a:p>
              <a:pPr algn="ctr"/>
              <a:r>
                <a:rPr lang="ru-RU" sz="12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 видов услуг</a:t>
              </a:r>
            </a:p>
          </p:txBody>
        </p:sp>
        <p:sp>
          <p:nvSpPr>
            <p:cNvPr id="22" name="Овал 21"/>
            <p:cNvSpPr>
              <a:spLocks noChangeAspect="1"/>
            </p:cNvSpPr>
            <p:nvPr/>
          </p:nvSpPr>
          <p:spPr>
            <a:xfrm>
              <a:off x="3036107" y="1727371"/>
              <a:ext cx="2776244" cy="2776244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288081" y="143768"/>
            <a:ext cx="6889241" cy="840452"/>
          </a:xfrm>
          <a:prstGeom prst="rect">
            <a:avLst/>
          </a:prstGeom>
        </p:spPr>
        <p:txBody>
          <a:bodyPr wrap="square" lIns="100804" tIns="50402" rIns="100804" bIns="50402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 Муниципальная программа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«Развитие предпринимательства и сельского хозяйства на территории городского округа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9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468459" y="2664048"/>
            <a:ext cx="3516367" cy="648072"/>
          </a:xfrm>
        </p:spPr>
        <p:txBody>
          <a:bodyPr numCol="1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Заказчик-координатор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Первый заместитель главы администрации городского округа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655" y="113288"/>
            <a:ext cx="7022668" cy="840452"/>
          </a:xfrm>
          <a:prstGeom prst="rect">
            <a:avLst/>
          </a:prstGeom>
        </p:spPr>
        <p:txBody>
          <a:bodyPr wrap="square" lIns="100804" tIns="50402" rIns="100804" bIns="50402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</a:t>
            </a: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«Обеспечение безопасности жизнедеятельности населения городского округа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074" y="3744168"/>
            <a:ext cx="2966846" cy="686564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Целевая группа программы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все жители городского округа город Дзержинск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6082" y="1079872"/>
            <a:ext cx="307633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99507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Цель программы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tabLst>
                <a:tab pos="0" algn="l"/>
              </a:tabLs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минимизация  социального и экономического ущерба, наносимого населению, экономике и природной среде от чрезвычайных ситуаций природного и техногенного характера, пожаров, происшествий на водных объектах и развитие системы обеспечения безопасности на территории городского округа город Дзержинск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8459" y="1079872"/>
            <a:ext cx="348220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Утверждена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>
              <a:tabLst>
                <a:tab pos="0" algn="l"/>
              </a:tabLst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Постановление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администрации города Дзержинска от 01.11.2018 № 4523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"Об утверждении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муниципальной программы  «Обеспечение безопасности жизнедеятельности населения городского округа город Дзержинск»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6074" y="3240112"/>
            <a:ext cx="2736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Срок действия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программы</a:t>
            </a: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2019-2023 годы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6074" y="6048424"/>
            <a:ext cx="2960658" cy="1554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33,1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миллионов рублей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на выполнение  программы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2021 году</a:t>
            </a:r>
          </a:p>
          <a:p>
            <a:pPr algn="ctr"/>
            <a:endParaRPr lang="ru-RU" sz="3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52178" y="4701758"/>
            <a:ext cx="5040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Расходы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на выполнение программы</a:t>
            </a:r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504106" y="5688384"/>
            <a:ext cx="2412000" cy="241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0" name="Группа 79"/>
          <p:cNvGrpSpPr/>
          <p:nvPr/>
        </p:nvGrpSpPr>
        <p:grpSpPr>
          <a:xfrm>
            <a:off x="3672458" y="6069910"/>
            <a:ext cx="3168000" cy="2423730"/>
            <a:chOff x="8305546" y="6946163"/>
            <a:chExt cx="3168000" cy="2423730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8362385" y="6946163"/>
              <a:ext cx="720000" cy="2423730"/>
              <a:chOff x="8362385" y="6946163"/>
              <a:chExt cx="720000" cy="2423730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8362385" y="6946163"/>
                <a:ext cx="72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33,1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6" name="Скругленный прямоугольник 115"/>
              <p:cNvSpPr/>
              <p:nvPr/>
            </p:nvSpPr>
            <p:spPr>
              <a:xfrm>
                <a:off x="8434385" y="7284717"/>
                <a:ext cx="576000" cy="168297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>
                  <a:solidFill>
                    <a:srgbClr val="6D99C5"/>
                  </a:solidFill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362385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2021</a:t>
                </a:r>
                <a:endParaRPr lang="ru-RU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2" name="Группа 81"/>
            <p:cNvGrpSpPr/>
            <p:nvPr/>
          </p:nvGrpSpPr>
          <p:grpSpPr>
            <a:xfrm>
              <a:off x="9509433" y="6946163"/>
              <a:ext cx="740249" cy="2423730"/>
              <a:chOff x="9503864" y="6946163"/>
              <a:chExt cx="740249" cy="2423730"/>
            </a:xfrm>
          </p:grpSpPr>
          <p:sp>
            <p:nvSpPr>
              <p:cNvPr id="100" name="Скругленный прямоугольник 99"/>
              <p:cNvSpPr/>
              <p:nvPr/>
            </p:nvSpPr>
            <p:spPr>
              <a:xfrm>
                <a:off x="9575864" y="7284718"/>
                <a:ext cx="576000" cy="168297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6D99C5"/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9524113" y="6946163"/>
                <a:ext cx="72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33,1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9503864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2022</a:t>
                </a:r>
                <a:endParaRPr lang="ru-RU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3" name="Группа 82"/>
            <p:cNvGrpSpPr/>
            <p:nvPr/>
          </p:nvGrpSpPr>
          <p:grpSpPr>
            <a:xfrm>
              <a:off x="10656481" y="6946163"/>
              <a:ext cx="745329" cy="2423730"/>
              <a:chOff x="10656481" y="6946163"/>
              <a:chExt cx="745329" cy="2423730"/>
            </a:xfrm>
          </p:grpSpPr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10728481" y="7284717"/>
                <a:ext cx="576000" cy="168297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6D99C5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0681810" y="6946163"/>
                <a:ext cx="72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33,1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0656481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2023</a:t>
                </a:r>
                <a:endParaRPr lang="ru-RU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90" name="Прямая соединительная линия 89"/>
            <p:cNvCxnSpPr/>
            <p:nvPr/>
          </p:nvCxnSpPr>
          <p:spPr>
            <a:xfrm>
              <a:off x="8305546" y="8978180"/>
              <a:ext cx="3168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extBox 119"/>
          <p:cNvSpPr txBox="1"/>
          <p:nvPr/>
        </p:nvSpPr>
        <p:spPr>
          <a:xfrm>
            <a:off x="4824586" y="5442163"/>
            <a:ext cx="1992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млн. рублей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9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 rot="16200000">
            <a:off x="2588298" y="4691151"/>
            <a:ext cx="2143859" cy="6475341"/>
          </a:xfrm>
          <a:custGeom>
            <a:avLst/>
            <a:gdLst>
              <a:gd name="connsiteX0" fmla="*/ 482897 w 1395345"/>
              <a:gd name="connsiteY0" fmla="*/ 500604 h 3985600"/>
              <a:gd name="connsiteX1" fmla="*/ 399297 w 1395345"/>
              <a:gd name="connsiteY1" fmla="*/ 1085804 h 3985600"/>
              <a:gd name="rtl" fmla="*/ 125658 w 1395345"/>
              <a:gd name="rtt" fmla="*/ 1896246 h 3985600"/>
              <a:gd name="rtr" fmla="*/ 1283578 w 1395345"/>
              <a:gd name="rtb" fmla="*/ 3956651 h 39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rtl" t="rtt" r="rtr" b="rtb"/>
            <a:pathLst>
              <a:path w="1395345" h="3985600">
                <a:moveTo>
                  <a:pt x="212000" y="0"/>
                </a:moveTo>
                <a:lnTo>
                  <a:pt x="1183343" y="0"/>
                </a:lnTo>
                <a:cubicBezTo>
                  <a:pt x="1300428" y="0"/>
                  <a:pt x="1395345" y="94916"/>
                  <a:pt x="1395345" y="212000"/>
                </a:cubicBezTo>
                <a:lnTo>
                  <a:pt x="1395345" y="3773598"/>
                </a:lnTo>
                <a:cubicBezTo>
                  <a:pt x="1395345" y="3890683"/>
                  <a:pt x="1300428" y="3985600"/>
                  <a:pt x="1183343" y="3985600"/>
                </a:cubicBezTo>
                <a:lnTo>
                  <a:pt x="212000" y="3985600"/>
                </a:lnTo>
                <a:cubicBezTo>
                  <a:pt x="94916" y="3985600"/>
                  <a:pt x="0" y="3890683"/>
                  <a:pt x="0" y="3773598"/>
                </a:cubicBezTo>
                <a:lnTo>
                  <a:pt x="0" y="212000"/>
                </a:lnTo>
                <a:cubicBezTo>
                  <a:pt x="0" y="94916"/>
                  <a:pt x="94916" y="0"/>
                  <a:pt x="212000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7600" cap="flat">
            <a:noFill/>
            <a:bevel/>
          </a:ln>
        </p:spPr>
        <p:txBody>
          <a:bodyPr vert="vert"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sz="8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8122" y="287784"/>
            <a:ext cx="6120680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00" marR="5600" indent="-1400" algn="just">
              <a:lnSpc>
                <a:spcPct val="99300"/>
              </a:lnSpc>
            </a:pP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Бюджет</a:t>
            </a:r>
            <a:r>
              <a:rPr lang="ru-RU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свод </a:t>
            </a:r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доходов и расходов определённого объекта (семьи, бизнеса, организации, государства и т.д.), </a:t>
            </a:r>
            <a:r>
              <a:rPr lang="ru-RU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устанавливаемый </a:t>
            </a:r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 определённый период времени</a:t>
            </a:r>
            <a:endParaRPr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4899" y="3556014"/>
            <a:ext cx="622877" cy="1404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95971" y="7353696"/>
            <a:ext cx="4344837" cy="1132840"/>
          </a:xfrm>
          <a:prstGeom prst="rect">
            <a:avLst/>
          </a:prstGeom>
        </p:spPr>
        <p:txBody>
          <a:bodyPr wrap="square" lIns="100804" tIns="50402" rIns="100804" bIns="50402">
            <a:spAutoFit/>
          </a:bodyPr>
          <a:lstStyle/>
          <a:p>
            <a:pPr algn="just"/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Семейный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бюджет </a:t>
            </a:r>
            <a:endParaRPr lang="en-US" sz="1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это план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доходов и расходов семьи на определенный промежуток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времени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 rot="16200000">
            <a:off x="2588298" y="-51128"/>
            <a:ext cx="2143859" cy="6475341"/>
          </a:xfrm>
          <a:custGeom>
            <a:avLst/>
            <a:gdLst>
              <a:gd name="connsiteX0" fmla="*/ 482897 w 1395345"/>
              <a:gd name="connsiteY0" fmla="*/ 500604 h 3985600"/>
              <a:gd name="connsiteX1" fmla="*/ 399297 w 1395345"/>
              <a:gd name="connsiteY1" fmla="*/ 1085804 h 3985600"/>
              <a:gd name="rtl" fmla="*/ 125658 w 1395345"/>
              <a:gd name="rtt" fmla="*/ 1896246 h 3985600"/>
              <a:gd name="rtr" fmla="*/ 1283578 w 1395345"/>
              <a:gd name="rtb" fmla="*/ 3956651 h 39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rtl" t="rtt" r="rtr" b="rtb"/>
            <a:pathLst>
              <a:path w="1395345" h="3985600">
                <a:moveTo>
                  <a:pt x="212000" y="0"/>
                </a:moveTo>
                <a:lnTo>
                  <a:pt x="1183343" y="0"/>
                </a:lnTo>
                <a:cubicBezTo>
                  <a:pt x="1300428" y="0"/>
                  <a:pt x="1395345" y="94916"/>
                  <a:pt x="1395345" y="212000"/>
                </a:cubicBezTo>
                <a:lnTo>
                  <a:pt x="1395345" y="3773598"/>
                </a:lnTo>
                <a:cubicBezTo>
                  <a:pt x="1395345" y="3890683"/>
                  <a:pt x="1300428" y="3985600"/>
                  <a:pt x="1183343" y="3985600"/>
                </a:cubicBezTo>
                <a:lnTo>
                  <a:pt x="212000" y="3985600"/>
                </a:lnTo>
                <a:cubicBezTo>
                  <a:pt x="94916" y="3985600"/>
                  <a:pt x="0" y="3890683"/>
                  <a:pt x="0" y="3773598"/>
                </a:cubicBezTo>
                <a:lnTo>
                  <a:pt x="0" y="212000"/>
                </a:lnTo>
                <a:cubicBezTo>
                  <a:pt x="0" y="94916"/>
                  <a:pt x="94916" y="0"/>
                  <a:pt x="2120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00" cap="flat">
            <a:noFill/>
            <a:bevel/>
          </a:ln>
        </p:spPr>
        <p:txBody>
          <a:bodyPr vert="vert"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sz="8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480498" y="2232000"/>
            <a:ext cx="1895816" cy="1895809"/>
          </a:xfrm>
          <a:custGeom>
            <a:avLst/>
            <a:gdLst>
              <a:gd name="connsiteX0" fmla="*/ 558326 w 1895816"/>
              <a:gd name="connsiteY0" fmla="*/ -109569 h 1895809"/>
            </a:gdLst>
            <a:ahLst/>
            <a:cxnLst>
              <a:cxn ang="0">
                <a:pos x="connsiteX0" y="connsiteY0"/>
              </a:cxn>
            </a:cxnLst>
            <a:rect l="l" t="t" r="r" b="b"/>
            <a:pathLst>
              <a:path w="1895816" h="1895809">
                <a:moveTo>
                  <a:pt x="1097812" y="62093"/>
                </a:moveTo>
                <a:lnTo>
                  <a:pt x="1833720" y="797992"/>
                </a:lnTo>
                <a:cubicBezTo>
                  <a:pt x="1916515" y="880787"/>
                  <a:pt x="1916515" y="1015018"/>
                  <a:pt x="1833720" y="1097812"/>
                </a:cubicBezTo>
                <a:lnTo>
                  <a:pt x="1097812" y="1833713"/>
                </a:lnTo>
                <a:cubicBezTo>
                  <a:pt x="1015018" y="1916507"/>
                  <a:pt x="880787" y="1916507"/>
                  <a:pt x="798000" y="1833713"/>
                </a:cubicBezTo>
                <a:lnTo>
                  <a:pt x="62093" y="1097812"/>
                </a:lnTo>
                <a:cubicBezTo>
                  <a:pt x="-20698" y="1015018"/>
                  <a:pt x="-20698" y="880787"/>
                  <a:pt x="62093" y="797992"/>
                </a:cubicBezTo>
                <a:lnTo>
                  <a:pt x="798000" y="62093"/>
                </a:lnTo>
                <a:cubicBezTo>
                  <a:pt x="880787" y="-20698"/>
                  <a:pt x="1015018" y="-20698"/>
                  <a:pt x="1097812" y="62093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FFFFF"/>
            </a:solidFill>
            <a:bevel/>
          </a:ln>
          <a:effectLst>
            <a:outerShdw sx="105000" sy="105000" algn="tl" rotWithShape="0">
              <a:srgbClr val="000000">
                <a:alpha val="15000"/>
              </a:srgbClr>
            </a:outerShdw>
          </a:effectLst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sz="7524" dirty="0">
              <a:solidFill>
                <a:srgbClr val="05637D"/>
              </a:solidFill>
              <a:latin typeface="Arial"/>
            </a:endParaRPr>
          </a:p>
        </p:txBody>
      </p:sp>
      <p:pic>
        <p:nvPicPr>
          <p:cNvPr id="13" name="Picture 5" descr="C:\Users\kapustin_ns\Downloads\iconmonstr-building-35-240(1)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46" y="244802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8449" y="2344365"/>
            <a:ext cx="442235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Городской </a:t>
            </a:r>
            <a:r>
              <a:rPr lang="ru-RU" sz="19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бюджет </a:t>
            </a:r>
            <a:endParaRPr lang="en-US" sz="1900" b="1" dirty="0" smtClean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важнейший </a:t>
            </a:r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финансовый документ 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города, </a:t>
            </a:r>
            <a:r>
              <a:rPr lang="ru-RU" sz="16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предназначенный для финансового обеспечения задач и функций  </a:t>
            </a:r>
            <a:r>
              <a:rPr lang="ru-RU" sz="16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местного самоуправления</a:t>
            </a:r>
            <a:endParaRPr lang="ru-RU" sz="1600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 rot="16200000">
            <a:off x="2588298" y="2300240"/>
            <a:ext cx="2143859" cy="6475341"/>
          </a:xfrm>
          <a:custGeom>
            <a:avLst/>
            <a:gdLst>
              <a:gd name="connsiteX0" fmla="*/ 482897 w 1395345"/>
              <a:gd name="connsiteY0" fmla="*/ 500604 h 3985600"/>
              <a:gd name="connsiteX1" fmla="*/ 399297 w 1395345"/>
              <a:gd name="connsiteY1" fmla="*/ 1085804 h 3985600"/>
              <a:gd name="rtl" fmla="*/ 125658 w 1395345"/>
              <a:gd name="rtt" fmla="*/ 1896246 h 3985600"/>
              <a:gd name="rtr" fmla="*/ 1283578 w 1395345"/>
              <a:gd name="rtb" fmla="*/ 3956651 h 39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rtl" t="rtt" r="rtr" b="rtb"/>
            <a:pathLst>
              <a:path w="1395345" h="3985600">
                <a:moveTo>
                  <a:pt x="212000" y="0"/>
                </a:moveTo>
                <a:lnTo>
                  <a:pt x="1183343" y="0"/>
                </a:lnTo>
                <a:cubicBezTo>
                  <a:pt x="1300428" y="0"/>
                  <a:pt x="1395345" y="94916"/>
                  <a:pt x="1395345" y="212000"/>
                </a:cubicBezTo>
                <a:lnTo>
                  <a:pt x="1395345" y="3773598"/>
                </a:lnTo>
                <a:cubicBezTo>
                  <a:pt x="1395345" y="3890683"/>
                  <a:pt x="1300428" y="3985600"/>
                  <a:pt x="1183343" y="3985600"/>
                </a:cubicBezTo>
                <a:lnTo>
                  <a:pt x="212000" y="3985600"/>
                </a:lnTo>
                <a:cubicBezTo>
                  <a:pt x="94916" y="3985600"/>
                  <a:pt x="0" y="3890683"/>
                  <a:pt x="0" y="3773598"/>
                </a:cubicBezTo>
                <a:lnTo>
                  <a:pt x="0" y="212000"/>
                </a:lnTo>
                <a:cubicBezTo>
                  <a:pt x="0" y="94916"/>
                  <a:pt x="94916" y="0"/>
                  <a:pt x="212000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7600" cap="flat">
            <a:noFill/>
            <a:bevel/>
          </a:ln>
        </p:spPr>
        <p:txBody>
          <a:bodyPr vert="vert"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sz="8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480498" y="4583368"/>
            <a:ext cx="1895816" cy="1895809"/>
          </a:xfrm>
          <a:custGeom>
            <a:avLst/>
            <a:gdLst>
              <a:gd name="connsiteX0" fmla="*/ 558326 w 1895816"/>
              <a:gd name="connsiteY0" fmla="*/ -109569 h 1895809"/>
            </a:gdLst>
            <a:ahLst/>
            <a:cxnLst>
              <a:cxn ang="0">
                <a:pos x="connsiteX0" y="connsiteY0"/>
              </a:cxn>
            </a:cxnLst>
            <a:rect l="l" t="t" r="r" b="b"/>
            <a:pathLst>
              <a:path w="1895816" h="1895809">
                <a:moveTo>
                  <a:pt x="1097812" y="62093"/>
                </a:moveTo>
                <a:lnTo>
                  <a:pt x="1833720" y="797992"/>
                </a:lnTo>
                <a:cubicBezTo>
                  <a:pt x="1916515" y="880787"/>
                  <a:pt x="1916515" y="1015018"/>
                  <a:pt x="1833720" y="1097812"/>
                </a:cubicBezTo>
                <a:lnTo>
                  <a:pt x="1097812" y="1833713"/>
                </a:lnTo>
                <a:cubicBezTo>
                  <a:pt x="1015018" y="1916507"/>
                  <a:pt x="880787" y="1916507"/>
                  <a:pt x="798000" y="1833713"/>
                </a:cubicBezTo>
                <a:lnTo>
                  <a:pt x="62093" y="1097812"/>
                </a:lnTo>
                <a:cubicBezTo>
                  <a:pt x="-20698" y="1015018"/>
                  <a:pt x="-20698" y="880787"/>
                  <a:pt x="62093" y="797992"/>
                </a:cubicBezTo>
                <a:lnTo>
                  <a:pt x="798000" y="62093"/>
                </a:lnTo>
                <a:cubicBezTo>
                  <a:pt x="880787" y="-20698"/>
                  <a:pt x="1015018" y="-20698"/>
                  <a:pt x="1097812" y="62093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FFFFF"/>
            </a:solidFill>
            <a:bevel/>
          </a:ln>
          <a:effectLst>
            <a:outerShdw sx="105000" sy="105000" algn="tl" rotWithShape="0">
              <a:srgbClr val="000000">
                <a:alpha val="15000"/>
              </a:srgbClr>
            </a:outerShdw>
          </a:effectLst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sz="7524" dirty="0">
              <a:solidFill>
                <a:srgbClr val="05637D"/>
              </a:solidFill>
              <a:latin typeface="Arial"/>
            </a:endParaRPr>
          </a:p>
        </p:txBody>
      </p:sp>
      <p:pic>
        <p:nvPicPr>
          <p:cNvPr id="2054" name="Picture 6" descr="C:\Users\kapustin_ns\Downloads\iconmonstr-building-16-240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54" y="495365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31913" y="4587646"/>
            <a:ext cx="440889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Бюджет организации </a:t>
            </a:r>
            <a:endParaRPr lang="en-US" sz="1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календарный план доходов и расходов организации, сформулированный в стоимостных и количественных величинах для принятия решений, планирования и контроля в процессе управления деятельностью компании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480498" y="6980917"/>
            <a:ext cx="1895816" cy="1895809"/>
          </a:xfrm>
          <a:custGeom>
            <a:avLst/>
            <a:gdLst>
              <a:gd name="connsiteX0" fmla="*/ 558326 w 1895816"/>
              <a:gd name="connsiteY0" fmla="*/ -109569 h 1895809"/>
            </a:gdLst>
            <a:ahLst/>
            <a:cxnLst>
              <a:cxn ang="0">
                <a:pos x="connsiteX0" y="connsiteY0"/>
              </a:cxn>
            </a:cxnLst>
            <a:rect l="l" t="t" r="r" b="b"/>
            <a:pathLst>
              <a:path w="1895816" h="1895809">
                <a:moveTo>
                  <a:pt x="1097812" y="62093"/>
                </a:moveTo>
                <a:lnTo>
                  <a:pt x="1833720" y="797992"/>
                </a:lnTo>
                <a:cubicBezTo>
                  <a:pt x="1916515" y="880787"/>
                  <a:pt x="1916515" y="1015018"/>
                  <a:pt x="1833720" y="1097812"/>
                </a:cubicBezTo>
                <a:lnTo>
                  <a:pt x="1097812" y="1833713"/>
                </a:lnTo>
                <a:cubicBezTo>
                  <a:pt x="1015018" y="1916507"/>
                  <a:pt x="880787" y="1916507"/>
                  <a:pt x="798000" y="1833713"/>
                </a:cubicBezTo>
                <a:lnTo>
                  <a:pt x="62093" y="1097812"/>
                </a:lnTo>
                <a:cubicBezTo>
                  <a:pt x="-20698" y="1015018"/>
                  <a:pt x="-20698" y="880787"/>
                  <a:pt x="62093" y="797992"/>
                </a:cubicBezTo>
                <a:lnTo>
                  <a:pt x="798000" y="62093"/>
                </a:lnTo>
                <a:cubicBezTo>
                  <a:pt x="880787" y="-20698"/>
                  <a:pt x="1015018" y="-20698"/>
                  <a:pt x="1097812" y="62093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FFFFF"/>
            </a:solidFill>
            <a:bevel/>
          </a:ln>
          <a:effectLst>
            <a:outerShdw sx="105000" sy="105000" algn="tl" rotWithShape="0">
              <a:srgbClr val="000000">
                <a:alpha val="15000"/>
              </a:srgbClr>
            </a:outerShdw>
          </a:effectLst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sz="7524" dirty="0">
              <a:solidFill>
                <a:srgbClr val="05637D"/>
              </a:solidFill>
              <a:latin typeface="Arial"/>
            </a:endParaRPr>
          </a:p>
        </p:txBody>
      </p:sp>
      <p:pic>
        <p:nvPicPr>
          <p:cNvPr id="2055" name="Picture 7" descr="C:\Users\kapustin_ns\Downloads\iconmonstr-home-7-240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4" y="734468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олилиния 16"/>
          <p:cNvSpPr/>
          <p:nvPr/>
        </p:nvSpPr>
        <p:spPr>
          <a:xfrm rot="16200000">
            <a:off x="2760129" y="-2193805"/>
            <a:ext cx="1800200" cy="6475343"/>
          </a:xfrm>
          <a:custGeom>
            <a:avLst/>
            <a:gdLst>
              <a:gd name="connsiteX0" fmla="*/ 482897 w 1395345"/>
              <a:gd name="connsiteY0" fmla="*/ 500604 h 3985600"/>
              <a:gd name="connsiteX1" fmla="*/ 399297 w 1395345"/>
              <a:gd name="connsiteY1" fmla="*/ 1085804 h 3985600"/>
              <a:gd name="rtl" fmla="*/ 125658 w 1395345"/>
              <a:gd name="rtt" fmla="*/ 1896246 h 3985600"/>
              <a:gd name="rtr" fmla="*/ 1283578 w 1395345"/>
              <a:gd name="rtb" fmla="*/ 3956651 h 39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rtl" t="rtt" r="rtr" b="rtb"/>
            <a:pathLst>
              <a:path w="1395345" h="3985600">
                <a:moveTo>
                  <a:pt x="212000" y="0"/>
                </a:moveTo>
                <a:lnTo>
                  <a:pt x="1183343" y="0"/>
                </a:lnTo>
                <a:cubicBezTo>
                  <a:pt x="1300428" y="0"/>
                  <a:pt x="1395345" y="94916"/>
                  <a:pt x="1395345" y="212000"/>
                </a:cubicBezTo>
                <a:lnTo>
                  <a:pt x="1395345" y="3773598"/>
                </a:lnTo>
                <a:cubicBezTo>
                  <a:pt x="1395345" y="3890683"/>
                  <a:pt x="1300428" y="3985600"/>
                  <a:pt x="1183343" y="3985600"/>
                </a:cubicBezTo>
                <a:lnTo>
                  <a:pt x="212000" y="3985600"/>
                </a:lnTo>
                <a:cubicBezTo>
                  <a:pt x="94916" y="3985600"/>
                  <a:pt x="0" y="3890683"/>
                  <a:pt x="0" y="3773598"/>
                </a:cubicBezTo>
                <a:lnTo>
                  <a:pt x="0" y="212000"/>
                </a:lnTo>
                <a:cubicBezTo>
                  <a:pt x="0" y="94916"/>
                  <a:pt x="94916" y="0"/>
                  <a:pt x="212000" y="0"/>
                </a:cubicBezTo>
                <a:close/>
              </a:path>
            </a:pathLst>
          </a:custGeom>
          <a:noFill/>
          <a:ln w="7600" cap="flat">
            <a:solidFill>
              <a:schemeClr val="tx2">
                <a:lumMod val="50000"/>
              </a:schemeClr>
            </a:solidFill>
            <a:bevel/>
          </a:ln>
        </p:spPr>
        <p:txBody>
          <a:bodyPr vert="vert"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sz="8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0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585823"/>
              </p:ext>
            </p:extLst>
          </p:nvPr>
        </p:nvGraphicFramePr>
        <p:xfrm>
          <a:off x="72058" y="2015976"/>
          <a:ext cx="7056784" cy="54006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46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87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87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 </a:t>
                      </a:r>
                      <a:r>
                        <a:rPr kumimoji="0" lang="ru-RU" sz="1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Подпрограммы</a:t>
                      </a:r>
                      <a:endParaRPr kumimoji="0" lang="ru-RU" sz="14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% к 2020 году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Обеспечение безопасности жизнедеятельности населения городского округа город Дзержинск, всего, </a:t>
                      </a:r>
                    </a:p>
                    <a:p>
                      <a:pPr algn="l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в том числе подпрограммы: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42,2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46,8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33,1*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70,7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33,1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33,1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1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Обеспечение первичных</a:t>
                      </a:r>
                      <a:r>
                        <a:rPr lang="ru-RU" sz="105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мер пожарной безопасности, мероприятия по гражданской обороне, защиты населения и территории городского округа от чрезвычайных ситуаций природного и техногенного характера</a:t>
                      </a:r>
                      <a:endParaRPr lang="ru-RU" sz="105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25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Повышение эффективности борьбы с преступностью, обеспечение общественного порядка и безопасности дорожного</a:t>
                      </a:r>
                      <a:r>
                        <a:rPr lang="ru-RU" sz="105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движения</a:t>
                      </a:r>
                      <a:endParaRPr lang="ru-RU" sz="105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Обеспечение первичных мер пожарной безопасности,</a:t>
                      </a:r>
                      <a:r>
                        <a:rPr lang="ru-RU" sz="105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защиты населения и территории городского округа от чрезвычайных ситуаций природного и техногенного характера, мероприятий по гражданской обороне</a:t>
                      </a:r>
                      <a:endParaRPr lang="ru-RU" sz="105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22,4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23,0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24,4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24,4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24,4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Развитие системы обеспечения безопасности населения на территории городского округа</a:t>
                      </a:r>
                      <a:endParaRPr lang="ru-RU" sz="105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19,8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23,8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8,7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36,5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8,7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8,7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object 9"/>
          <p:cNvSpPr txBox="1"/>
          <p:nvPr/>
        </p:nvSpPr>
        <p:spPr>
          <a:xfrm>
            <a:off x="6192738" y="1615286"/>
            <a:ext cx="98383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00"/>
            <a:r>
              <a:rPr lang="ru-RU" sz="1200" spc="-5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млн.рублей</a:t>
            </a:r>
            <a:endParaRPr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655" y="113288"/>
            <a:ext cx="7022668" cy="840452"/>
          </a:xfrm>
          <a:prstGeom prst="rect">
            <a:avLst/>
          </a:prstGeom>
        </p:spPr>
        <p:txBody>
          <a:bodyPr wrap="square" lIns="100804" tIns="50402" rIns="100804" bIns="50402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</a:t>
            </a: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«Обеспечение безопасности жизнедеятельности населения городского округа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58" y="8097747"/>
            <a:ext cx="696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*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Уменьшение расходов в 2021 году по сравнению с 2020 годом связано с исполнением обязательств по  концессионному соглашению о реконструкции муниципальной автоматизированной системы централизованного оповещения населения (МАСЦО).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40</a:t>
            </a:fld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456434" y="3096096"/>
            <a:ext cx="3532415" cy="936104"/>
          </a:xfrm>
        </p:spPr>
        <p:txBody>
          <a:bodyPr numCol="1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Заказчик-координатор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Заместитель  главы администрации городского округа, курирующий вопросы жилищно-коммунального хозяйства, благоустройства, дорожного хозяйства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655" y="113288"/>
            <a:ext cx="7022668" cy="840452"/>
          </a:xfrm>
          <a:prstGeom prst="rect">
            <a:avLst/>
          </a:prstGeom>
        </p:spPr>
        <p:txBody>
          <a:bodyPr wrap="square" lIns="100804" tIns="50402" rIns="100804" bIns="50402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</a:t>
            </a: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«Обеспечение населения городского округа город Дзержинск качественными услугами в сфере городского хозяйства»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082" y="3384128"/>
            <a:ext cx="2966846" cy="686564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Целевая группа программы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все жители городского округа город Дзержинск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082" y="1223888"/>
            <a:ext cx="307633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99507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Цель программы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buNone/>
              <a:tabLst>
                <a:tab pos="199507" algn="l"/>
              </a:tabLs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обеспечение благоприятных и безопасных условий проживания граждан и повышение качества услуг в сфере городского хозяйства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8442" y="1295896"/>
            <a:ext cx="348220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Утверждена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Постановление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администрации г.Дзержинска от 31.10..2014 г. № 4701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"Об утверждении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муниципальной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программы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«Обеспечение населения городского округа город Дзержинск качественными услугами в сфере городского хозяйства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8082" y="2592040"/>
            <a:ext cx="27101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Срок действия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программы</a:t>
            </a: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2015-202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3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 годы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6074" y="6408464"/>
            <a:ext cx="2960658" cy="1554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123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0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миллионов рублей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на выполнение  программы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году</a:t>
            </a:r>
          </a:p>
          <a:p>
            <a:pPr algn="ctr"/>
            <a:endParaRPr lang="ru-RU" sz="3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24186" y="4824288"/>
            <a:ext cx="4680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Расходы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на выполнение программы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432098" y="5976416"/>
            <a:ext cx="2412000" cy="2412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1" name="Группа 70"/>
          <p:cNvGrpSpPr/>
          <p:nvPr/>
        </p:nvGrpSpPr>
        <p:grpSpPr>
          <a:xfrm>
            <a:off x="3600450" y="6120432"/>
            <a:ext cx="3168000" cy="2650192"/>
            <a:chOff x="8305546" y="6719701"/>
            <a:chExt cx="3168000" cy="2650192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8362385" y="6719701"/>
              <a:ext cx="720000" cy="2650192"/>
              <a:chOff x="8362385" y="6719701"/>
              <a:chExt cx="720000" cy="2650192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8362385" y="6719701"/>
                <a:ext cx="72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123</a:t>
                </a:r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,0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8434385" y="7088577"/>
                <a:ext cx="576000" cy="187911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>
                  <a:solidFill>
                    <a:srgbClr val="FF9A7C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8362385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2021</a:t>
                </a:r>
                <a:endParaRPr lang="ru-RU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73" name="Группа 72"/>
            <p:cNvGrpSpPr/>
            <p:nvPr/>
          </p:nvGrpSpPr>
          <p:grpSpPr>
            <a:xfrm>
              <a:off x="9509433" y="6719701"/>
              <a:ext cx="740329" cy="2650192"/>
              <a:chOff x="9503864" y="6719701"/>
              <a:chExt cx="740329" cy="2650192"/>
            </a:xfrm>
          </p:grpSpPr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9575864" y="7088969"/>
                <a:ext cx="576000" cy="1878719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9A7C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9524193" y="6719701"/>
                <a:ext cx="72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119,7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9503864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2022</a:t>
                </a:r>
                <a:endParaRPr lang="ru-RU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74" name="Группа 73"/>
            <p:cNvGrpSpPr/>
            <p:nvPr/>
          </p:nvGrpSpPr>
          <p:grpSpPr>
            <a:xfrm>
              <a:off x="10656481" y="6719701"/>
              <a:ext cx="745329" cy="2650192"/>
              <a:chOff x="10656481" y="6719701"/>
              <a:chExt cx="745329" cy="2650192"/>
            </a:xfrm>
          </p:grpSpPr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10728481" y="7088969"/>
                <a:ext cx="576000" cy="187871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9A7C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0681810" y="6719701"/>
                <a:ext cx="72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119,0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0656481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2023</a:t>
                </a:r>
                <a:endParaRPr lang="ru-RU" sz="14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75" name="Прямая соединительная линия 74"/>
            <p:cNvCxnSpPr/>
            <p:nvPr/>
          </p:nvCxnSpPr>
          <p:spPr>
            <a:xfrm>
              <a:off x="8305546" y="8978180"/>
              <a:ext cx="31680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4824586" y="5730195"/>
            <a:ext cx="1992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млн. рублей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3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4457" y="1882993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млн.рублей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655" y="113288"/>
            <a:ext cx="7022668" cy="840452"/>
          </a:xfrm>
          <a:prstGeom prst="rect">
            <a:avLst/>
          </a:prstGeom>
        </p:spPr>
        <p:txBody>
          <a:bodyPr wrap="square" lIns="100804" tIns="50402" rIns="100804" bIns="50402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</a:t>
            </a: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«Обеспечение населения городского округа город Дзержинск качественными услугами в сфере городского хозяйства»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812035"/>
              </p:ext>
            </p:extLst>
          </p:nvPr>
        </p:nvGraphicFramePr>
        <p:xfrm>
          <a:off x="144067" y="2232000"/>
          <a:ext cx="6984775" cy="424847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5658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27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4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27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73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10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105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Подпрограммы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8984" marR="8984" marT="8984" marB="0" anchor="ctr"/>
                </a:tc>
                <a:tc>
                  <a:txBody>
                    <a:bodyPr/>
                    <a:lstStyle/>
                    <a:p>
                      <a:pPr marL="0" marR="0" indent="0" algn="ctr" defTabSz="10080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2019 </a:t>
                      </a:r>
                    </a:p>
                    <a:p>
                      <a:pPr marL="0" marR="0" indent="0" algn="ctr" defTabSz="10080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год</a:t>
                      </a: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8984" marR="8984" marT="89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8984" marR="8984" marT="89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8984" marR="8984" marT="89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% к </a:t>
                      </a:r>
                      <a:endParaRPr lang="ru-RU" sz="1400" b="1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2020 году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8984" marR="8984" marT="89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2022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8984" marR="8984" marT="89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2023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8984" marR="8984" marT="8984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88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Обеспечение населения городского округа город Дзержинск качественными услугами в сфере городского хозяйства, всего, в том числе</a:t>
                      </a:r>
                      <a:r>
                        <a:rPr lang="ru-RU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подпрограммы: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146,0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70,3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123,0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175,0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119,7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119,0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3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Организация содержания и ремонта жилищного фонда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городского округа город Дзержинск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128,7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52,7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107,2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Свыше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200,0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103,9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103,2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Организация и содержание мест захоронения в городском округе город Дзержинск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17,3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17,6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15,8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89,5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15,8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15,8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4655" y="7130285"/>
            <a:ext cx="6974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*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Увеличены расходы в 2021 году по сравнению с 2020 годом  в связи с созданием нового муниципального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учреждения по техническому обслуживанию учреждений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социальной сферы.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452411" y="2664048"/>
            <a:ext cx="3532415" cy="1152128"/>
          </a:xfrm>
        </p:spPr>
        <p:txBody>
          <a:bodyPr numCol="1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Заказчик-координатор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Управляющий делами администрации города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655" y="113288"/>
            <a:ext cx="7022668" cy="840452"/>
          </a:xfrm>
          <a:prstGeom prst="rect">
            <a:avLst/>
          </a:prstGeom>
        </p:spPr>
        <p:txBody>
          <a:bodyPr wrap="square" lIns="100804" tIns="50402" rIns="100804" bIns="50402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 Муниципальная программа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«Повышение эффективности деятельности органов местного самоуправления городского округа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228" y="3434363"/>
            <a:ext cx="3482202" cy="902007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Целевая группа программы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население городского округа город Дзержинск</a:t>
            </a:r>
          </a:p>
          <a:p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082" y="1079872"/>
            <a:ext cx="30763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99507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Цель программы </a:t>
            </a:r>
            <a:endParaRPr lang="ru-RU" sz="5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tabLst>
                <a:tab pos="199507" algn="l"/>
              </a:tabLst>
            </a:pPr>
            <a:r>
              <a:rPr lang="ru-RU" sz="5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  </a:t>
            </a:r>
          </a:p>
          <a:p>
            <a:pPr>
              <a:tabLst>
                <a:tab pos="199507" algn="l"/>
              </a:tabLs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Повышение эффективности деятельности органов местного самоуправления, повышение доступности и качества предоставления муниципальных услуг на основе использования информационно-коммуникационных технологий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8459" y="1079872"/>
            <a:ext cx="348220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Утверждена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>
              <a:tabLst>
                <a:tab pos="0" algn="l"/>
              </a:tabLs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Постановление администрации города Дзержинска от 31.10.2014 № 4693 «Об утверждении муниципальной программы  «Повышение эффективности деятельности органов местного самоуправления городского округа город Дзержинск»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6082" y="2941920"/>
            <a:ext cx="28083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Срок действия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программы</a:t>
            </a: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2015-2023 годы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9752" y="6336456"/>
            <a:ext cx="2960658" cy="1554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131,4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миллиона рублей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на выполнение  программы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2021 году</a:t>
            </a:r>
          </a:p>
          <a:p>
            <a:pPr algn="ctr"/>
            <a:endParaRPr lang="ru-RU" sz="3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24186" y="4896296"/>
            <a:ext cx="48685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Расходы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на выполнение программы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504106" y="5904408"/>
            <a:ext cx="2412000" cy="24120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42" name="Группа 141"/>
          <p:cNvGrpSpPr/>
          <p:nvPr/>
        </p:nvGrpSpPr>
        <p:grpSpPr>
          <a:xfrm>
            <a:off x="3672458" y="6048424"/>
            <a:ext cx="3168352" cy="2630303"/>
            <a:chOff x="8305546" y="6739590"/>
            <a:chExt cx="3168352" cy="2630303"/>
          </a:xfrm>
        </p:grpSpPr>
        <p:grpSp>
          <p:nvGrpSpPr>
            <p:cNvPr id="143" name="Группа 142"/>
            <p:cNvGrpSpPr/>
            <p:nvPr/>
          </p:nvGrpSpPr>
          <p:grpSpPr>
            <a:xfrm>
              <a:off x="8362385" y="6739590"/>
              <a:ext cx="720000" cy="2630303"/>
              <a:chOff x="8362385" y="6739590"/>
              <a:chExt cx="720000" cy="2630303"/>
            </a:xfrm>
          </p:grpSpPr>
          <p:sp>
            <p:nvSpPr>
              <p:cNvPr id="153" name="TextBox 152"/>
              <p:cNvSpPr txBox="1"/>
              <p:nvPr/>
            </p:nvSpPr>
            <p:spPr>
              <a:xfrm>
                <a:off x="8362385" y="6739590"/>
                <a:ext cx="72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131,4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4" name="Скругленный прямоугольник 153"/>
              <p:cNvSpPr/>
              <p:nvPr/>
            </p:nvSpPr>
            <p:spPr>
              <a:xfrm>
                <a:off x="8434385" y="7099631"/>
                <a:ext cx="576000" cy="186805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>
                  <a:solidFill>
                    <a:srgbClr val="28AFB0"/>
                  </a:solidFill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8362385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2021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44" name="Группа 143"/>
            <p:cNvGrpSpPr/>
            <p:nvPr/>
          </p:nvGrpSpPr>
          <p:grpSpPr>
            <a:xfrm>
              <a:off x="9457674" y="6977100"/>
              <a:ext cx="864096" cy="2392793"/>
              <a:chOff x="9452105" y="6977100"/>
              <a:chExt cx="864096" cy="2392793"/>
            </a:xfrm>
          </p:grpSpPr>
          <p:sp>
            <p:nvSpPr>
              <p:cNvPr id="150" name="Скругленный прямоугольник 149"/>
              <p:cNvSpPr/>
              <p:nvPr/>
            </p:nvSpPr>
            <p:spPr>
              <a:xfrm>
                <a:off x="9575864" y="7315654"/>
                <a:ext cx="576000" cy="165203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28AFB0"/>
                  </a:solidFill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9452105" y="6977100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100,8*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9503864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2022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45" name="Группа 144"/>
            <p:cNvGrpSpPr/>
            <p:nvPr/>
          </p:nvGrpSpPr>
          <p:grpSpPr>
            <a:xfrm>
              <a:off x="10609802" y="6977100"/>
              <a:ext cx="864096" cy="2392793"/>
              <a:chOff x="10609802" y="6977100"/>
              <a:chExt cx="864096" cy="2392793"/>
            </a:xfrm>
          </p:grpSpPr>
          <p:sp>
            <p:nvSpPr>
              <p:cNvPr id="147" name="Скругленный прямоугольник 146"/>
              <p:cNvSpPr/>
              <p:nvPr/>
            </p:nvSpPr>
            <p:spPr>
              <a:xfrm>
                <a:off x="10728481" y="7315655"/>
                <a:ext cx="576000" cy="165203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28AFB0"/>
                  </a:solidFill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0609802" y="6977100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100,6*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10656481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2023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146" name="Прямая соединительная линия 145"/>
            <p:cNvCxnSpPr/>
            <p:nvPr/>
          </p:nvCxnSpPr>
          <p:spPr>
            <a:xfrm>
              <a:off x="8305546" y="8978180"/>
              <a:ext cx="3168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957107" y="5730195"/>
            <a:ext cx="9557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млн.рублей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495" y="9072760"/>
            <a:ext cx="70568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* Уменьшение расходов в 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2022 и </a:t>
            </a: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2023 годах связано с выделением в 2021 году разовых 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расходов.</a:t>
            </a:r>
            <a:endParaRPr lang="ru-RU" sz="105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44666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7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655" y="113288"/>
            <a:ext cx="7022668" cy="840452"/>
          </a:xfrm>
          <a:prstGeom prst="rect">
            <a:avLst/>
          </a:prstGeom>
        </p:spPr>
        <p:txBody>
          <a:bodyPr wrap="square" lIns="100804" tIns="50402" rIns="100804" bIns="50402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 Муниципальная программа</a:t>
            </a: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«Повышение эффективности деятельности органов местного самоуправления городского округа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203534"/>
              </p:ext>
            </p:extLst>
          </p:nvPr>
        </p:nvGraphicFramePr>
        <p:xfrm>
          <a:off x="144066" y="2460284"/>
          <a:ext cx="6912768" cy="495629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299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7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76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7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33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33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33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7982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Подпрограммы</a:t>
                      </a:r>
                      <a:endParaRPr kumimoji="0" lang="ru-RU" sz="14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% к 2020 году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23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Повышение эффективности</a:t>
                      </a:r>
                      <a:r>
                        <a:rPr lang="ru-RU" sz="12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деятельности органов местного самоуправления, всего, в том числе подпрограммы: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160,0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202,0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131,4*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65,0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79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Материально-техническое обеспечение</a:t>
                      </a:r>
                      <a:r>
                        <a:rPr lang="ru-RU" sz="12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деятельности органов местного самоуправления 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66 ,4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85,2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94,3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110,7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69,3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69,1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Информационное освещение деятельности администрации 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9,9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9,7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9,9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9,9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9,9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Информатизация деятельности</a:t>
                      </a:r>
                      <a:r>
                        <a:rPr lang="ru-RU" sz="12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органов местного самоуправления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77,1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20,7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20,5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15,1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15,1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Развитие институтов гражданского общества в городском округе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6,6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6,5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6,5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6,5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6,5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6048722" y="2159992"/>
            <a:ext cx="98383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00"/>
            <a:r>
              <a:rPr lang="ru-RU" sz="1200" spc="-5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200" spc="-5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рублей</a:t>
            </a:r>
            <a:endParaRPr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008" y="7776616"/>
            <a:ext cx="705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*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Уменьшены расходы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в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2021 году  по сравнению с 2020 годом в связи с передачей МБУ «МФЦ» в областную собственность.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9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456434" y="2664048"/>
            <a:ext cx="3532415" cy="936104"/>
          </a:xfrm>
        </p:spPr>
        <p:txBody>
          <a:bodyPr numCol="1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Заказчик-координатор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Первый заместитель главы администрации городского округа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090" y="2952080"/>
            <a:ext cx="2966846" cy="686564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Целевая группа программы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все жители городского округа город Дзержинск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090" y="1151880"/>
            <a:ext cx="30763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99507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Цель программы </a:t>
            </a:r>
          </a:p>
          <a:p>
            <a:pPr>
              <a:tabLst>
                <a:tab pos="199507" algn="l"/>
              </a:tabLst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повышение уровня экологической безопасности в городском округе город Дзержинск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8459" y="1163493"/>
            <a:ext cx="348220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Утверждена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Постановление администрации г.Дзержинска от 01.11.2017 № 4335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"Об утверждении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муниципальной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программы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«Охрана окружающей среды и развитие лесного хозяйства городского округа город Дзержинск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090" y="2376016"/>
            <a:ext cx="2736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Срок действия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программы</a:t>
            </a: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2018 -2023 годы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4066" y="5832400"/>
            <a:ext cx="2960658" cy="1554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26,2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иллионов рублей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на выполнение  программы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2021 году</a:t>
            </a:r>
          </a:p>
          <a:p>
            <a:pPr algn="ctr"/>
            <a:endParaRPr lang="ru-RU" sz="3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72258" y="4248224"/>
            <a:ext cx="4042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Расходы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на выполнение программы</a:t>
            </a: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432098" y="5400352"/>
            <a:ext cx="2412000" cy="24120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4066" y="104859"/>
            <a:ext cx="6935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7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«Охрана окружающей среды и развитие лесного хозяйства городского округа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3672458" y="5256336"/>
            <a:ext cx="3168000" cy="2781658"/>
            <a:chOff x="8305546" y="6588235"/>
            <a:chExt cx="3168000" cy="2781658"/>
          </a:xfrm>
        </p:grpSpPr>
        <p:grpSp>
          <p:nvGrpSpPr>
            <p:cNvPr id="5" name="Группа 25"/>
            <p:cNvGrpSpPr/>
            <p:nvPr/>
          </p:nvGrpSpPr>
          <p:grpSpPr>
            <a:xfrm>
              <a:off x="8362385" y="6588235"/>
              <a:ext cx="720000" cy="2781658"/>
              <a:chOff x="8362385" y="6588235"/>
              <a:chExt cx="720000" cy="2781658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8362385" y="6588235"/>
                <a:ext cx="72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26,2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8434385" y="6926789"/>
                <a:ext cx="576000" cy="204090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>
                  <a:solidFill>
                    <a:srgbClr val="3C6997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362385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2021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3" name="Группа 36"/>
            <p:cNvGrpSpPr/>
            <p:nvPr/>
          </p:nvGrpSpPr>
          <p:grpSpPr>
            <a:xfrm>
              <a:off x="9509433" y="6588235"/>
              <a:ext cx="740329" cy="2781658"/>
              <a:chOff x="9503864" y="6588235"/>
              <a:chExt cx="740329" cy="2781658"/>
            </a:xfrm>
          </p:grpSpPr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9575864" y="6926789"/>
                <a:ext cx="576000" cy="204089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3C6997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524193" y="6588235"/>
                <a:ext cx="72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26,0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9503864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2022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4" name="Группа 37"/>
            <p:cNvGrpSpPr/>
            <p:nvPr/>
          </p:nvGrpSpPr>
          <p:grpSpPr>
            <a:xfrm>
              <a:off x="10656481" y="6588235"/>
              <a:ext cx="745409" cy="2781658"/>
              <a:chOff x="10656481" y="6588235"/>
              <a:chExt cx="745409" cy="2781658"/>
            </a:xfrm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10728481" y="6926790"/>
                <a:ext cx="576000" cy="204089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3C6997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681890" y="6588235"/>
                <a:ext cx="72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26,0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0656481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2023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39" name="Прямая соединительная линия 38"/>
            <p:cNvCxnSpPr/>
            <p:nvPr/>
          </p:nvCxnSpPr>
          <p:spPr>
            <a:xfrm>
              <a:off x="8305546" y="8978180"/>
              <a:ext cx="3168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4848113" y="4968304"/>
            <a:ext cx="1992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млн. рублей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520640" y="9576816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0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050579"/>
              </p:ext>
            </p:extLst>
          </p:nvPr>
        </p:nvGraphicFramePr>
        <p:xfrm>
          <a:off x="288082" y="2376016"/>
          <a:ext cx="6709765" cy="3888432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52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47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12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80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Подпрограммы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2019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% к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5156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Охрана окружающей среды и развитие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лесного хозяйства городского округа город Дзержинск, всего, в том числе подпрограммы: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36,4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26,2*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69,5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26,0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26,0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1625">
                <a:tc>
                  <a:txBody>
                    <a:bodyPr/>
                    <a:lstStyle/>
                    <a:p>
                      <a:pPr algn="l" fontAlgn="b"/>
                      <a:endParaRPr lang="ru-RU" sz="110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Организация мероприятий по охране</a:t>
                      </a:r>
                      <a:r>
                        <a:rPr lang="ru-RU" sz="11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окружающей среды в границах городского округа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20,9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28,4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16,6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58,4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16,3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16,3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3558">
                <a:tc>
                  <a:txBody>
                    <a:bodyPr/>
                    <a:lstStyle/>
                    <a:p>
                      <a:pPr algn="l" fontAlgn="b"/>
                      <a:endParaRPr lang="ru-RU" sz="110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Развитие лесного хозяйства в границах городского округа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9,4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9,7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9,7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9,7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78599" y="1799952"/>
            <a:ext cx="1150243" cy="286454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млн.рублей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4066" y="104859"/>
            <a:ext cx="6935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7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«Охрана окружающей среды и развитие лесного хозяйства городского округа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6074" y="6770245"/>
            <a:ext cx="681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* уменьшение расходов  в 2021 году по сравнению с 2020 годом связано с завершением реализации 2 этапа организации архитектурно-ландшафтной зоны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оз.Святое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8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9" y="47235"/>
            <a:ext cx="203641" cy="40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04" tIns="50402" rIns="100804" bIns="504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4066" y="71760"/>
            <a:ext cx="6935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«Обеспечение жителей городского округа город Дзержинск доступным и комфортным жильем»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471828" y="3110696"/>
            <a:ext cx="3532415" cy="936104"/>
          </a:xfrm>
          <a:prstGeom prst="rect">
            <a:avLst/>
          </a:prstGeom>
        </p:spPr>
        <p:txBody>
          <a:bodyPr vert="horz" lIns="100804" tIns="50402" rIns="100804" bIns="50402" numCol="1" rtlCol="0">
            <a:noAutofit/>
          </a:bodyPr>
          <a:lstStyle>
            <a:lvl1pPr marL="378014" indent="-378014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31" indent="-315012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7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7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86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105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24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43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63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Заказчик-координатор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1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Первый заместитель главы администрации городского округа</a:t>
            </a:r>
            <a:endParaRPr lang="ru-RU" sz="115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082" y="3672160"/>
            <a:ext cx="2966846" cy="1202090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Целевая группа программы:</a:t>
            </a:r>
          </a:p>
          <a:p>
            <a:r>
              <a:rPr lang="ru-RU" sz="11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 жители городского округа город Дзержинск;</a:t>
            </a:r>
          </a:p>
          <a:p>
            <a:r>
              <a:rPr lang="ru-RU" sz="11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 граждане городского округа город Дзержинск, проживающие в аварийных многоквартирных домах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3482" y="1315638"/>
            <a:ext cx="288037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99507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Цель программы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tabLst>
                <a:tab pos="265113" algn="l"/>
              </a:tabLs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Повышение доступности жилья и качества жилищного обеспечения населения, в том числе с учетом исполнения государственных обязательств по обеспечению жильем отдельных категорий граждан, ликвидация аварийного жилищного фонда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68459" y="1323306"/>
            <a:ext cx="348220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Утверждена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Постановление администрации города Дзержинска от 31.10.2014 № 4694 «Об  утверждении муниципальной программы «Обеспечение жителей городского округа город Дзержинск доступным и комфортным жильем»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5112" y="3137906"/>
            <a:ext cx="30701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Срок действия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программы</a:t>
            </a: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2015-2023 годы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8082" y="6408464"/>
            <a:ext cx="2960658" cy="1554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64,1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миллиона рублей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на выполнение  программы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2021 году</a:t>
            </a:r>
          </a:p>
          <a:p>
            <a:pPr algn="ctr"/>
            <a:endParaRPr lang="ru-RU" sz="300" b="1" dirty="0" smtClean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56234" y="5112320"/>
            <a:ext cx="403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Расходы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на выполнение программы</a:t>
            </a:r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>
            <a:off x="576114" y="5904408"/>
            <a:ext cx="2412000" cy="24120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>
            <a:off x="3744818" y="5832400"/>
            <a:ext cx="3168000" cy="2805256"/>
            <a:chOff x="8305546" y="6564637"/>
            <a:chExt cx="3168000" cy="2805256"/>
          </a:xfrm>
        </p:grpSpPr>
        <p:grpSp>
          <p:nvGrpSpPr>
            <p:cNvPr id="4" name="Группа 25"/>
            <p:cNvGrpSpPr/>
            <p:nvPr/>
          </p:nvGrpSpPr>
          <p:grpSpPr>
            <a:xfrm>
              <a:off x="8362385" y="6564637"/>
              <a:ext cx="734897" cy="2805256"/>
              <a:chOff x="8362385" y="6564637"/>
              <a:chExt cx="734897" cy="2805256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8377282" y="6564637"/>
                <a:ext cx="72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64,1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8434385" y="6903191"/>
                <a:ext cx="576000" cy="2064497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362385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2021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" name="Группа 26"/>
            <p:cNvGrpSpPr/>
            <p:nvPr/>
          </p:nvGrpSpPr>
          <p:grpSpPr>
            <a:xfrm>
              <a:off x="9509433" y="6708653"/>
              <a:ext cx="739977" cy="2661240"/>
              <a:chOff x="9503864" y="6708653"/>
              <a:chExt cx="739977" cy="2661240"/>
            </a:xfrm>
          </p:grpSpPr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9575864" y="7047207"/>
                <a:ext cx="576000" cy="192048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523841" y="6708653"/>
                <a:ext cx="72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61,6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503864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2022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7" name="Группа 27"/>
            <p:cNvGrpSpPr/>
            <p:nvPr/>
          </p:nvGrpSpPr>
          <p:grpSpPr>
            <a:xfrm>
              <a:off x="10656481" y="6730139"/>
              <a:ext cx="745057" cy="2639754"/>
              <a:chOff x="10656481" y="6730139"/>
              <a:chExt cx="745057" cy="2639754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10728481" y="7047207"/>
                <a:ext cx="576000" cy="192048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0681538" y="6730139"/>
                <a:ext cx="72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60,3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0656481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2023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29" name="Прямая соединительная линия 28"/>
            <p:cNvCxnSpPr/>
            <p:nvPr/>
          </p:nvCxnSpPr>
          <p:spPr>
            <a:xfrm>
              <a:off x="8305546" y="8978180"/>
              <a:ext cx="3168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6029115" y="5658187"/>
            <a:ext cx="9557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млн.рублей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" y="47235"/>
            <a:ext cx="203641" cy="40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04" tIns="50402" rIns="100804" bIns="504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60000" y="1801530"/>
            <a:ext cx="1268842" cy="286454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лн.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072032"/>
              </p:ext>
            </p:extLst>
          </p:nvPr>
        </p:nvGraphicFramePr>
        <p:xfrm>
          <a:off x="216074" y="2232000"/>
          <a:ext cx="6840759" cy="54326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47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41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41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41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2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 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Подпрограммы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2019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2021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% к 2020 году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2023 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6676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Обеспечение жителей городского округа город Дзержинск доступным и комфортным жильем, всего, в том</a:t>
                      </a:r>
                      <a:r>
                        <a:rPr kumimoji="0" lang="ru-RU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числе подпрограммы:</a:t>
                      </a:r>
                      <a:endParaRPr kumimoji="0" lang="ru-RU" sz="1200" b="1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74,7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106,3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64,1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60,3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61,6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60,3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119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Обеспечение жильем молодых семей города Дзержинска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72008" marR="7200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18,1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13,6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12,1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88,8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14,1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16,0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2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Обеспечение жильем работников бюджетной сферы города Дзержинска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4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Обеспечение жильем отдельных категорий граждан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49,9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48,8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43,8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89,6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44,6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44,3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2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u="none" kern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Расселение аварийного фонда </a:t>
                      </a:r>
                      <a:endParaRPr kumimoji="0" lang="ru-RU" sz="1200" b="0" i="0" u="non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3,9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43,9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8,2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18,7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44066" y="71760"/>
            <a:ext cx="6935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«Обеспечение жителей городского округа город Дзержинск доступным и комфортным жильем»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1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9" y="47235"/>
            <a:ext cx="203641" cy="40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04" tIns="50402" rIns="100804" bIns="504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4066" y="53757"/>
            <a:ext cx="6935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«Градостроительная деятельность и управление муниципальным имуществом городского округа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456434" y="2520032"/>
            <a:ext cx="3532415" cy="936104"/>
          </a:xfrm>
          <a:prstGeom prst="rect">
            <a:avLst/>
          </a:prstGeom>
        </p:spPr>
        <p:txBody>
          <a:bodyPr vert="horz" lIns="100804" tIns="50402" rIns="100804" bIns="50402" numCol="1" rtlCol="0">
            <a:noAutofit/>
          </a:bodyPr>
          <a:lstStyle>
            <a:lvl1pPr marL="378014" indent="-378014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31" indent="-315012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7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7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86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105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24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43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63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Заказчик-координатор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1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Первый заместитель главы администрации городского округа</a:t>
            </a:r>
            <a:endParaRPr lang="ru-RU" sz="115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6074" y="1079872"/>
            <a:ext cx="288037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99507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Цель программы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tabLst>
                <a:tab pos="265113" algn="l"/>
              </a:tabLs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устойчивое развитие территории города и повышение эффективности управления муниципальным имуществом городского округа город Дзержинск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68459" y="1085841"/>
            <a:ext cx="348220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Утверждена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Постановление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администрации г.Дзержинска от 31.10.2014 г. № 4695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"Об утверждении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муниципальной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программы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«Градостроительная деятельность и управление муниципальным имуществом городского округа город Дзержинск»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6074" y="2664048"/>
            <a:ext cx="30701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Срок действия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программы</a:t>
            </a: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2015-2023 годы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4066" y="6120432"/>
            <a:ext cx="2960658" cy="1554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59,2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миллиона рублей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на выполнение  программы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2021 году</a:t>
            </a:r>
          </a:p>
          <a:p>
            <a:pPr algn="ctr"/>
            <a:endParaRPr lang="ru-RU" sz="300" b="1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83890" y="4413726"/>
            <a:ext cx="4527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Расходы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на выполнение программы</a:t>
            </a:r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>
            <a:off x="432098" y="5688384"/>
            <a:ext cx="2412000" cy="24120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>
            <a:off x="3600450" y="5328342"/>
            <a:ext cx="3168000" cy="2944246"/>
            <a:chOff x="8305546" y="6953438"/>
            <a:chExt cx="3168000" cy="2354841"/>
          </a:xfrm>
        </p:grpSpPr>
        <p:grpSp>
          <p:nvGrpSpPr>
            <p:cNvPr id="4" name="Группа 25"/>
            <p:cNvGrpSpPr/>
            <p:nvPr/>
          </p:nvGrpSpPr>
          <p:grpSpPr>
            <a:xfrm>
              <a:off x="8362385" y="6953438"/>
              <a:ext cx="720000" cy="2354841"/>
              <a:chOff x="8362385" y="6953438"/>
              <a:chExt cx="720000" cy="2354841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8362385" y="6953438"/>
                <a:ext cx="720000" cy="270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59,2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8434385" y="7200995"/>
                <a:ext cx="576000" cy="176669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362385" y="9062116"/>
                <a:ext cx="720000" cy="246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</a:rPr>
                  <a:t>2021</a:t>
                </a:r>
                <a:endPara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" name="Группа 26"/>
            <p:cNvGrpSpPr/>
            <p:nvPr/>
          </p:nvGrpSpPr>
          <p:grpSpPr>
            <a:xfrm>
              <a:off x="9509433" y="6953439"/>
              <a:ext cx="740249" cy="2354840"/>
              <a:chOff x="9503864" y="6953439"/>
              <a:chExt cx="740249" cy="2354840"/>
            </a:xfrm>
          </p:grpSpPr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9575864" y="7200995"/>
                <a:ext cx="576000" cy="1766692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524113" y="6953439"/>
                <a:ext cx="720000" cy="270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59,2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503864" y="9062116"/>
                <a:ext cx="720000" cy="246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</a:rPr>
                  <a:t>2022</a:t>
                </a:r>
                <a:endPara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7" name="Группа 27"/>
            <p:cNvGrpSpPr/>
            <p:nvPr/>
          </p:nvGrpSpPr>
          <p:grpSpPr>
            <a:xfrm>
              <a:off x="10656481" y="6953439"/>
              <a:ext cx="745409" cy="2354840"/>
              <a:chOff x="10656481" y="6953439"/>
              <a:chExt cx="745409" cy="2354840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10728481" y="7200995"/>
                <a:ext cx="576000" cy="1766692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0681890" y="6953439"/>
                <a:ext cx="720000" cy="270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59,2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0656481" y="9062116"/>
                <a:ext cx="720000" cy="246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</a:rPr>
                  <a:t>2023</a:t>
                </a:r>
                <a:endParaRPr lang="ru-RU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29" name="Прямая соединительная линия 28"/>
            <p:cNvCxnSpPr/>
            <p:nvPr/>
          </p:nvCxnSpPr>
          <p:spPr>
            <a:xfrm>
              <a:off x="8305546" y="8978180"/>
              <a:ext cx="3168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280161" y="4896296"/>
            <a:ext cx="1992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млн. рублей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6074" y="3365974"/>
            <a:ext cx="37631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Целевая группа программы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все жители городского округа город Дзержинск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 rot="16200000">
            <a:off x="2578027" y="-1186119"/>
            <a:ext cx="2143859" cy="6525723"/>
          </a:xfrm>
          <a:custGeom>
            <a:avLst/>
            <a:gdLst>
              <a:gd name="connsiteX0" fmla="*/ 482897 w 1395345"/>
              <a:gd name="connsiteY0" fmla="*/ 500604 h 3985600"/>
              <a:gd name="connsiteX1" fmla="*/ 399297 w 1395345"/>
              <a:gd name="connsiteY1" fmla="*/ 1085804 h 3985600"/>
              <a:gd name="rtl" fmla="*/ 125658 w 1395345"/>
              <a:gd name="rtt" fmla="*/ 1896246 h 3985600"/>
              <a:gd name="rtr" fmla="*/ 1283578 w 1395345"/>
              <a:gd name="rtb" fmla="*/ 3956651 h 39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rtl" t="rtt" r="rtr" b="rtb"/>
            <a:pathLst>
              <a:path w="1395345" h="3985600">
                <a:moveTo>
                  <a:pt x="212000" y="0"/>
                </a:moveTo>
                <a:lnTo>
                  <a:pt x="1183343" y="0"/>
                </a:lnTo>
                <a:cubicBezTo>
                  <a:pt x="1300428" y="0"/>
                  <a:pt x="1395345" y="94916"/>
                  <a:pt x="1395345" y="212000"/>
                </a:cubicBezTo>
                <a:lnTo>
                  <a:pt x="1395345" y="3773598"/>
                </a:lnTo>
                <a:cubicBezTo>
                  <a:pt x="1395345" y="3890683"/>
                  <a:pt x="1300428" y="3985600"/>
                  <a:pt x="1183343" y="3985600"/>
                </a:cubicBezTo>
                <a:lnTo>
                  <a:pt x="212000" y="3985600"/>
                </a:lnTo>
                <a:cubicBezTo>
                  <a:pt x="94916" y="3985600"/>
                  <a:pt x="0" y="3890683"/>
                  <a:pt x="0" y="3773598"/>
                </a:cubicBezTo>
                <a:lnTo>
                  <a:pt x="0" y="212000"/>
                </a:lnTo>
                <a:cubicBezTo>
                  <a:pt x="0" y="94916"/>
                  <a:pt x="94916" y="0"/>
                  <a:pt x="21200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7600" cap="flat">
            <a:solidFill>
              <a:schemeClr val="tx2">
                <a:lumMod val="60000"/>
                <a:lumOff val="40000"/>
              </a:schemeClr>
            </a:solidFill>
            <a:bevel/>
          </a:ln>
        </p:spPr>
        <p:txBody>
          <a:bodyPr vert="vert"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sz="800" dirty="0">
              <a:solidFill>
                <a:srgbClr val="3C6997"/>
              </a:solidFill>
              <a:latin typeface="Arial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0" y="213638"/>
            <a:ext cx="7200900" cy="409565"/>
          </a:xfrm>
          <a:prstGeom prst="rect">
            <a:avLst/>
          </a:prstGeom>
        </p:spPr>
        <p:txBody>
          <a:bodyPr vert="horz" wrap="square" lIns="100804" tIns="50402" rIns="100804" bIns="50402" rtlCol="0" anchor="ctr">
            <a:spAutoFit/>
          </a:bodyPr>
          <a:lstStyle>
            <a:lvl1pPr algn="ctr" defTabSz="1008038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47835" marR="5600" indent="-934535"/>
            <a:r>
              <a:rPr lang="ru-RU" sz="2000" b="1" spc="-17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Структура доходов городского бюджета</a:t>
            </a: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2338" y="1295896"/>
            <a:ext cx="414946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Доходы городского бюджета</a:t>
            </a:r>
            <a:endParaRPr lang="en-US" sz="1800" b="1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500" dirty="0" smtClean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это </a:t>
            </a:r>
            <a:r>
              <a:rPr lang="ru-RU" sz="14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денежные средства, поступающие в </a:t>
            </a:r>
            <a:r>
              <a:rPr lang="ru-RU" sz="14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городской бюджет в безвозмездном </a:t>
            </a:r>
            <a:r>
              <a:rPr lang="ru-RU" sz="14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 безвозвратном порядке в соответствии с законодательством Российской </a:t>
            </a:r>
            <a:r>
              <a:rPr lang="ru-RU" sz="14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Федерации.</a:t>
            </a:r>
            <a:endParaRPr lang="ru-RU" sz="1400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674266"/>
              </p:ext>
            </p:extLst>
          </p:nvPr>
        </p:nvGraphicFramePr>
        <p:xfrm>
          <a:off x="387095" y="1223888"/>
          <a:ext cx="1891113" cy="1818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630371"/>
              </p:ext>
            </p:extLst>
          </p:nvPr>
        </p:nvGraphicFramePr>
        <p:xfrm>
          <a:off x="393244" y="3816176"/>
          <a:ext cx="1773199" cy="1582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901543"/>
              </p:ext>
            </p:extLst>
          </p:nvPr>
        </p:nvGraphicFramePr>
        <p:xfrm>
          <a:off x="2744370" y="3816176"/>
          <a:ext cx="1773199" cy="1582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069781"/>
              </p:ext>
            </p:extLst>
          </p:nvPr>
        </p:nvGraphicFramePr>
        <p:xfrm>
          <a:off x="5135618" y="3816176"/>
          <a:ext cx="1773199" cy="1582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23900" y="5544368"/>
            <a:ext cx="221188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Налоговые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доходы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500" dirty="0" smtClean="0">
              <a:solidFill>
                <a:srgbClr val="3C6997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Поступления от уплаты налогов, установленных </a:t>
            </a:r>
            <a:endParaRPr lang="ru-RU" sz="1300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Налоговым кодексом </a:t>
            </a:r>
            <a:endParaRPr lang="ru-RU" sz="1300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sz="13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3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(налог </a:t>
            </a:r>
            <a:r>
              <a:rPr lang="ru-RU" sz="13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 доходы физических лиц, </a:t>
            </a:r>
            <a:r>
              <a:rPr lang="ru-RU" sz="13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упрощенная система налогообложения, земельный </a:t>
            </a:r>
            <a:r>
              <a:rPr lang="ru-RU" sz="13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налог, налог на имущество физических лиц и </a:t>
            </a:r>
            <a:r>
              <a:rPr lang="ru-RU" sz="13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другие)</a:t>
            </a:r>
            <a:endParaRPr lang="ru-RU" sz="1300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86969" y="5612015"/>
            <a:ext cx="208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Неналоговые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доходы </a:t>
            </a:r>
            <a:endParaRPr lang="ru-RU" sz="500" dirty="0" smtClean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500" dirty="0" smtClean="0">
              <a:solidFill>
                <a:srgbClr val="FF595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Доходы </a:t>
            </a:r>
            <a:r>
              <a:rPr lang="ru-RU" sz="13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 продажи и использования имущества, находящегося в муниципальной собственности, плата за негативное воздействие на окружающую среду, доходы от оказания платных услуг, поступления от штрафных санкций, возмещения ущерба и другие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96594" y="5616376"/>
            <a:ext cx="218174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Безвозмездные поступления </a:t>
            </a:r>
            <a:endParaRPr lang="ru-RU" dirty="0" smtClean="0">
              <a:solidFill>
                <a:srgbClr val="7030A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500" dirty="0" smtClean="0">
              <a:solidFill>
                <a:srgbClr val="FEC40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sz="13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субсидий, субвенций, поступлений от физических и юридических лиц, кроме налоговых и неналоговых доходов) </a:t>
            </a:r>
          </a:p>
        </p:txBody>
      </p:sp>
      <p:sp>
        <p:nvSpPr>
          <p:cNvPr id="8" name="Левая круглая скобка 7"/>
          <p:cNvSpPr/>
          <p:nvPr/>
        </p:nvSpPr>
        <p:spPr>
          <a:xfrm rot="5400000">
            <a:off x="1244758" y="2807145"/>
            <a:ext cx="70170" cy="1656184"/>
          </a:xfrm>
          <a:prstGeom prst="leftBracket">
            <a:avLst/>
          </a:prstGeom>
          <a:ln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Левая круглая скобка 25"/>
          <p:cNvSpPr/>
          <p:nvPr/>
        </p:nvSpPr>
        <p:spPr>
          <a:xfrm rot="5400000">
            <a:off x="3595884" y="2808065"/>
            <a:ext cx="70170" cy="1656184"/>
          </a:xfrm>
          <a:prstGeom prst="leftBracket">
            <a:avLst/>
          </a:prstGeom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Левая круглая скобка 26"/>
          <p:cNvSpPr/>
          <p:nvPr/>
        </p:nvSpPr>
        <p:spPr>
          <a:xfrm rot="5400000">
            <a:off x="5987132" y="2791537"/>
            <a:ext cx="70170" cy="1656184"/>
          </a:xfrm>
          <a:prstGeom prst="leftBracket">
            <a:avLst/>
          </a:prstGeom>
          <a:ln>
            <a:solidFill>
              <a:srgbClr val="7030A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54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" y="47235"/>
            <a:ext cx="203641" cy="40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04" tIns="50402" rIns="100804" bIns="504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32698" y="1441490"/>
            <a:ext cx="1268842" cy="286454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млн.рублей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709894"/>
              </p:ext>
            </p:extLst>
          </p:nvPr>
        </p:nvGraphicFramePr>
        <p:xfrm>
          <a:off x="216074" y="1798211"/>
          <a:ext cx="6840759" cy="482627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9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41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41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41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0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2020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2021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% к 2020 году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2023 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9406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Градостроительная деятельность</a:t>
                      </a:r>
                      <a:r>
                        <a:rPr kumimoji="0" lang="ru-RU" sz="11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 и управление муниципальным имуществом городского округа город Дзержинск, всего, в том числе подпрограммы:</a:t>
                      </a:r>
                      <a:endParaRPr kumimoji="0" lang="ru-RU" sz="1100" b="1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43,8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43,1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59,2*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137,4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59,2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59,2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8551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Содержание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и распоряжение имуществом, находящимся в муниципальной собственности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22,5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22,9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42,7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186,7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42,7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42,7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5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Организация реализации единой политики</a:t>
                      </a:r>
                      <a:r>
                        <a:rPr kumimoji="0"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 в области градостроительства и архитектуры на территории городского округа</a:t>
                      </a:r>
                      <a:endParaRPr kumimoji="0" lang="ru-RU" sz="10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21,3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20,2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16,5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81,6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16,5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16,5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44066" y="53757"/>
            <a:ext cx="6935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«Градостроительная деятельность и управление муниципальным имуществом городского округа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50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3648" y="6914261"/>
            <a:ext cx="6751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*Увеличение расходов в 2021 году по сравнению с 2020 годом связано с  созданием нового учреждения по сносу аварийного муниципального фонда и исполнения решения судов по выкупу имущества.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9" y="47235"/>
            <a:ext cx="203641" cy="40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04" tIns="50402" rIns="100804" bIns="504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5805" y="55619"/>
            <a:ext cx="6935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«Развитие муниципальной системы дошкольного образования в городском округе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528442" y="2808064"/>
            <a:ext cx="3532415" cy="936104"/>
          </a:xfrm>
          <a:prstGeom prst="rect">
            <a:avLst/>
          </a:prstGeom>
        </p:spPr>
        <p:txBody>
          <a:bodyPr vert="horz" lIns="100804" tIns="50402" rIns="100804" bIns="50402" numCol="1" rtlCol="0">
            <a:noAutofit/>
          </a:bodyPr>
          <a:lstStyle>
            <a:lvl1pPr marL="378014" indent="-378014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31" indent="-315012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7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7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86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105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24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43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63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Заказчик-координатор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1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Заместитель главы администрации городского округа, курирующий вопросы образования, культуры, спорта, молодежной и социальной политики</a:t>
            </a:r>
            <a:endParaRPr lang="ru-RU" sz="115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6074" y="3456136"/>
            <a:ext cx="2966846" cy="317232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Целевая группа программы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8082" y="1295896"/>
            <a:ext cx="288037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99507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Цель программы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tabLst>
                <a:tab pos="265113" algn="l"/>
              </a:tabLs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Комплексное и эффективное развитие муниципальной системы дошкольного образования, обеспечивающее повышение доступности качества образования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28442" y="1295896"/>
            <a:ext cx="348220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Утверждена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Постановлением администрации города Дзержинска от 23.11.2015 № 3906 «Об утверждении муниципальной программы «Развитие муниципальной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системы дошкольного образования в городском округе город Дзержинск»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8082" y="2880072"/>
            <a:ext cx="30701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Срок действия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программы</a:t>
            </a: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2016-2023 годы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0090" y="6624488"/>
            <a:ext cx="2960658" cy="1554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1 425,0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миллиона рублей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на выполнение  программы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2021 году</a:t>
            </a:r>
          </a:p>
          <a:p>
            <a:pPr algn="ctr"/>
            <a:endParaRPr lang="ru-RU" sz="300" b="1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92210" y="4824288"/>
            <a:ext cx="403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Расходы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на выполнение программы</a:t>
            </a:r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>
            <a:off x="648122" y="6192440"/>
            <a:ext cx="2412000" cy="24120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>
            <a:off x="3801305" y="5904408"/>
            <a:ext cx="3183520" cy="2949272"/>
            <a:chOff x="8290377" y="6420621"/>
            <a:chExt cx="3183520" cy="2949272"/>
          </a:xfrm>
        </p:grpSpPr>
        <p:grpSp>
          <p:nvGrpSpPr>
            <p:cNvPr id="4" name="Группа 25"/>
            <p:cNvGrpSpPr/>
            <p:nvPr/>
          </p:nvGrpSpPr>
          <p:grpSpPr>
            <a:xfrm>
              <a:off x="8290377" y="6420621"/>
              <a:ext cx="879265" cy="2949272"/>
              <a:chOff x="8290377" y="6420621"/>
              <a:chExt cx="879265" cy="2949272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8290377" y="6420621"/>
                <a:ext cx="8792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1 425,0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8434385" y="6780661"/>
                <a:ext cx="576000" cy="218702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362385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2021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" name="Группа 26"/>
            <p:cNvGrpSpPr/>
            <p:nvPr/>
          </p:nvGrpSpPr>
          <p:grpSpPr>
            <a:xfrm>
              <a:off x="9365416" y="6636645"/>
              <a:ext cx="1100370" cy="2733248"/>
              <a:chOff x="9359847" y="6636645"/>
              <a:chExt cx="1100370" cy="2733248"/>
            </a:xfrm>
          </p:grpSpPr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9575864" y="6960654"/>
                <a:ext cx="576000" cy="200703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359847" y="6636645"/>
                <a:ext cx="11003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1 421,9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503864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2022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7" name="Группа 27"/>
            <p:cNvGrpSpPr/>
            <p:nvPr/>
          </p:nvGrpSpPr>
          <p:grpSpPr>
            <a:xfrm>
              <a:off x="10537794" y="6442107"/>
              <a:ext cx="936103" cy="2927786"/>
              <a:chOff x="10537794" y="6442107"/>
              <a:chExt cx="936103" cy="2927786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10728481" y="6780661"/>
                <a:ext cx="576000" cy="218702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0537794" y="6442107"/>
                <a:ext cx="9361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1 423,1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0656481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2023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29" name="Прямая соединительная линия 28"/>
            <p:cNvCxnSpPr/>
            <p:nvPr/>
          </p:nvCxnSpPr>
          <p:spPr>
            <a:xfrm>
              <a:off x="8305546" y="8978180"/>
              <a:ext cx="3168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C:\Users\kapustin_ns\Downloads\iconmonstr-user-29-240(2)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10" y="6192440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5957107" y="5472360"/>
            <a:ext cx="9557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млн.рублей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51</a:t>
            </a:fld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16074" y="3745909"/>
            <a:ext cx="2894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Дети дошкольного возраста </a:t>
            </a:r>
          </a:p>
          <a:p>
            <a:pPr lvl="0"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(от 1 до 6 лет )</a:t>
            </a:r>
          </a:p>
          <a:p>
            <a:pPr lvl="0"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13 182 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428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" y="47235"/>
            <a:ext cx="203641" cy="40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04" tIns="50402" rIns="100804" bIns="504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92015" y="1801530"/>
            <a:ext cx="1268842" cy="286454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921311"/>
              </p:ext>
            </p:extLst>
          </p:nvPr>
        </p:nvGraphicFramePr>
        <p:xfrm>
          <a:off x="288082" y="2159992"/>
          <a:ext cx="6709765" cy="396044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51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41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47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12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253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Подпрограммы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2021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% к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2022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2346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1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Развитие муниципальной системы дошкольного образования в городском округе город Дзержинск,</a:t>
                      </a:r>
                      <a:r>
                        <a:rPr kumimoji="0" lang="ru-RU" sz="105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 всего, в том числе подпрограммы:</a:t>
                      </a:r>
                      <a:endParaRPr kumimoji="0" lang="ru-RU" sz="1050" b="1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1 465,9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1 459,2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1 425,0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97,6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1 421,9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1 423,1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1990">
                <a:tc>
                  <a:txBody>
                    <a:bodyPr/>
                    <a:lstStyle/>
                    <a:p>
                      <a:pPr algn="ctr" fontAlgn="b"/>
                      <a:endParaRPr lang="ru-RU" sz="105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Организация предоставления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дошкольного и начального общего образования, присмотра и ухода за детьми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1 465,2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1 458,3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1 424,1*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97,6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1 421,9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1 423,1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0762">
                <a:tc>
                  <a:txBody>
                    <a:bodyPr/>
                    <a:lstStyle/>
                    <a:p>
                      <a:pPr algn="ctr" fontAlgn="b"/>
                      <a:endParaRPr lang="ru-RU" sz="105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Обеспечение доступной среды в дошкольных организациях</a:t>
                      </a:r>
                      <a:endParaRPr kumimoji="0" lang="ru-RU" sz="105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0,7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0,9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25805" y="55619"/>
            <a:ext cx="6935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«Развитие муниципальной системы дошкольного образования в городском округе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52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6074" y="6369555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* Уменьшение расходов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в 2021 году по сравнению с 2020 годом связано с изменением контингента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воспитанников в детских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садах и реорганизацией центра образования (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расходы отражены в программе “Развитие муниципальной системы общего и дополнительного образования”).</a:t>
            </a:r>
          </a:p>
        </p:txBody>
      </p:sp>
    </p:spTree>
    <p:extLst>
      <p:ext uri="{BB962C8B-B14F-4D97-AF65-F5344CB8AC3E}">
        <p14:creationId xmlns:p14="http://schemas.microsoft.com/office/powerpoint/2010/main" val="29381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456434" y="2592040"/>
            <a:ext cx="3532415" cy="936104"/>
          </a:xfrm>
        </p:spPr>
        <p:txBody>
          <a:bodyPr numCol="1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Заказчик-координатор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Заместитель главы администрации городского округа, курирующий вопросы образования, культуры, спорта, молодежной и социальной политики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098" y="3312120"/>
            <a:ext cx="2966846" cy="686564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Целевая группа программы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Жители городского округа город Дзержинск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39"/>
          <p:cNvSpPr txBox="1">
            <a:spLocks/>
          </p:cNvSpPr>
          <p:nvPr/>
        </p:nvSpPr>
        <p:spPr>
          <a:xfrm>
            <a:off x="6400799" y="9382742"/>
            <a:ext cx="600076" cy="46526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007">
              <a:spcBef>
                <a:spcPts val="309"/>
              </a:spcBef>
            </a:pP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098" y="1151880"/>
            <a:ext cx="307633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99507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Цель программы </a:t>
            </a:r>
          </a:p>
          <a:p>
            <a:pPr>
              <a:tabLst>
                <a:tab pos="199507" algn="l"/>
              </a:tabLs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Создание условий повышения роли культуры в воспитании и просвещении населения города, сохранение культурного наследия и формирование единого культурно-информационного пространства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8459" y="1163493"/>
            <a:ext cx="348220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Утверждена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Постановление администрации города Дзержинска от 30.10.2015 № 3671 «Об утверждении муниципальной программы «Развитие культуры в городском округе город Дзержинск»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2098" y="2664048"/>
            <a:ext cx="2736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Срок действия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программы</a:t>
            </a: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2016-2023 годы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8082" y="6480472"/>
            <a:ext cx="2960658" cy="1554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416,1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миллионов рублей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на выполнение  программы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2021 году</a:t>
            </a:r>
          </a:p>
          <a:p>
            <a:pPr algn="ctr"/>
            <a:endParaRPr lang="ru-RU" sz="3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12218" y="4527545"/>
            <a:ext cx="4212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Расходы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на выполнение программы</a:t>
            </a: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576114" y="6048424"/>
            <a:ext cx="2412000" cy="24120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1782" y="76076"/>
            <a:ext cx="6935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11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«Развитие культуры в городском округе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3585281" y="5740298"/>
            <a:ext cx="3255177" cy="2684390"/>
            <a:chOff x="8218369" y="6685503"/>
            <a:chExt cx="3255177" cy="2684390"/>
          </a:xfrm>
        </p:grpSpPr>
        <p:grpSp>
          <p:nvGrpSpPr>
            <p:cNvPr id="5" name="Группа 25"/>
            <p:cNvGrpSpPr/>
            <p:nvPr/>
          </p:nvGrpSpPr>
          <p:grpSpPr>
            <a:xfrm>
              <a:off x="8218369" y="6685503"/>
              <a:ext cx="1023281" cy="2684390"/>
              <a:chOff x="8218369" y="6685503"/>
              <a:chExt cx="1023281" cy="2684390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8218369" y="6685503"/>
                <a:ext cx="10232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416,1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8434385" y="7067029"/>
                <a:ext cx="576000" cy="1900659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>
                  <a:solidFill>
                    <a:srgbClr val="3C6997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362385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2021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3" name="Группа 36"/>
            <p:cNvGrpSpPr/>
            <p:nvPr/>
          </p:nvGrpSpPr>
          <p:grpSpPr>
            <a:xfrm>
              <a:off x="9509433" y="6921621"/>
              <a:ext cx="848793" cy="2448272"/>
              <a:chOff x="9503864" y="6921621"/>
              <a:chExt cx="848793" cy="2448272"/>
            </a:xfrm>
          </p:grpSpPr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9575864" y="7261567"/>
                <a:ext cx="576000" cy="170612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3C6997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524113" y="6921621"/>
                <a:ext cx="8285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407,3*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9503864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2022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4" name="Группа 37"/>
            <p:cNvGrpSpPr/>
            <p:nvPr/>
          </p:nvGrpSpPr>
          <p:grpSpPr>
            <a:xfrm>
              <a:off x="10656480" y="6921621"/>
              <a:ext cx="817065" cy="2448272"/>
              <a:chOff x="10656480" y="6921621"/>
              <a:chExt cx="817065" cy="2448272"/>
            </a:xfrm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10728481" y="7261566"/>
                <a:ext cx="576000" cy="170612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3C6997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656480" y="6921621"/>
                <a:ext cx="8170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407,0*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0656481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2023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39" name="Прямая соединительная линия 38"/>
            <p:cNvCxnSpPr/>
            <p:nvPr/>
          </p:nvCxnSpPr>
          <p:spPr>
            <a:xfrm>
              <a:off x="8305546" y="8978180"/>
              <a:ext cx="3168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957107" y="5298147"/>
            <a:ext cx="9557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млн.рублей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058" y="914650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* Уменьшение  расходов в 2022 и 2023 годах связано с выделением  в  2021 году разовых расходов  на капитальный ремонт и ремонтно-реставрационные работы по МБУК «Дзержинский театр кукол»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0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756827"/>
              </p:ext>
            </p:extLst>
          </p:nvPr>
        </p:nvGraphicFramePr>
        <p:xfrm>
          <a:off x="288082" y="1703929"/>
          <a:ext cx="6709765" cy="3408391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51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41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47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12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84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Подпрограммы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2019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400" b="1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2021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% к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2022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8426"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Развитие культуры в городском округе город Дзержинск,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всего, в том числе подпрограммы: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353,3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384,6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416,1*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108,2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407,3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407,0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3571">
                <a:tc>
                  <a:txBody>
                    <a:bodyPr/>
                    <a:lstStyle/>
                    <a:p>
                      <a:pPr algn="l" fontAlgn="b"/>
                      <a:endParaRPr lang="ru-RU" sz="105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Организация  предоставления муниципальных услуг в сфере культуры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352,5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370,9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391,4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105,5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390,4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390,4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2103">
                <a:tc>
                  <a:txBody>
                    <a:bodyPr/>
                    <a:lstStyle/>
                    <a:p>
                      <a:pPr algn="l" fontAlgn="b"/>
                      <a:endParaRPr lang="ru-RU" sz="105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Обеспечение возможности</a:t>
                      </a:r>
                      <a:r>
                        <a:rPr lang="ru-RU" sz="10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 реализации культурного и духовного потенциала жителей города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0,8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24,7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179,3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16,9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16,6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78599" y="1151880"/>
            <a:ext cx="1150243" cy="286454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млн.рублей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1782" y="76076"/>
            <a:ext cx="6935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11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«Развитие культуры в городском округе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54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6074" y="5527525"/>
            <a:ext cx="6840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Arial" panose="020B0604020202020204" pitchFamily="34" charset="0"/>
              </a:rPr>
              <a:t>* Увеличение расходов в 2021 году по сравнению с 2020 годом связано с планируемым капитальным ремонтом и ремонтно-реставрационными работами в МБУК «Дзержинский театр кукол»; выделением субсидии из средств федерального и областного бюджетов на поддержку творческой деятельности и укрепление материально-технической базы муниципальных театров; включением в МП «Развитие культуры в городском округе город Дзержинск» расходов на обеспечение деятельности «Городской архив городского округа город Дзержинск».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456434" y="3024088"/>
            <a:ext cx="3532415" cy="936104"/>
          </a:xfrm>
        </p:spPr>
        <p:txBody>
          <a:bodyPr numCol="1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Заказчик-координатор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Заместитель  главы администрации городского округа, курирующий вопросы образования, культуры, спорта, молодежной и социальной политики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120" y="95404"/>
            <a:ext cx="7022668" cy="840452"/>
          </a:xfrm>
          <a:prstGeom prst="rect">
            <a:avLst/>
          </a:prstGeom>
        </p:spPr>
        <p:txBody>
          <a:bodyPr wrap="square" lIns="100804" tIns="50402" rIns="100804" bIns="50402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</a:t>
            </a: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«Развитие молодежной политики в городском округе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074" y="3600152"/>
            <a:ext cx="2952328" cy="501898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Целевая группа программы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Дети и молодежь с 6 до 30 лет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39"/>
          <p:cNvSpPr txBox="1">
            <a:spLocks/>
          </p:cNvSpPr>
          <p:nvPr/>
        </p:nvSpPr>
        <p:spPr>
          <a:xfrm>
            <a:off x="6400799" y="9382742"/>
            <a:ext cx="600076" cy="46526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007">
              <a:spcBef>
                <a:spcPts val="309"/>
              </a:spcBef>
            </a:pP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6074" y="1511920"/>
            <a:ext cx="307633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99507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Цель программы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buNone/>
              <a:tabLst>
                <a:tab pos="199507" algn="l"/>
              </a:tabLs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создание условий для успешной самореализации молодежи, направленной на раскрытие ее потенциала для дальнейшего развития городского округа город Дзержинск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56434" y="1511920"/>
            <a:ext cx="348220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Утверждена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Постановление администрации города Дзержинска от 31.10.2015 № 3670 «Об утверждении муниципальной программы «Развитие молодежной политики в городском округе город Дзержинск»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6074" y="3024088"/>
            <a:ext cx="27101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Срок действия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программы</a:t>
            </a: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2016-2023 годы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6696496"/>
            <a:ext cx="2960658" cy="1554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80,9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миллион рублей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на выполнение  программы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2021 году</a:t>
            </a:r>
          </a:p>
          <a:p>
            <a:pPr algn="ctr"/>
            <a:endParaRPr lang="ru-RU" sz="3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84226" y="4824288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Расходы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на выполнение программы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360090" y="6408464"/>
            <a:ext cx="2332836" cy="233283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70"/>
          <p:cNvGrpSpPr/>
          <p:nvPr/>
        </p:nvGrpSpPr>
        <p:grpSpPr>
          <a:xfrm>
            <a:off x="3528442" y="6573967"/>
            <a:ext cx="3240360" cy="2513881"/>
            <a:chOff x="8305546" y="6742296"/>
            <a:chExt cx="3168000" cy="2643463"/>
          </a:xfrm>
        </p:grpSpPr>
        <p:grpSp>
          <p:nvGrpSpPr>
            <p:cNvPr id="12" name="Группа 71"/>
            <p:cNvGrpSpPr/>
            <p:nvPr/>
          </p:nvGrpSpPr>
          <p:grpSpPr>
            <a:xfrm>
              <a:off x="8362385" y="6742297"/>
              <a:ext cx="733561" cy="2643461"/>
              <a:chOff x="8362385" y="6742297"/>
              <a:chExt cx="733561" cy="2643461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8375946" y="6742297"/>
                <a:ext cx="720000" cy="356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80,9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8434385" y="7088579"/>
                <a:ext cx="576000" cy="187911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>
                  <a:solidFill>
                    <a:srgbClr val="FF9A7C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8362385" y="9062116"/>
                <a:ext cx="719999" cy="323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2021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4" name="Группа 72"/>
            <p:cNvGrpSpPr/>
            <p:nvPr/>
          </p:nvGrpSpPr>
          <p:grpSpPr>
            <a:xfrm>
              <a:off x="9509433" y="6742297"/>
              <a:ext cx="767313" cy="2643462"/>
              <a:chOff x="9503864" y="6742297"/>
              <a:chExt cx="767313" cy="2643462"/>
            </a:xfrm>
          </p:grpSpPr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9575864" y="7088578"/>
                <a:ext cx="576000" cy="187910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9A7C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9551177" y="6742297"/>
                <a:ext cx="720000" cy="356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80,9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9503864" y="9062117"/>
                <a:ext cx="720000" cy="323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2022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5" name="Группа 73"/>
            <p:cNvGrpSpPr/>
            <p:nvPr/>
          </p:nvGrpSpPr>
          <p:grpSpPr>
            <a:xfrm>
              <a:off x="10656481" y="6742296"/>
              <a:ext cx="720000" cy="2643463"/>
              <a:chOff x="10656481" y="6742296"/>
              <a:chExt cx="720000" cy="2643463"/>
            </a:xfrm>
          </p:grpSpPr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10728481" y="7088578"/>
                <a:ext cx="576000" cy="187911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9A7C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0656481" y="6742296"/>
                <a:ext cx="720000" cy="356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80,9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0656481" y="9062117"/>
                <a:ext cx="720000" cy="323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2023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75" name="Прямая соединительная линия 74"/>
            <p:cNvCxnSpPr/>
            <p:nvPr/>
          </p:nvCxnSpPr>
          <p:spPr>
            <a:xfrm>
              <a:off x="8305546" y="8978180"/>
              <a:ext cx="3168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4776105" y="6018227"/>
            <a:ext cx="1992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млн. рублей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3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516135"/>
              </p:ext>
            </p:extLst>
          </p:nvPr>
        </p:nvGraphicFramePr>
        <p:xfrm>
          <a:off x="288082" y="1727944"/>
          <a:ext cx="6696742" cy="468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31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Подпрограммы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80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2019</a:t>
                      </a:r>
                    </a:p>
                    <a:p>
                      <a:pPr marL="0" marR="0" indent="0" algn="ctr" defTabSz="10080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год</a:t>
                      </a:r>
                      <a:endParaRPr lang="ru-RU" sz="14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2021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% к </a:t>
                      </a:r>
                      <a:endParaRPr lang="ru-RU" sz="1400" b="1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2020</a:t>
                      </a:r>
                      <a:r>
                        <a:rPr lang="ru-RU" sz="1400" b="1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году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2023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9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Развитие молодежной политики в городском округе город</a:t>
                      </a:r>
                      <a:r>
                        <a:rPr lang="ru-RU" sz="11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Дзержинск, всего, в том числе подпрограммы: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78,1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81,1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80,9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99,8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80,9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80,9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90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Организация предоставления муниципальных услуг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в сфере молодежной политики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71,7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73,1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73,04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99,9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73,04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73,04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90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Поддержка и развитие созидательной активности молодежи, реализация ее творческого потенциала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2,07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2,27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109,7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2,27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2,27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Профилактика  безнадзорности и правонарушений несовершеннолетних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3,36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3,68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3,62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98,3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3,62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3,62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32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Комплексные меры противодействия злоупотреблению наркотиками и их незаконному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обороту, пропаганда здорового образа жизни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0,35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0,48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104,2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49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Патриотическое воспитание граждан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1,7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1,47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86,5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1,47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1,47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8984" marR="8984" marT="8984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978599" y="1369482"/>
            <a:ext cx="1150243" cy="286454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млн.рублей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5120" y="95404"/>
            <a:ext cx="7022668" cy="840452"/>
          </a:xfrm>
          <a:prstGeom prst="rect">
            <a:avLst/>
          </a:prstGeom>
        </p:spPr>
        <p:txBody>
          <a:bodyPr wrap="square" lIns="100804" tIns="50402" rIns="100804" bIns="50402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</a:t>
            </a: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«Развитие молодежной политики в городском округе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4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672458" y="3024088"/>
            <a:ext cx="3316391" cy="1368152"/>
          </a:xfrm>
        </p:spPr>
        <p:txBody>
          <a:bodyPr numCol="1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Заказчик-координатор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Заместитель главы администрации городского округа, курирующий вопросы образования, культуры, спорта, молодежной и социальной политики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650" y="3377356"/>
            <a:ext cx="2966846" cy="501898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Целевая группа программы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Все жители города Дзержинска 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39"/>
          <p:cNvSpPr txBox="1">
            <a:spLocks/>
          </p:cNvSpPr>
          <p:nvPr/>
        </p:nvSpPr>
        <p:spPr>
          <a:xfrm>
            <a:off x="6400799" y="9382742"/>
            <a:ext cx="600076" cy="46526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007">
              <a:spcBef>
                <a:spcPts val="309"/>
              </a:spcBef>
            </a:pPr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098" y="1223888"/>
            <a:ext cx="3076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99507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Цель программы </a:t>
            </a:r>
          </a:p>
          <a:p>
            <a:pPr>
              <a:tabLst>
                <a:tab pos="199507" algn="l"/>
              </a:tabLs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создание условий для реализации права граждан на занятия физической культурой и спортом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72458" y="1163492"/>
            <a:ext cx="327820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Утверждена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постановлением администрации города Дзержинска Нижегородской области от 17.11.2015 № 3823 «Об утверждении муниципальной программы  «Развитие физической культуры и спорта в городском округе город Дзержинск»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2098" y="2592040"/>
            <a:ext cx="2736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Срок действия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программы</a:t>
            </a: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2016-2023 годы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6074" y="6264448"/>
            <a:ext cx="2960658" cy="1554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335,0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миллиона рублей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на выполнение  программы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2021 году</a:t>
            </a:r>
          </a:p>
          <a:p>
            <a:pPr algn="ctr"/>
            <a:endParaRPr lang="ru-RU" sz="3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38098" y="4887585"/>
            <a:ext cx="4030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Расходы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на выполнение программы</a:t>
            </a: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432098" y="5832400"/>
            <a:ext cx="2412000" cy="24120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6182" y="104859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13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«Развитие физической культуры и спорта в городском округе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3744466" y="6069910"/>
            <a:ext cx="3240280" cy="2642810"/>
            <a:chOff x="8305546" y="6727083"/>
            <a:chExt cx="3240280" cy="2642810"/>
          </a:xfrm>
        </p:grpSpPr>
        <p:grpSp>
          <p:nvGrpSpPr>
            <p:cNvPr id="3" name="Группа 25"/>
            <p:cNvGrpSpPr/>
            <p:nvPr/>
          </p:nvGrpSpPr>
          <p:grpSpPr>
            <a:xfrm>
              <a:off x="8305546" y="6727083"/>
              <a:ext cx="864096" cy="2642810"/>
              <a:chOff x="8305546" y="6727083"/>
              <a:chExt cx="864096" cy="2642810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8305546" y="6727083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335,0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8434385" y="7080451"/>
                <a:ext cx="576000" cy="1887237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>
                  <a:solidFill>
                    <a:srgbClr val="3C6997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362385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2021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" name="Группа 36"/>
            <p:cNvGrpSpPr/>
            <p:nvPr/>
          </p:nvGrpSpPr>
          <p:grpSpPr>
            <a:xfrm>
              <a:off x="9457674" y="6727083"/>
              <a:ext cx="916417" cy="2642810"/>
              <a:chOff x="9452105" y="6727083"/>
              <a:chExt cx="916417" cy="2642810"/>
            </a:xfrm>
          </p:grpSpPr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9575864" y="7080451"/>
                <a:ext cx="576000" cy="188723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3C6997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452105" y="6727083"/>
                <a:ext cx="9164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333,4*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9503864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2022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3" name="Группа 37"/>
            <p:cNvGrpSpPr/>
            <p:nvPr/>
          </p:nvGrpSpPr>
          <p:grpSpPr>
            <a:xfrm>
              <a:off x="10465786" y="6727083"/>
              <a:ext cx="1080040" cy="2642810"/>
              <a:chOff x="10465786" y="6727083"/>
              <a:chExt cx="1080040" cy="2642810"/>
            </a:xfrm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10728481" y="7065638"/>
                <a:ext cx="576000" cy="190205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3C6997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465786" y="6727083"/>
                <a:ext cx="1080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331,3*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0656481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2023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39" name="Прямая соединительная линия 38"/>
            <p:cNvCxnSpPr/>
            <p:nvPr/>
          </p:nvCxnSpPr>
          <p:spPr>
            <a:xfrm>
              <a:off x="8305546" y="8978180"/>
              <a:ext cx="3168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957107" y="5586179"/>
            <a:ext cx="9557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млн.рублей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0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176851"/>
              </p:ext>
            </p:extLst>
          </p:nvPr>
        </p:nvGraphicFramePr>
        <p:xfrm>
          <a:off x="216074" y="2087984"/>
          <a:ext cx="6840760" cy="331236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422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4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4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7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67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02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53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2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Подпрограммы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% к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 i="0" u="none" strike="noStrike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3655">
                <a:tc>
                  <a:txBody>
                    <a:bodyPr/>
                    <a:lstStyle/>
                    <a:p>
                      <a:pPr algn="l" fontAlgn="b"/>
                      <a:endParaRPr lang="ru-RU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Развитие физической культуры и спорта в городском округе город Дзержинск,</a:t>
                      </a:r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всего, в том числе подпрограммы: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19,8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ru-RU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0*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91,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333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l" fontAlgn="b"/>
                      <a:endParaRPr lang="ru-RU" sz="105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Организация предоставления  муниципальных услуг в сфере физической культуры и спорта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312</a:t>
                      </a: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,2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102,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,2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b"/>
                      <a:endParaRPr lang="ru-RU" sz="105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05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Развитие физической культуры,</a:t>
                      </a:r>
                      <a:r>
                        <a:rPr lang="ru-RU" sz="105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 массового спорта и спорта высших достижений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,2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44,1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13,2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2,1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50607" y="1585506"/>
            <a:ext cx="1150243" cy="286454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млн.рублей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6182" y="104859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13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«Развитие физической культуры и спорта в городском округе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58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4066" y="5690125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* Уменьшение  расходов в 202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1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году  по сравнению с 2020 годом  связано с выделением в 2020 году средств  на  капитальный ремонт стадиона МБУ «СШОР «Салют» в рамках Адресной инвестиционной программы  Нижегородской области.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9" y="47235"/>
            <a:ext cx="203641" cy="40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04" tIns="50402" rIns="100804" bIns="504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1782" y="146670"/>
            <a:ext cx="69350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14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«Профилактика терроризма и экстремизма, минимизация и ликвидация последствий терроризма и экстремизма на территории городского округа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456434" y="3312120"/>
            <a:ext cx="3532415" cy="936104"/>
          </a:xfrm>
          <a:prstGeom prst="rect">
            <a:avLst/>
          </a:prstGeom>
        </p:spPr>
        <p:txBody>
          <a:bodyPr vert="horz" lIns="100804" tIns="50402" rIns="100804" bIns="50402" numCol="1" rtlCol="0">
            <a:noAutofit/>
          </a:bodyPr>
          <a:lstStyle>
            <a:lvl1pPr marL="378014" indent="-378014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31" indent="-315012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7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7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86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105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24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43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63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Заказчик-координатор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1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Заместитель главы администрации  городского округа, курирующий вопросы образования, культуры, спорта, молодежной и социальной политики</a:t>
            </a:r>
            <a:endParaRPr lang="ru-RU" sz="115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6074" y="3816176"/>
            <a:ext cx="2966846" cy="317232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Целевая группа программы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8082" y="1439912"/>
            <a:ext cx="28803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99507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Цель программы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tabLst>
                <a:tab pos="265113" algn="l"/>
              </a:tabLs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Совершенствование системы профилактики терроризма, повышение антитеррористической защищенности объектов социальной сферы и мест массового пребывания людей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56434" y="1439912"/>
            <a:ext cx="348220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Утверждена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Постановлением администрации города от 07.11.2017 № 4424 «Об утверждении муниципальной программы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«Профилактика терроризма и экстремизма, минимизация и ликвидация последствий терроризма и экстремизма на территории городского округа город Дзержинск»</a:t>
            </a:r>
          </a:p>
          <a:p>
            <a:pPr algn="just">
              <a:spcBef>
                <a:spcPts val="0"/>
              </a:spcBef>
              <a:buNone/>
            </a:pP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8082" y="3168104"/>
            <a:ext cx="30701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Срок действия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программы</a:t>
            </a: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2018-2023 годы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6074" y="6840512"/>
            <a:ext cx="2960658" cy="1554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1,0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миллион рублей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на выполнение  программы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2021 году</a:t>
            </a:r>
          </a:p>
          <a:p>
            <a:pPr algn="ctr"/>
            <a:endParaRPr lang="ru-RU" sz="3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96194" y="5184328"/>
            <a:ext cx="4428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Расходы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на выполнение программы</a:t>
            </a:r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>
            <a:off x="504106" y="6408464"/>
            <a:ext cx="2412000" cy="24120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88082" y="4089341"/>
            <a:ext cx="244827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Жители городского округа город Дзержинск 238 841 человек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3816826" y="7006014"/>
            <a:ext cx="3168000" cy="2423730"/>
            <a:chOff x="8305546" y="6946163"/>
            <a:chExt cx="3168000" cy="2423730"/>
          </a:xfrm>
        </p:grpSpPr>
        <p:grpSp>
          <p:nvGrpSpPr>
            <p:cNvPr id="4" name="Группа 25"/>
            <p:cNvGrpSpPr/>
            <p:nvPr/>
          </p:nvGrpSpPr>
          <p:grpSpPr>
            <a:xfrm>
              <a:off x="8362385" y="6946163"/>
              <a:ext cx="720000" cy="2423730"/>
              <a:chOff x="8362385" y="6946163"/>
              <a:chExt cx="720000" cy="2423730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8362385" y="6946163"/>
                <a:ext cx="72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1,0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8434385" y="7284717"/>
                <a:ext cx="576000" cy="168297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362385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2021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" name="Группа 26"/>
            <p:cNvGrpSpPr/>
            <p:nvPr/>
          </p:nvGrpSpPr>
          <p:grpSpPr>
            <a:xfrm>
              <a:off x="9509433" y="6946163"/>
              <a:ext cx="720000" cy="2423730"/>
              <a:chOff x="9503864" y="6946163"/>
              <a:chExt cx="720000" cy="2423730"/>
            </a:xfrm>
          </p:grpSpPr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9575864" y="7284717"/>
                <a:ext cx="576000" cy="168297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503864" y="6946163"/>
                <a:ext cx="72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1,0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503864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2022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7" name="Группа 27"/>
            <p:cNvGrpSpPr/>
            <p:nvPr/>
          </p:nvGrpSpPr>
          <p:grpSpPr>
            <a:xfrm>
              <a:off x="10656481" y="6946163"/>
              <a:ext cx="720000" cy="2423730"/>
              <a:chOff x="10656481" y="6946163"/>
              <a:chExt cx="720000" cy="2423730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10728481" y="7284717"/>
                <a:ext cx="576000" cy="168297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0656481" y="6946163"/>
                <a:ext cx="720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1,0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0656481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2023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29" name="Прямая соединительная линия 28"/>
            <p:cNvCxnSpPr/>
            <p:nvPr/>
          </p:nvCxnSpPr>
          <p:spPr>
            <a:xfrm>
              <a:off x="8305546" y="8978180"/>
              <a:ext cx="3168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C:\Users\kapustin_ns\Downloads\iconmonstr-user-29-240(2)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18" y="633645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976714" y="6552480"/>
            <a:ext cx="9557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млн.рублей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 rot="16200000">
            <a:off x="2266895" y="-1261799"/>
            <a:ext cx="2716622" cy="6575231"/>
          </a:xfrm>
          <a:custGeom>
            <a:avLst/>
            <a:gdLst>
              <a:gd name="connsiteX0" fmla="*/ 482897 w 1395345"/>
              <a:gd name="connsiteY0" fmla="*/ 500604 h 3985600"/>
              <a:gd name="connsiteX1" fmla="*/ 399297 w 1395345"/>
              <a:gd name="connsiteY1" fmla="*/ 1085804 h 3985600"/>
              <a:gd name="rtl" fmla="*/ 125658 w 1395345"/>
              <a:gd name="rtt" fmla="*/ 1896246 h 3985600"/>
              <a:gd name="rtr" fmla="*/ 1283578 w 1395345"/>
              <a:gd name="rtb" fmla="*/ 3956651 h 39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rtl" t="rtt" r="rtr" b="rtb"/>
            <a:pathLst>
              <a:path w="1395345" h="3985600">
                <a:moveTo>
                  <a:pt x="212000" y="0"/>
                </a:moveTo>
                <a:lnTo>
                  <a:pt x="1183343" y="0"/>
                </a:lnTo>
                <a:cubicBezTo>
                  <a:pt x="1300428" y="0"/>
                  <a:pt x="1395345" y="94916"/>
                  <a:pt x="1395345" y="212000"/>
                </a:cubicBezTo>
                <a:lnTo>
                  <a:pt x="1395345" y="3773598"/>
                </a:lnTo>
                <a:cubicBezTo>
                  <a:pt x="1395345" y="3890683"/>
                  <a:pt x="1300428" y="3985600"/>
                  <a:pt x="1183343" y="3985600"/>
                </a:cubicBezTo>
                <a:lnTo>
                  <a:pt x="212000" y="3985600"/>
                </a:lnTo>
                <a:cubicBezTo>
                  <a:pt x="94916" y="3985600"/>
                  <a:pt x="0" y="3890683"/>
                  <a:pt x="0" y="3773598"/>
                </a:cubicBezTo>
                <a:lnTo>
                  <a:pt x="0" y="212000"/>
                </a:lnTo>
                <a:cubicBezTo>
                  <a:pt x="0" y="94916"/>
                  <a:pt x="94916" y="0"/>
                  <a:pt x="212000" y="0"/>
                </a:cubicBezTo>
                <a:close/>
              </a:path>
            </a:pathLst>
          </a:custGeom>
          <a:noFill/>
          <a:ln w="7600" cap="flat">
            <a:solidFill>
              <a:schemeClr val="tx2">
                <a:lumMod val="75000"/>
              </a:schemeClr>
            </a:solidFill>
            <a:bevel/>
          </a:ln>
        </p:spPr>
        <p:txBody>
          <a:bodyPr vert="vert"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sz="800" dirty="0">
              <a:solidFill>
                <a:srgbClr val="3C6997"/>
              </a:solidFill>
              <a:latin typeface="Arial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0" y="33969"/>
            <a:ext cx="7200899" cy="409565"/>
          </a:xfrm>
          <a:prstGeom prst="rect">
            <a:avLst/>
          </a:prstGeom>
        </p:spPr>
        <p:txBody>
          <a:bodyPr vert="horz" wrap="square" lIns="100804" tIns="50402" rIns="100804" bIns="50402" rtlCol="0" anchor="ctr">
            <a:spAutoFit/>
          </a:bodyPr>
          <a:lstStyle>
            <a:lvl1pPr algn="ctr" defTabSz="1008038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47835" marR="5600" indent="-934535"/>
            <a:r>
              <a:rPr lang="ru-RU" sz="2000" b="1" spc="-17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Структура расходов городского бюджета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8322" y="895494"/>
            <a:ext cx="4297033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Городские расходы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это денежные средства, направляемые органами местного самоуправления из бюджетов муниципальных образований на решение вопросов местного значения.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Расходная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часть охватывает всю экономику, так как государство учитывает экономические интересы общества в целом. 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147873"/>
              </p:ext>
            </p:extLst>
          </p:nvPr>
        </p:nvGraphicFramePr>
        <p:xfrm>
          <a:off x="432098" y="1133520"/>
          <a:ext cx="1891113" cy="1818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Левая круглая скобка 7"/>
          <p:cNvSpPr/>
          <p:nvPr/>
        </p:nvSpPr>
        <p:spPr>
          <a:xfrm rot="5400000">
            <a:off x="1807976" y="3739476"/>
            <a:ext cx="45719" cy="2988000"/>
          </a:xfrm>
          <a:prstGeom prst="leftBracket">
            <a:avLst/>
          </a:prstGeom>
          <a:ln>
            <a:solidFill>
              <a:schemeClr val="accent5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6924708"/>
              </p:ext>
            </p:extLst>
          </p:nvPr>
        </p:nvGraphicFramePr>
        <p:xfrm>
          <a:off x="1036258" y="5472360"/>
          <a:ext cx="1589155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513272"/>
              </p:ext>
            </p:extLst>
          </p:nvPr>
        </p:nvGraphicFramePr>
        <p:xfrm>
          <a:off x="4456778" y="5472360"/>
          <a:ext cx="1589155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37588" y="7119540"/>
            <a:ext cx="298649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Социальные </a:t>
            </a:r>
            <a:endParaRPr lang="en-US" sz="1600" b="1" dirty="0" smtClean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500" dirty="0" smtClean="0">
              <a:solidFill>
                <a:srgbClr val="295CAD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социального характера, к которым относятся расходы на образование,  культуру, социальную политику, физкультуру и спорт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270" y="7038748"/>
            <a:ext cx="2986494" cy="2115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Другие</a:t>
            </a:r>
            <a:endParaRPr lang="en-US" sz="1600" b="1" dirty="0" smtClean="0">
              <a:solidFill>
                <a:srgbClr val="FFC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</a:t>
            </a:r>
            <a:endParaRPr lang="ru-RU" sz="1600" dirty="0" smtClean="0">
              <a:solidFill>
                <a:srgbClr val="FFC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500" dirty="0" smtClean="0">
              <a:solidFill>
                <a:srgbClr val="295CAD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35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на жилищно-коммунальное  хозяйство, </a:t>
            </a:r>
            <a:r>
              <a:rPr lang="ru-RU" sz="135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общегосударственные вопросы, охрану </a:t>
            </a:r>
            <a:r>
              <a:rPr lang="ru-RU" sz="135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окружающей среды, обслуживание муниципального  долга и другие</a:t>
            </a:r>
            <a:endParaRPr lang="ru-RU" sz="135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Левая круглая скобка 24"/>
          <p:cNvSpPr/>
          <p:nvPr/>
        </p:nvSpPr>
        <p:spPr>
          <a:xfrm rot="5400000">
            <a:off x="5228496" y="3739476"/>
            <a:ext cx="45719" cy="2988000"/>
          </a:xfrm>
          <a:prstGeom prst="leftBracket">
            <a:avLst/>
          </a:prstGeom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1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" y="47235"/>
            <a:ext cx="203641" cy="40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04" tIns="50402" rIns="100804" bIns="504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60000" y="1439912"/>
            <a:ext cx="1268842" cy="286454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947253"/>
              </p:ext>
            </p:extLst>
          </p:nvPr>
        </p:nvGraphicFramePr>
        <p:xfrm>
          <a:off x="216074" y="1799952"/>
          <a:ext cx="6840759" cy="483694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99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41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41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41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10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2020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2021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% к 2020 году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2023 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10114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Профилактика терроризма и экстремизма, минимизация и ликвидация  последствий терроризма и экстремизма на территории городского округа</a:t>
                      </a:r>
                      <a:r>
                        <a:rPr kumimoji="0" lang="ru-RU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 город Дзержинск, всего, в том числе подпрограммы:</a:t>
                      </a:r>
                      <a:endParaRPr kumimoji="0" lang="ru-RU" sz="1200" b="1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014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Повышение антитеррористической защищенности объектов социальной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сферы на территории городского округа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0,70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0,70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0,70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0,70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0,70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6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Обеспечение безопасности граждан в местах массового пребывания и на транспорте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0,30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0,30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0,30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0,30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0,30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21782" y="146670"/>
            <a:ext cx="69350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14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«Профилактика терроризма и экстремизма, минимизация и ликвидация последствий терроризма и экстремизма на территории городского округа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60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1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456434" y="2664048"/>
            <a:ext cx="3532415" cy="1296144"/>
          </a:xfrm>
        </p:spPr>
        <p:txBody>
          <a:bodyPr numCol="1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Заказчик-координатор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Заместитель главы администрации городского округа, курирующий вопросы жилищно-коммунального хозяйства, благоустройства, дорожного хозяйства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174" y="167412"/>
            <a:ext cx="7022668" cy="840452"/>
          </a:xfrm>
          <a:prstGeom prst="rect">
            <a:avLst/>
          </a:prstGeom>
        </p:spPr>
        <p:txBody>
          <a:bodyPr wrap="square" lIns="100804" tIns="50402" rIns="100804" bIns="50402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15 Муниципальная программа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«Формирование современной городской среды в городском округе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082" y="1079872"/>
            <a:ext cx="3076336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99507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Цель программы </a:t>
            </a:r>
            <a:endParaRPr lang="ru-RU" sz="5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tabLst>
                <a:tab pos="199507" algn="l"/>
              </a:tabLst>
            </a:pPr>
            <a:r>
              <a:rPr lang="ru-RU" sz="5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  </a:t>
            </a:r>
          </a:p>
          <a:p>
            <a:pPr>
              <a:tabLst>
                <a:tab pos="199507" algn="l"/>
              </a:tabLs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создание комфортной среды проживания и жизнедеятельности для человека, которая обеспечивает высокое качество жизни в целом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8459" y="1079872"/>
            <a:ext cx="348220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Утверждена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>
              <a:tabLst>
                <a:tab pos="0" algn="l"/>
              </a:tabLs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Постановление администрации города Дзержинска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Нижегородской области от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01.11.2017 № 4337 «Об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утверждении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муниципальной программы «Формирование современной  городской среды на территории городского округа город  Дзержинск». 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6074" y="2434088"/>
            <a:ext cx="28083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Срок действия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программы</a:t>
            </a: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2018-2024 годы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8082" y="6366360"/>
            <a:ext cx="2960658" cy="1554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141,2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миллионов рублей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на выполнение  программы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2021 году</a:t>
            </a:r>
          </a:p>
          <a:p>
            <a:pPr algn="ctr"/>
            <a:endParaRPr lang="ru-RU" sz="3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18997" y="4609262"/>
            <a:ext cx="4687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Расходы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на выполнение программы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576114" y="5904408"/>
            <a:ext cx="2412000" cy="24120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41"/>
          <p:cNvGrpSpPr/>
          <p:nvPr/>
        </p:nvGrpSpPr>
        <p:grpSpPr>
          <a:xfrm>
            <a:off x="3672458" y="5976416"/>
            <a:ext cx="3312368" cy="2884633"/>
            <a:chOff x="8305546" y="6739589"/>
            <a:chExt cx="3168000" cy="2599927"/>
          </a:xfrm>
        </p:grpSpPr>
        <p:grpSp>
          <p:nvGrpSpPr>
            <p:cNvPr id="3" name="Группа 142"/>
            <p:cNvGrpSpPr/>
            <p:nvPr/>
          </p:nvGrpSpPr>
          <p:grpSpPr>
            <a:xfrm>
              <a:off x="8362385" y="6758956"/>
              <a:ext cx="732031" cy="2580560"/>
              <a:chOff x="8362385" y="6758956"/>
              <a:chExt cx="732031" cy="2580560"/>
            </a:xfrm>
          </p:grpSpPr>
          <p:sp>
            <p:nvSpPr>
              <p:cNvPr id="153" name="TextBox 152"/>
              <p:cNvSpPr txBox="1"/>
              <p:nvPr/>
            </p:nvSpPr>
            <p:spPr>
              <a:xfrm>
                <a:off x="8374416" y="6758956"/>
                <a:ext cx="720000" cy="305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141,2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4" name="Скругленный прямоугольник 153"/>
              <p:cNvSpPr/>
              <p:nvPr/>
            </p:nvSpPr>
            <p:spPr>
              <a:xfrm>
                <a:off x="8434385" y="7041326"/>
                <a:ext cx="576000" cy="192636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>
                  <a:solidFill>
                    <a:srgbClr val="28AFB0"/>
                  </a:solidFill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8362385" y="9062116"/>
                <a:ext cx="720000" cy="277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2021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" name="Группа 143"/>
            <p:cNvGrpSpPr/>
            <p:nvPr/>
          </p:nvGrpSpPr>
          <p:grpSpPr>
            <a:xfrm>
              <a:off x="9509433" y="6739590"/>
              <a:ext cx="724462" cy="2599926"/>
              <a:chOff x="9503864" y="6739590"/>
              <a:chExt cx="724462" cy="2599926"/>
            </a:xfrm>
          </p:grpSpPr>
          <p:sp>
            <p:nvSpPr>
              <p:cNvPr id="150" name="Скругленный прямоугольник 149"/>
              <p:cNvSpPr/>
              <p:nvPr/>
            </p:nvSpPr>
            <p:spPr>
              <a:xfrm>
                <a:off x="9575864" y="7041326"/>
                <a:ext cx="576000" cy="192636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28AFB0"/>
                  </a:solidFill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9508326" y="6739590"/>
                <a:ext cx="720000" cy="305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139,9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9503864" y="9062116"/>
                <a:ext cx="720000" cy="277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2022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1" name="Группа 144"/>
            <p:cNvGrpSpPr/>
            <p:nvPr/>
          </p:nvGrpSpPr>
          <p:grpSpPr>
            <a:xfrm>
              <a:off x="10647111" y="6739589"/>
              <a:ext cx="729370" cy="2599927"/>
              <a:chOff x="10647111" y="6739589"/>
              <a:chExt cx="729370" cy="2599927"/>
            </a:xfrm>
          </p:grpSpPr>
          <p:sp>
            <p:nvSpPr>
              <p:cNvPr id="147" name="Скругленный прямоугольник 146"/>
              <p:cNvSpPr/>
              <p:nvPr/>
            </p:nvSpPr>
            <p:spPr>
              <a:xfrm>
                <a:off x="10728481" y="7041326"/>
                <a:ext cx="576000" cy="1926359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28AFB0"/>
                  </a:solidFill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0647111" y="6739589"/>
                <a:ext cx="720000" cy="305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139,9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10656481" y="9062116"/>
                <a:ext cx="720000" cy="277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2023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146" name="Прямая соединительная линия 145"/>
            <p:cNvCxnSpPr/>
            <p:nvPr/>
          </p:nvCxnSpPr>
          <p:spPr>
            <a:xfrm>
              <a:off x="8305546" y="8978180"/>
              <a:ext cx="3168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216074" y="3164106"/>
            <a:ext cx="280831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Целевая группа программы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все жители городского округа город Дзержинск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5984" y="5504715"/>
            <a:ext cx="1268842" cy="255677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pPr algn="r"/>
            <a:r>
              <a:rPr lang="ru-RU" sz="1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</a:t>
            </a:r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лн. </a:t>
            </a:r>
            <a:r>
              <a:rPr lang="ru-RU" sz="1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7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282031"/>
              </p:ext>
            </p:extLst>
          </p:nvPr>
        </p:nvGraphicFramePr>
        <p:xfrm>
          <a:off x="144066" y="2087984"/>
          <a:ext cx="6840810" cy="345638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5827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8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59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97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82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03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57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kumimoji="0" lang="ru-RU" sz="1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2021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% к 2020 году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Формирование современной городской среды на территории городского округа город Дзержинск,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всего, в том числе  подпрограммы: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803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10001" marR="10001" marT="10501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19,0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141,2*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Св.200</a:t>
                      </a:r>
                      <a:endParaRPr lang="en-US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139,9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139,9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Комплексное благоустройство дворовых территорий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10001" marR="10001" marT="10501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Св.200</a:t>
                      </a:r>
                      <a:endParaRPr 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Комплексное благоустройство муниципальных территорий общего пользования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001" marR="10001" marT="10501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10001" marR="10001" marT="10501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81,2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Св.200</a:t>
                      </a:r>
                      <a:endParaRPr 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79,9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79,9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object 9"/>
          <p:cNvSpPr txBox="1"/>
          <p:nvPr/>
        </p:nvSpPr>
        <p:spPr>
          <a:xfrm>
            <a:off x="5976714" y="1759302"/>
            <a:ext cx="98383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00"/>
            <a:r>
              <a:rPr lang="ru-RU" sz="1200" spc="-5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200" spc="-5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рублей</a:t>
            </a:r>
            <a:endParaRPr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784" y="5978157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* Увеличение расходов в 2021 году по сравнению с 2020 годом связано с тем, что  в первоначальном бюджете на 2020 год не предусмотрены средства на реализацию федерального проекта «Формирование комфортной и городской среды»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6174" y="167412"/>
            <a:ext cx="7022668" cy="840452"/>
          </a:xfrm>
          <a:prstGeom prst="rect">
            <a:avLst/>
          </a:prstGeom>
        </p:spPr>
        <p:txBody>
          <a:bodyPr wrap="square" lIns="100804" tIns="50402" rIns="100804" bIns="50402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15 Муниципальная программа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«Формирование современной городской среды в городском округе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9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483781" y="2658363"/>
            <a:ext cx="3532415" cy="936104"/>
          </a:xfrm>
        </p:spPr>
        <p:txBody>
          <a:bodyPr numCol="1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Заказчик-координатор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Первый заместитель главы администрации городского округа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058" y="167412"/>
            <a:ext cx="7022668" cy="840452"/>
          </a:xfrm>
          <a:prstGeom prst="rect">
            <a:avLst/>
          </a:prstGeom>
        </p:spPr>
        <p:txBody>
          <a:bodyPr wrap="square" lIns="100804" tIns="50402" rIns="100804" bIns="50402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16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</a:t>
            </a: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«Развитие инженерной и социальной инфраструктуры городского округа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074" y="3172753"/>
            <a:ext cx="2966846" cy="686564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Целевая группа программы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все жители городского округа город Дзержинск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082" y="1079872"/>
            <a:ext cx="30763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99507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Цель программы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tabLst>
                <a:tab pos="0" algn="l"/>
              </a:tabLs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создание условий для сбалансированного и перспективного развития инженерной и социальной инфраструктуры для повышения качества жизни населения городского округа город Дзержинск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68459" y="1079872"/>
            <a:ext cx="348220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Утверждена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>
              <a:tabLst>
                <a:tab pos="0" algn="l"/>
              </a:tabLst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Постановление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администрации г.Дзержинска от 01.11.2017 г. № 4338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"Об утверждении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муниципальной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программы "Развитие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 инженерной и социальной инфраструктуры городского округа город Дзержинск"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6074" y="2680310"/>
            <a:ext cx="2736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Срок действия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программы</a:t>
            </a: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2018 - 2023 годы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6074" y="5904408"/>
            <a:ext cx="2960658" cy="1554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161,4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миллиона рублей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на выполнение  программы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2021 году</a:t>
            </a:r>
          </a:p>
          <a:p>
            <a:pPr algn="ctr"/>
            <a:endParaRPr lang="ru-RU" sz="300" b="1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56649" y="4485734"/>
            <a:ext cx="4160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Расходы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на выполнение программы</a:t>
            </a:r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504106" y="5544368"/>
            <a:ext cx="2412000" cy="24120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79"/>
          <p:cNvGrpSpPr/>
          <p:nvPr/>
        </p:nvGrpSpPr>
        <p:grpSpPr>
          <a:xfrm>
            <a:off x="3672458" y="5277822"/>
            <a:ext cx="3247187" cy="2850062"/>
            <a:chOff x="8226359" y="6519831"/>
            <a:chExt cx="3247187" cy="2850062"/>
          </a:xfrm>
        </p:grpSpPr>
        <p:grpSp>
          <p:nvGrpSpPr>
            <p:cNvPr id="3" name="Группа 80"/>
            <p:cNvGrpSpPr/>
            <p:nvPr/>
          </p:nvGrpSpPr>
          <p:grpSpPr>
            <a:xfrm>
              <a:off x="8226359" y="7671959"/>
              <a:ext cx="944094" cy="1697934"/>
              <a:chOff x="8226359" y="7671959"/>
              <a:chExt cx="944094" cy="1697934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8226359" y="7671959"/>
                <a:ext cx="9440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161,4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6" name="Скругленный прямоугольник 115"/>
              <p:cNvSpPr/>
              <p:nvPr/>
            </p:nvSpPr>
            <p:spPr>
              <a:xfrm>
                <a:off x="8434385" y="8031998"/>
                <a:ext cx="576000" cy="935689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>
                  <a:solidFill>
                    <a:srgbClr val="6D99C5"/>
                  </a:solidFill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8362385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2021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0" name="Группа 81"/>
            <p:cNvGrpSpPr/>
            <p:nvPr/>
          </p:nvGrpSpPr>
          <p:grpSpPr>
            <a:xfrm>
              <a:off x="9450495" y="6519831"/>
              <a:ext cx="877166" cy="2850062"/>
              <a:chOff x="9444926" y="6519831"/>
              <a:chExt cx="877166" cy="2850062"/>
            </a:xfrm>
          </p:grpSpPr>
          <p:sp>
            <p:nvSpPr>
              <p:cNvPr id="100" name="Скругленный прямоугольник 99"/>
              <p:cNvSpPr/>
              <p:nvPr/>
            </p:nvSpPr>
            <p:spPr>
              <a:xfrm>
                <a:off x="9575864" y="6858386"/>
                <a:ext cx="576000" cy="2109302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6D99C5"/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9444926" y="6519831"/>
                <a:ext cx="8771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914,4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9503864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2022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1" name="Группа 82"/>
            <p:cNvGrpSpPr/>
            <p:nvPr/>
          </p:nvGrpSpPr>
          <p:grpSpPr>
            <a:xfrm>
              <a:off x="10530615" y="8010513"/>
              <a:ext cx="942931" cy="1359380"/>
              <a:chOff x="10530615" y="8010513"/>
              <a:chExt cx="942931" cy="1359380"/>
            </a:xfrm>
          </p:grpSpPr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10728481" y="8349067"/>
                <a:ext cx="576000" cy="61862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6D99C5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0530615" y="8010513"/>
                <a:ext cx="9429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75,9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0656481" y="9062116"/>
                <a:ext cx="72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2023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90" name="Прямая соединительная линия 89"/>
            <p:cNvCxnSpPr/>
            <p:nvPr/>
          </p:nvCxnSpPr>
          <p:spPr>
            <a:xfrm>
              <a:off x="8305546" y="8978180"/>
              <a:ext cx="3168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extBox 119"/>
          <p:cNvSpPr txBox="1"/>
          <p:nvPr/>
        </p:nvSpPr>
        <p:spPr>
          <a:xfrm>
            <a:off x="4920121" y="5010115"/>
            <a:ext cx="1992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млн. рублей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63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9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879416"/>
              </p:ext>
            </p:extLst>
          </p:nvPr>
        </p:nvGraphicFramePr>
        <p:xfrm>
          <a:off x="144067" y="1871962"/>
          <a:ext cx="6950657" cy="345638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914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73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4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84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84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84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84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44893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kumimoji="0" lang="ru-RU" sz="1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% к 2020 году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1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Развитие инженерной и социальной инфраструктуры городского округа город Дзержинск,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всего, в том числе подпрограммы: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63,7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2 516,5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161,4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6,4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914,4**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75,9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Развитие инженерной инфраструктуры городского округа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41,0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2 334,2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62,4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2,8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124,5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70,2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1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Развитие социальной инфраструктуры</a:t>
                      </a:r>
                      <a:r>
                        <a:rPr lang="ru-RU" sz="12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городского округа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8038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22,7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182,3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54,3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789,9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5,6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object 9"/>
          <p:cNvSpPr txBox="1"/>
          <p:nvPr/>
        </p:nvSpPr>
        <p:spPr>
          <a:xfrm>
            <a:off x="6145006" y="1327254"/>
            <a:ext cx="98383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00"/>
            <a:r>
              <a:rPr lang="ru-RU" sz="1200" spc="-5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200" spc="-5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рублей</a:t>
            </a:r>
            <a:endParaRPr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058" y="167412"/>
            <a:ext cx="7022668" cy="840452"/>
          </a:xfrm>
          <a:prstGeom prst="rect">
            <a:avLst/>
          </a:prstGeom>
        </p:spPr>
        <p:txBody>
          <a:bodyPr wrap="square" lIns="100804" tIns="50402" rIns="100804" bIns="50402">
            <a:spAutoFit/>
          </a:bodyPr>
          <a:lstStyle/>
          <a:p>
            <a:pPr>
              <a:spcBef>
                <a:spcPct val="0"/>
              </a:spcBef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16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</a:t>
            </a:r>
          </a:p>
          <a:p>
            <a:pPr>
              <a:spcBef>
                <a:spcPct val="0"/>
              </a:spcBef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«Развитие инженерной и социальной инфраструктуры городского округа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64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5496" y="5593724"/>
            <a:ext cx="69992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* уменьшение расходов в 2021 году связано: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с тем, что в первоначальном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бюджете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были предусмотрены субсидии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из областного и федерального бюджетов на реализацию мероприятий по сокращению доли загрязненных сточных вод, в сумме 2 254 053 800,0 рублей. По решению Министерства строительства и ЖКХ Российской Федерации данные работы будут выполнены в рамках финансирования проекта развития «Системы водоснабжения и водоотведения в городах РФ» за счет средств международной финансовой организации Новый банк развития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БРИКС;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с завершением в 2020 году работ по строительству фонтана на площади Торговой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.</a:t>
            </a:r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ru-RU" sz="1200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** увеличение расходов в 2022 году по сравнению с 2021 годом связано с выделением средств:</a:t>
            </a: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-  на завершение строительства нового здания школы № 2; </a:t>
            </a: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-  на газификацию пос.Пыра; 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на строительство дороги к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Шуховской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 башне; 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на строительство дорожной инфраструктуры к ЖК Северные ворота.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9" y="47235"/>
            <a:ext cx="203641" cy="40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04" tIns="50402" rIns="100804" bIns="504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058" y="248875"/>
            <a:ext cx="6935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17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«Повышение эффективности бюджетных расходов в городском округе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468459" y="2448024"/>
            <a:ext cx="3532415" cy="936104"/>
          </a:xfrm>
          <a:prstGeom prst="rect">
            <a:avLst/>
          </a:prstGeom>
        </p:spPr>
        <p:txBody>
          <a:bodyPr vert="horz" lIns="100804" tIns="50402" rIns="100804" bIns="50402" numCol="1" rtlCol="0">
            <a:noAutofit/>
          </a:bodyPr>
          <a:lstStyle>
            <a:lvl1pPr marL="378014" indent="-378014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9031" indent="-315012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047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067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086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105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24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43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63" indent="-252009" algn="l" defTabSz="100803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Заказчик-координатор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15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Первый заместитель главы администрации городского округа</a:t>
            </a:r>
            <a:endParaRPr lang="ru-RU" sz="115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6074" y="3240112"/>
            <a:ext cx="2966846" cy="317232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Целевая группа программы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6074" y="1079872"/>
            <a:ext cx="288037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99507" algn="l"/>
              </a:tabLst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Цель программы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  <a:tabLst>
                <a:tab pos="265113" algn="l"/>
              </a:tabLst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Повышение эффективности бюджетных расходов на основе дальнейшего совершенствования бюджетных правоотношений и механизмов использования бюджетных средств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68459" y="1085841"/>
            <a:ext cx="348220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Утверждена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Постановление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Администрации города Дзержинска от 31.10.2017 г. № 4302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"Об утверждении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муниципальной программы «Повышение эффективности бюджетных расходов в городском округе город Дзержинск»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6074" y="2592040"/>
            <a:ext cx="30701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Срок действия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программы</a:t>
            </a:r>
            <a:r>
              <a:rPr lang="ru-RU" sz="1400" b="1" u="sng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Times New Roman"/>
                <a:cs typeface="Times New Roman" panose="02020603050405020304" pitchFamily="18" charset="0"/>
              </a:rPr>
              <a:t>2018-2023 годы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6074" y="6552480"/>
            <a:ext cx="2960658" cy="1554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133,2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миллионов рублей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на выполнение  программы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2021 году</a:t>
            </a:r>
          </a:p>
          <a:p>
            <a:pPr algn="ctr"/>
            <a:endParaRPr lang="ru-RU" sz="300" b="1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96194" y="4896296"/>
            <a:ext cx="4284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Расходы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на выполнение программы</a:t>
            </a:r>
          </a:p>
        </p:txBody>
      </p:sp>
      <p:sp>
        <p:nvSpPr>
          <p:cNvPr id="24" name="Овал 23"/>
          <p:cNvSpPr>
            <a:spLocks noChangeAspect="1"/>
          </p:cNvSpPr>
          <p:nvPr/>
        </p:nvSpPr>
        <p:spPr>
          <a:xfrm>
            <a:off x="504106" y="6120432"/>
            <a:ext cx="2412000" cy="2412000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16074" y="3600152"/>
            <a:ext cx="2448272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3816474" y="5544367"/>
            <a:ext cx="3168000" cy="3096343"/>
            <a:chOff x="8305546" y="6552704"/>
            <a:chExt cx="3168000" cy="2786379"/>
          </a:xfrm>
        </p:grpSpPr>
        <p:grpSp>
          <p:nvGrpSpPr>
            <p:cNvPr id="4" name="Группа 25"/>
            <p:cNvGrpSpPr/>
            <p:nvPr/>
          </p:nvGrpSpPr>
          <p:grpSpPr>
            <a:xfrm>
              <a:off x="8360344" y="6994390"/>
              <a:ext cx="722041" cy="2344693"/>
              <a:chOff x="8360344" y="6994390"/>
              <a:chExt cx="722041" cy="2344693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8360344" y="6994390"/>
                <a:ext cx="720000" cy="30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133,2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Скругленный прямоугольник 36"/>
              <p:cNvSpPr/>
              <p:nvPr/>
            </p:nvSpPr>
            <p:spPr>
              <a:xfrm>
                <a:off x="8434385" y="7284611"/>
                <a:ext cx="576000" cy="168307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362385" y="9062116"/>
                <a:ext cx="720000" cy="276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2021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" name="Группа 26"/>
            <p:cNvGrpSpPr/>
            <p:nvPr/>
          </p:nvGrpSpPr>
          <p:grpSpPr>
            <a:xfrm>
              <a:off x="9457674" y="7059189"/>
              <a:ext cx="812337" cy="2279894"/>
              <a:chOff x="9452105" y="7059189"/>
              <a:chExt cx="812337" cy="2279894"/>
            </a:xfrm>
          </p:grpSpPr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9575864" y="7363851"/>
                <a:ext cx="576000" cy="160383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452105" y="7059189"/>
                <a:ext cx="812337" cy="30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131,8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503864" y="9062116"/>
                <a:ext cx="720000" cy="276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2022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7" name="Группа 27"/>
            <p:cNvGrpSpPr/>
            <p:nvPr/>
          </p:nvGrpSpPr>
          <p:grpSpPr>
            <a:xfrm>
              <a:off x="10656481" y="6552704"/>
              <a:ext cx="745409" cy="2786379"/>
              <a:chOff x="10656481" y="6552704"/>
              <a:chExt cx="745409" cy="2786379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10728481" y="6843399"/>
                <a:ext cx="576000" cy="212428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0681890" y="6552704"/>
                <a:ext cx="720000" cy="30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accent6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137,1</a:t>
                </a:r>
                <a:endParaRPr lang="ru-RU" sz="16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0656481" y="9062116"/>
                <a:ext cx="720000" cy="276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rPr>
                  <a:t>2023</a:t>
                </a:r>
                <a:endPara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29" name="Прямая соединительная линия 28"/>
            <p:cNvCxnSpPr/>
            <p:nvPr/>
          </p:nvCxnSpPr>
          <p:spPr>
            <a:xfrm>
              <a:off x="8305546" y="8978180"/>
              <a:ext cx="3168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216074" y="3528144"/>
            <a:ext cx="36004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все жители городского округа город Дзержинск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04706" y="5256336"/>
            <a:ext cx="9557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млн.рублей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65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" y="47235"/>
            <a:ext cx="203641" cy="40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0804" tIns="50402" rIns="100804" bIns="504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860000" y="1655936"/>
            <a:ext cx="1268842" cy="286454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млн.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093789"/>
              </p:ext>
            </p:extLst>
          </p:nvPr>
        </p:nvGraphicFramePr>
        <p:xfrm>
          <a:off x="216074" y="2347060"/>
          <a:ext cx="6840759" cy="31253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47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3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41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41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41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2020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2021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% к 2020 году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2022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2023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4864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Повышение эффективности бюджетных расходов в городском округе город Дзержинск,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всего, в том числе мероприятия:</a:t>
                      </a:r>
                      <a:endParaRPr kumimoji="0" lang="ru-RU" sz="1000" b="1" i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118,4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141,3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133,2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94,3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131,8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137,1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Процентные платежи по муниципальному долгу</a:t>
                      </a:r>
                      <a:endParaRPr kumimoji="0" lang="ru-RU" sz="10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118,4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112,2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98,1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87,4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96,7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102,0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Исполнение решений судебных</a:t>
                      </a:r>
                      <a:r>
                        <a:rPr kumimoji="0" lang="ru-RU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 panose="02020603050405020304" pitchFamily="18" charset="0"/>
                        </a:rPr>
                        <a:t> органов, уплата иных платежей (в т.ч.административных штрафов)</a:t>
                      </a:r>
                      <a:endParaRPr kumimoji="0" lang="ru-RU" sz="1000" b="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08" marR="72008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15,0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72058" y="248875"/>
            <a:ext cx="6935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17 Муниципальная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программа </a:t>
            </a:r>
          </a:p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«Повышение эффективности бюджетных расходов в городском округе город Дзержинск»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66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1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63794"/>
              </p:ext>
            </p:extLst>
          </p:nvPr>
        </p:nvGraphicFramePr>
        <p:xfrm>
          <a:off x="144066" y="2232000"/>
          <a:ext cx="6967139" cy="7639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7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0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92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94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7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Наименование мероприятия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Times New Roman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2021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Times New Roman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2022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Times New Roman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2023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Times New Roman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98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Строительство инженерной инфраструктуры территории малоэтажного жилищного строительства по пр. Свердлова (2-ая очередь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5,3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0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Строительство объездной дороги в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пос.Дачный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Строительство автомобильной дороги от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пр.Ленинского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Комсомола до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ул.Самохвалова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15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Строительство проездов коттеджной застройки в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пос.Гавриловка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городского округа город Дзержинск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15,4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Строительство дорожной инфра-структуры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террито-рии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малоэтажного жилищного строительства по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пр.Свердлова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(1,2-ая очередь)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99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Строительство дорожной инфраструктуры территории малоэтажного жилищного строительства ЖК «Северные ворота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0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Строительство автодороги к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Шуховской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башне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10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Строительство автомобильной дороги от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ул.Самохвалова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до 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пр.Ленинского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Комсомола, до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ул.Комбрига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Патоличева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, до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пр.Циолковского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6,1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71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Строительство дорожной инфраструктуры на территории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ул.Чапаева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ул.Бутлерова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 (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ул.Новая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4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Газификация поселка Пыра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17,1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43,9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43,9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16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Строительство дорожной инфраструктуры территории малоэтажного жилищного строительства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пос.Пыра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, квартал «Южный»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74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Строительство МБОУ «Средняя школа № 2»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76,8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760,2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698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Перекладка натурального газона тренировочной площадки стадиона «Химик» на искусственное покрытие с системой подогрева в рамках концепции наследия ЧМ 2018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4,2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22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Развитие территории дендропарка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им.И.Н.Ильяшевича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9,5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24,3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5,7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839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Реконструкция причальной стенки возле бывшего речного вокзала в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г.Дзержинске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9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Строительство причала-понтона возле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Шуховской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башни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9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Строительство пассажирского павильона и портовой площади возле бывшего речного вокзала в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г.Дзержинске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9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Строительство пассажирского павильона возле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Шуховской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башни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9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Строительство бассейна «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Капролактамовец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» МБУ «СШОР «Салют»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9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Строительство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ФОКа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с залом художественной гимнастики МАУ «СШОР «Город спорта»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9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Строительство центра единоборств МБУ «СШОР борьбы Созвездие»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51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ВСЕГО</a:t>
                      </a:r>
                      <a:endParaRPr lang="ru-RU" sz="1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Times New Roman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Times New Roman" pitchFamily="18" charset="0"/>
                        </a:rPr>
                        <a:t>152,6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Times New Roman" pitchFamily="18" charset="0"/>
                        </a:rPr>
                        <a:t>905,6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Times New Roman"/>
                          <a:cs typeface="Times New Roman" pitchFamily="18" charset="0"/>
                        </a:rPr>
                        <a:t>67,1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690" marR="56690" marT="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780" y="143768"/>
            <a:ext cx="6636098" cy="4320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pc="-27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Адресная инвестиционная программа </a:t>
            </a:r>
            <a:br>
              <a:rPr lang="ru-RU" sz="2000" b="1" spc="-27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ru-RU" sz="2000" b="1" spc="-27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44"/>
          <p:cNvSpPr/>
          <p:nvPr/>
        </p:nvSpPr>
        <p:spPr>
          <a:xfrm>
            <a:off x="6160046" y="2012956"/>
            <a:ext cx="951160" cy="219044"/>
          </a:xfrm>
          <a:custGeom>
            <a:avLst/>
            <a:gdLst/>
            <a:ahLst/>
            <a:cxnLst/>
            <a:rect l="l" t="t" r="r" b="b"/>
            <a:pathLst>
              <a:path w="2442210" h="440054">
                <a:moveTo>
                  <a:pt x="2368422" y="0"/>
                </a:moveTo>
                <a:lnTo>
                  <a:pt x="73278" y="0"/>
                </a:lnTo>
                <a:lnTo>
                  <a:pt x="44737" y="5755"/>
                </a:lnTo>
                <a:lnTo>
                  <a:pt x="21447" y="21453"/>
                </a:lnTo>
                <a:lnTo>
                  <a:pt x="5752" y="44737"/>
                </a:lnTo>
                <a:lnTo>
                  <a:pt x="0" y="73253"/>
                </a:lnTo>
                <a:lnTo>
                  <a:pt x="0" y="366293"/>
                </a:lnTo>
                <a:lnTo>
                  <a:pt x="5752" y="394811"/>
                </a:lnTo>
                <a:lnTo>
                  <a:pt x="21447" y="418099"/>
                </a:lnTo>
                <a:lnTo>
                  <a:pt x="44737" y="433801"/>
                </a:lnTo>
                <a:lnTo>
                  <a:pt x="73278" y="439559"/>
                </a:lnTo>
                <a:lnTo>
                  <a:pt x="2368422" y="439559"/>
                </a:lnTo>
                <a:lnTo>
                  <a:pt x="2396964" y="433801"/>
                </a:lnTo>
                <a:lnTo>
                  <a:pt x="2420254" y="418099"/>
                </a:lnTo>
                <a:lnTo>
                  <a:pt x="2435949" y="394811"/>
                </a:lnTo>
                <a:lnTo>
                  <a:pt x="2441702" y="366293"/>
                </a:lnTo>
                <a:lnTo>
                  <a:pt x="2441702" y="73253"/>
                </a:lnTo>
                <a:lnTo>
                  <a:pt x="2435949" y="44737"/>
                </a:lnTo>
                <a:lnTo>
                  <a:pt x="2420254" y="21453"/>
                </a:lnTo>
                <a:lnTo>
                  <a:pt x="2396964" y="5755"/>
                </a:lnTo>
                <a:lnTo>
                  <a:pt x="2368422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pPr algn="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млн. рублей</a:t>
            </a:r>
            <a:endParaRPr sz="11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6074" y="1655936"/>
            <a:ext cx="6625371" cy="532676"/>
          </a:xfrm>
          <a:prstGeom prst="rect">
            <a:avLst/>
          </a:prstGeom>
          <a:noFill/>
        </p:spPr>
        <p:txBody>
          <a:bodyPr wrap="square" lIns="100804" tIns="50402" rIns="100804" bIns="50402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Финансирование объектов </a:t>
            </a:r>
            <a:r>
              <a:rPr lang="ru-RU" sz="14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рамках адресной инвестиционной программы:</a:t>
            </a:r>
            <a:endParaRPr lang="ru-RU" sz="1400" b="1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6074" y="679917"/>
            <a:ext cx="2475428" cy="9760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6224986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152,6</a:t>
            </a:r>
          </a:p>
          <a:p>
            <a:pPr algn="ctr">
              <a:tabLst>
                <a:tab pos="6224986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млн. рублей</a:t>
            </a:r>
            <a:endParaRPr lang="ru-RU" b="1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6224986" algn="l"/>
              </a:tabLst>
            </a:pP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расходы в рамках программы в 2021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году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22495" y="697931"/>
            <a:ext cx="4288711" cy="3099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tabLst>
                <a:tab pos="6224986" algn="l"/>
              </a:tabLst>
            </a:pPr>
            <a:r>
              <a:rPr lang="ru-RU" sz="105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 счет областного бюджета </a:t>
            </a:r>
            <a:r>
              <a:rPr lang="ru-RU" sz="105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</a:t>
            </a:r>
            <a:r>
              <a:rPr lang="ru-RU" sz="105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8</a:t>
            </a:r>
            <a:r>
              <a:rPr lang="ru-RU" sz="11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,0 </a:t>
            </a:r>
            <a:r>
              <a:rPr lang="ru-RU" sz="105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млн. рублей</a:t>
            </a:r>
            <a:endParaRPr lang="ru-RU" sz="105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22495" y="1362736"/>
            <a:ext cx="4288712" cy="293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tabLst>
                <a:tab pos="6224986" algn="l"/>
              </a:tabLst>
            </a:pPr>
            <a:r>
              <a:rPr lang="ru-RU" sz="105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 счет местного бюджета – </a:t>
            </a:r>
            <a:r>
              <a:rPr lang="ru-RU" sz="105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144,6</a:t>
            </a:r>
            <a:r>
              <a:rPr lang="en-US" sz="11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592648" y="9688189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67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6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-71958" y="287784"/>
            <a:ext cx="6731616" cy="375869"/>
          </a:xfrm>
          <a:prstGeom prst="rect">
            <a:avLst/>
          </a:prstGeom>
        </p:spPr>
        <p:txBody>
          <a:bodyPr vert="horz" lIns="0" tIns="50402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179388"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       </a:t>
            </a:r>
            <a:r>
              <a:rPr lang="ru-RU" sz="2400" b="1" spc="-27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Муниципальный долг г.Дзержинска</a:t>
            </a:r>
            <a:endParaRPr lang="ru-RU" sz="2400" b="1" spc="-27" dirty="0">
              <a:solidFill>
                <a:srgbClr val="0070C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TextBox 1"/>
          <p:cNvSpPr txBox="1"/>
          <p:nvPr/>
        </p:nvSpPr>
        <p:spPr>
          <a:xfrm>
            <a:off x="5743468" y="935856"/>
            <a:ext cx="1241022" cy="3166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solidFill>
                  <a:srgbClr val="0070C0"/>
                </a:solidFill>
                <a:latin typeface="Century Gothic" pitchFamily="34" charset="0"/>
                <a:cs typeface="Times New Roman" panose="02020603050405020304" pitchFamily="18" charset="0"/>
              </a:rPr>
              <a:t>млн. рублей</a:t>
            </a:r>
            <a:endParaRPr lang="ru-RU" sz="1100" b="1" dirty="0">
              <a:solidFill>
                <a:srgbClr val="0070C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 flipV="1">
            <a:off x="362506" y="4774198"/>
            <a:ext cx="6469804" cy="49077"/>
            <a:chOff x="362506" y="3917680"/>
            <a:chExt cx="6469804" cy="0"/>
          </a:xfrm>
        </p:grpSpPr>
        <p:cxnSp>
          <p:nvCxnSpPr>
            <p:cNvPr id="63" name="Прямая соединительная линия 62"/>
            <p:cNvCxnSpPr/>
            <p:nvPr/>
          </p:nvCxnSpPr>
          <p:spPr>
            <a:xfrm>
              <a:off x="362506" y="3917680"/>
              <a:ext cx="1204588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100000">
                    <a:srgbClr val="FF595E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1668162" y="3917680"/>
              <a:ext cx="1204588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100000">
                    <a:srgbClr val="FF595E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2986286" y="3917680"/>
              <a:ext cx="1204588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100000">
                    <a:srgbClr val="FF595E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4301978" y="3917680"/>
              <a:ext cx="1204588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100000">
                    <a:srgbClr val="FF595E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5627722" y="3917680"/>
              <a:ext cx="1204588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100000">
                    <a:srgbClr val="FF595E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263892" y="1389390"/>
            <a:ext cx="6613952" cy="3357804"/>
            <a:chOff x="851792" y="1143182"/>
            <a:chExt cx="6613952" cy="3590459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851792" y="1143182"/>
              <a:ext cx="6613952" cy="3590459"/>
              <a:chOff x="8903708" y="1221278"/>
              <a:chExt cx="6613952" cy="3590459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9622765" y="1221278"/>
                <a:ext cx="5367182" cy="3347594"/>
                <a:chOff x="9610532" y="1221278"/>
                <a:chExt cx="5367182" cy="3347594"/>
              </a:xfrm>
            </p:grpSpPr>
            <p:grpSp>
              <p:nvGrpSpPr>
                <p:cNvPr id="28" name="Группа 27"/>
                <p:cNvGrpSpPr/>
                <p:nvPr/>
              </p:nvGrpSpPr>
              <p:grpSpPr>
                <a:xfrm>
                  <a:off x="9610532" y="1221278"/>
                  <a:ext cx="1396109" cy="3347594"/>
                  <a:chOff x="8296366" y="1221278"/>
                  <a:chExt cx="1396109" cy="3347594"/>
                </a:xfrm>
              </p:grpSpPr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8409809" y="4009399"/>
                    <a:ext cx="1188458" cy="5594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4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rPr>
                      <a:t>Бюджет 2020</a:t>
                    </a:r>
                    <a:endParaRPr lang="ru-RU" sz="1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grpSp>
                <p:nvGrpSpPr>
                  <p:cNvPr id="31" name="Группа 30"/>
                  <p:cNvGrpSpPr/>
                  <p:nvPr/>
                </p:nvGrpSpPr>
                <p:grpSpPr>
                  <a:xfrm>
                    <a:off x="8296366" y="1221278"/>
                    <a:ext cx="1396109" cy="2693695"/>
                    <a:chOff x="8296366" y="1221278"/>
                    <a:chExt cx="1396109" cy="2693695"/>
                  </a:xfrm>
                </p:grpSpPr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8296366" y="1221278"/>
                      <a:ext cx="877473" cy="36201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6D99C5"/>
                          </a:solidFill>
                          <a:latin typeface="Century Gothic" panose="020B0502020202020204" pitchFamily="34" charset="0"/>
                        </a:rPr>
                        <a:t>1 430,8</a:t>
                      </a:r>
                      <a:endParaRPr lang="ru-RU" sz="1600" b="1" dirty="0">
                        <a:solidFill>
                          <a:srgbClr val="6D99C5"/>
                        </a:solidFill>
                        <a:latin typeface="Century Gothic" panose="020B0502020202020204" pitchFamily="34" charset="0"/>
                      </a:endParaRPr>
                    </a:p>
                  </p:txBody>
                </p:sp>
                <p:sp>
                  <p:nvSpPr>
                    <p:cNvPr id="33" name="Скругленный прямоугольник 32"/>
                    <p:cNvSpPr/>
                    <p:nvPr/>
                  </p:nvSpPr>
                  <p:spPr>
                    <a:xfrm>
                      <a:off x="8409809" y="1567859"/>
                      <a:ext cx="576000" cy="2347114"/>
                    </a:xfrm>
                    <a:prstGeom prst="round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Скругленный прямоугольник 33"/>
                    <p:cNvSpPr/>
                    <p:nvPr/>
                  </p:nvSpPr>
                  <p:spPr>
                    <a:xfrm>
                      <a:off x="9038397" y="3440197"/>
                      <a:ext cx="576000" cy="474775"/>
                    </a:xfrm>
                    <a:prstGeom prst="roundRect">
                      <a:avLst/>
                    </a:prstGeom>
                    <a:solidFill>
                      <a:srgbClr val="FF595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8972475" y="3129734"/>
                      <a:ext cx="720000" cy="36201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595E"/>
                          </a:solidFill>
                          <a:latin typeface="Century Gothic" panose="020B0502020202020204" pitchFamily="34" charset="0"/>
                        </a:rPr>
                        <a:t>124,1</a:t>
                      </a:r>
                      <a:endParaRPr lang="ru-RU" sz="1600" b="1" dirty="0">
                        <a:solidFill>
                          <a:srgbClr val="FF595E"/>
                        </a:solidFill>
                        <a:latin typeface="Century Gothic" panose="020B0502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6" name="Группа 35"/>
                <p:cNvGrpSpPr/>
                <p:nvPr/>
              </p:nvGrpSpPr>
              <p:grpSpPr>
                <a:xfrm>
                  <a:off x="10966141" y="1567859"/>
                  <a:ext cx="1386166" cy="3001013"/>
                  <a:chOff x="8337809" y="1567859"/>
                  <a:chExt cx="1386166" cy="3001013"/>
                </a:xfrm>
              </p:grpSpPr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8337809" y="4009399"/>
                    <a:ext cx="1264416" cy="5594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4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rPr>
                      <a:t>Прогноз 2021</a:t>
                    </a:r>
                    <a:endParaRPr lang="ru-RU" sz="1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grpSp>
                <p:nvGrpSpPr>
                  <p:cNvPr id="38" name="Группа 37"/>
                  <p:cNvGrpSpPr/>
                  <p:nvPr/>
                </p:nvGrpSpPr>
                <p:grpSpPr>
                  <a:xfrm>
                    <a:off x="8409809" y="1567859"/>
                    <a:ext cx="1314166" cy="2347112"/>
                    <a:chOff x="8409809" y="1567859"/>
                    <a:chExt cx="1314166" cy="2347112"/>
                  </a:xfrm>
                </p:grpSpPr>
                <p:sp>
                  <p:nvSpPr>
                    <p:cNvPr id="40" name="Скругленный прямоугольник 39"/>
                    <p:cNvSpPr/>
                    <p:nvPr/>
                  </p:nvSpPr>
                  <p:spPr>
                    <a:xfrm>
                      <a:off x="8409809" y="1567859"/>
                      <a:ext cx="576000" cy="2347112"/>
                    </a:xfrm>
                    <a:prstGeom prst="round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41" name="Скругленный прямоугольник 40"/>
                    <p:cNvSpPr/>
                    <p:nvPr/>
                  </p:nvSpPr>
                  <p:spPr>
                    <a:xfrm>
                      <a:off x="9038397" y="3606240"/>
                      <a:ext cx="576000" cy="308731"/>
                    </a:xfrm>
                    <a:prstGeom prst="roundRect">
                      <a:avLst/>
                    </a:prstGeom>
                    <a:solidFill>
                      <a:srgbClr val="FF595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9003975" y="3264165"/>
                      <a:ext cx="720000" cy="36201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595E"/>
                          </a:solidFill>
                          <a:latin typeface="Century Gothic" panose="020B0502020202020204" pitchFamily="34" charset="0"/>
                        </a:rPr>
                        <a:t>98,1</a:t>
                      </a:r>
                      <a:endParaRPr lang="ru-RU" sz="1600" b="1" dirty="0">
                        <a:solidFill>
                          <a:srgbClr val="FF595E"/>
                        </a:solidFill>
                        <a:latin typeface="Century Gothic" panose="020B0502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3" name="Группа 42"/>
                <p:cNvGrpSpPr/>
                <p:nvPr/>
              </p:nvGrpSpPr>
              <p:grpSpPr>
                <a:xfrm>
                  <a:off x="12352307" y="1567859"/>
                  <a:ext cx="1296000" cy="3001013"/>
                  <a:chOff x="8409809" y="1567859"/>
                  <a:chExt cx="1296000" cy="3001013"/>
                </a:xfrm>
              </p:grpSpPr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8409809" y="4009399"/>
                    <a:ext cx="1204588" cy="5594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4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rPr>
                      <a:t>Прогноз 2022</a:t>
                    </a:r>
                    <a:endParaRPr lang="ru-RU" sz="1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grpSp>
                <p:nvGrpSpPr>
                  <p:cNvPr id="45" name="Группа 44"/>
                  <p:cNvGrpSpPr/>
                  <p:nvPr/>
                </p:nvGrpSpPr>
                <p:grpSpPr>
                  <a:xfrm>
                    <a:off x="8409809" y="1567859"/>
                    <a:ext cx="1296000" cy="2347112"/>
                    <a:chOff x="8409809" y="1567859"/>
                    <a:chExt cx="1296000" cy="2347112"/>
                  </a:xfrm>
                </p:grpSpPr>
                <p:sp>
                  <p:nvSpPr>
                    <p:cNvPr id="47" name="Скругленный прямоугольник 46"/>
                    <p:cNvSpPr/>
                    <p:nvPr/>
                  </p:nvSpPr>
                  <p:spPr>
                    <a:xfrm>
                      <a:off x="8409809" y="1567859"/>
                      <a:ext cx="576000" cy="2347112"/>
                    </a:xfrm>
                    <a:prstGeom prst="round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48" name="Скругленный прямоугольник 47"/>
                    <p:cNvSpPr/>
                    <p:nvPr/>
                  </p:nvSpPr>
                  <p:spPr>
                    <a:xfrm>
                      <a:off x="9038397" y="3711015"/>
                      <a:ext cx="576000" cy="203956"/>
                    </a:xfrm>
                    <a:prstGeom prst="roundRect">
                      <a:avLst/>
                    </a:prstGeom>
                    <a:solidFill>
                      <a:srgbClr val="FF595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8985809" y="3401035"/>
                      <a:ext cx="720000" cy="36201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595E"/>
                          </a:solidFill>
                          <a:latin typeface="Century Gothic" panose="020B0502020202020204" pitchFamily="34" charset="0"/>
                        </a:rPr>
                        <a:t>96,7</a:t>
                      </a:r>
                      <a:endParaRPr lang="ru-RU" sz="1600" b="1" dirty="0">
                        <a:solidFill>
                          <a:srgbClr val="FF595E"/>
                        </a:solidFill>
                        <a:latin typeface="Century Gothic" panose="020B0502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0" name="Группа 49"/>
                <p:cNvGrpSpPr/>
                <p:nvPr/>
              </p:nvGrpSpPr>
              <p:grpSpPr>
                <a:xfrm>
                  <a:off x="13663548" y="1567859"/>
                  <a:ext cx="1314166" cy="3001013"/>
                  <a:chOff x="8406884" y="1567859"/>
                  <a:chExt cx="1314166" cy="3001013"/>
                </a:xfrm>
              </p:grpSpPr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8406884" y="4009399"/>
                    <a:ext cx="1207513" cy="5594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4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rPr>
                      <a:t>Прогноз 2023</a:t>
                    </a:r>
                    <a:endParaRPr lang="ru-RU" sz="1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grpSp>
                <p:nvGrpSpPr>
                  <p:cNvPr id="52" name="Группа 51"/>
                  <p:cNvGrpSpPr/>
                  <p:nvPr/>
                </p:nvGrpSpPr>
                <p:grpSpPr>
                  <a:xfrm>
                    <a:off x="8409809" y="1567859"/>
                    <a:ext cx="1311241" cy="2347113"/>
                    <a:chOff x="8409809" y="1567859"/>
                    <a:chExt cx="1311241" cy="2347113"/>
                  </a:xfrm>
                </p:grpSpPr>
                <p:sp>
                  <p:nvSpPr>
                    <p:cNvPr id="54" name="Скругленный прямоугольник 53"/>
                    <p:cNvSpPr/>
                    <p:nvPr/>
                  </p:nvSpPr>
                  <p:spPr>
                    <a:xfrm>
                      <a:off x="8409809" y="1567859"/>
                      <a:ext cx="576000" cy="2347113"/>
                    </a:xfrm>
                    <a:prstGeom prst="round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55" name="Скругленный прямоугольник 54"/>
                    <p:cNvSpPr/>
                    <p:nvPr/>
                  </p:nvSpPr>
                  <p:spPr>
                    <a:xfrm>
                      <a:off x="9038397" y="3582042"/>
                      <a:ext cx="576000" cy="332929"/>
                    </a:xfrm>
                    <a:prstGeom prst="roundRect">
                      <a:avLst/>
                    </a:prstGeom>
                    <a:solidFill>
                      <a:srgbClr val="FF595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9001050" y="3266326"/>
                      <a:ext cx="720000" cy="36201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595E"/>
                          </a:solidFill>
                          <a:latin typeface="Century Gothic" panose="020B0502020202020204" pitchFamily="34" charset="0"/>
                        </a:rPr>
                        <a:t>102,0</a:t>
                      </a:r>
                      <a:endParaRPr lang="ru-RU" sz="1600" b="1" dirty="0">
                        <a:solidFill>
                          <a:srgbClr val="FF595E"/>
                        </a:solidFill>
                        <a:latin typeface="Century Gothic" panose="020B0502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9" name="TextBox 8"/>
              <p:cNvSpPr txBox="1"/>
              <p:nvPr/>
            </p:nvSpPr>
            <p:spPr>
              <a:xfrm>
                <a:off x="8903708" y="4503960"/>
                <a:ext cx="66139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solidFill>
                      <a:srgbClr val="6D99C5"/>
                    </a:solidFill>
                    <a:latin typeface="Century Gothic" panose="020B0502020202020204" pitchFamily="34" charset="0"/>
                  </a:rPr>
                  <a:t>      Муниципальный долг</a:t>
                </a:r>
                <a:r>
                  <a:rPr lang="ru-RU" sz="1400" dirty="0" smtClean="0">
                    <a:latin typeface="Century Gothic" panose="020B0502020202020204" pitchFamily="34" charset="0"/>
                  </a:rPr>
                  <a:t>                       </a:t>
                </a:r>
                <a:r>
                  <a:rPr lang="ru-RU" sz="1400" b="1" dirty="0" smtClean="0">
                    <a:solidFill>
                      <a:srgbClr val="FF595E"/>
                    </a:solidFill>
                    <a:latin typeface="Century Gothic" panose="020B0502020202020204" pitchFamily="34" charset="0"/>
                  </a:rPr>
                  <a:t>Расходы на обслуживание долга</a:t>
                </a:r>
                <a:endParaRPr lang="ru-RU" sz="1400" b="1" dirty="0">
                  <a:solidFill>
                    <a:srgbClr val="FF595E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1031150" y="4485895"/>
              <a:ext cx="164917" cy="224881"/>
            </a:xfrm>
            <a:prstGeom prst="roundRect">
              <a:avLst/>
            </a:prstGeom>
            <a:solidFill>
              <a:srgbClr val="6D99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4076309" y="4485895"/>
              <a:ext cx="164917" cy="224881"/>
            </a:xfrm>
            <a:prstGeom prst="roundRect">
              <a:avLst/>
            </a:prstGeom>
            <a:solidFill>
              <a:srgbClr val="FF5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59" name="Прямая соединительная линия 58"/>
          <p:cNvCxnSpPr/>
          <p:nvPr/>
        </p:nvCxnSpPr>
        <p:spPr>
          <a:xfrm>
            <a:off x="190624" y="5904408"/>
            <a:ext cx="6804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100000">
                  <a:srgbClr val="FF595E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216682" y="4774200"/>
            <a:ext cx="6804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100000">
                  <a:srgbClr val="FF595E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88853" y="5950981"/>
            <a:ext cx="5077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Доля муниципального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долга в собственных доходах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09336" y="4921770"/>
            <a:ext cx="6422974" cy="864096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tabLst>
                <a:tab pos="6224986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Объем 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муниципального долга города Дзержинска </a:t>
            </a: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2021-2023 годах сохранится на уровне 2020 года </a:t>
            </a:r>
            <a:r>
              <a:rPr lang="ru-RU" sz="14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 составит                                           </a:t>
            </a:r>
            <a:r>
              <a:rPr lang="ru-RU" sz="1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1 430,8 </a:t>
            </a:r>
            <a:r>
              <a:rPr lang="ru-RU" sz="14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млн. рублей</a:t>
            </a:r>
            <a:r>
              <a:rPr lang="ru-RU" sz="1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25822" y="9000752"/>
            <a:ext cx="6422974" cy="864096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tabLst>
                <a:tab pos="6224986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период с </a:t>
            </a: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2021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года по </a:t>
            </a: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2023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год доля муниципального долга в собственных налоговых и неналоговых доходах снижена с </a:t>
            </a:r>
            <a:r>
              <a:rPr lang="ru-RU" sz="12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0,88</a:t>
            </a: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 </a:t>
            </a:r>
            <a:r>
              <a:rPr lang="ru-RU" sz="12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0,79</a:t>
            </a:r>
            <a:r>
              <a:rPr lang="ru-RU" sz="1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что свидетельствует о снижении долговой нагрузки городского бюджета и о повышении качества управления муниципальными финансами.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290929" y="1389390"/>
            <a:ext cx="877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D99C5"/>
                </a:solidFill>
                <a:latin typeface="Century Gothic" panose="020B0502020202020204" pitchFamily="34" charset="0"/>
              </a:rPr>
              <a:t>1 430,8</a:t>
            </a:r>
            <a:endParaRPr lang="ru-RU" sz="1600" b="1" dirty="0">
              <a:solidFill>
                <a:srgbClr val="6D99C5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600450" y="1394793"/>
            <a:ext cx="877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D99C5"/>
                </a:solidFill>
                <a:latin typeface="Century Gothic" panose="020B0502020202020204" pitchFamily="34" charset="0"/>
              </a:rPr>
              <a:t>1 430,8</a:t>
            </a:r>
            <a:endParaRPr lang="ru-RU" sz="1600" b="1" dirty="0">
              <a:solidFill>
                <a:srgbClr val="6D99C5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96594" y="1389390"/>
            <a:ext cx="877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D99C5"/>
                </a:solidFill>
                <a:latin typeface="Century Gothic" panose="020B0502020202020204" pitchFamily="34" charset="0"/>
              </a:rPr>
              <a:t>1 430,8</a:t>
            </a:r>
            <a:endParaRPr lang="ru-RU" sz="1600" b="1" dirty="0">
              <a:solidFill>
                <a:srgbClr val="6D99C5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84905551"/>
              </p:ext>
            </p:extLst>
          </p:nvPr>
        </p:nvGraphicFramePr>
        <p:xfrm>
          <a:off x="216682" y="6597312"/>
          <a:ext cx="6708372" cy="2187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" name="Номер слайда 1"/>
          <p:cNvSpPr txBox="1">
            <a:spLocks/>
          </p:cNvSpPr>
          <p:nvPr/>
        </p:nvSpPr>
        <p:spPr>
          <a:xfrm>
            <a:off x="5520640" y="9616181"/>
            <a:ext cx="1680210" cy="53669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20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38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2058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6076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96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4114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8134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2152" algn="l" defTabSz="100803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856579A-26EE-4AAB-A52B-7127D00329BA}" type="slidenum">
              <a:rPr lang="ru-RU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68</a:t>
            </a:fld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40" y="-106363"/>
            <a:ext cx="7119438" cy="893490"/>
          </a:xfrm>
          <a:prstGeom prst="rect">
            <a:avLst/>
          </a:prstGeom>
        </p:spPr>
        <p:txBody>
          <a:bodyPr vert="horz" wrap="square" lIns="0" tIns="275249" rIns="0" bIns="0" rtlCol="0">
            <a:spAutoFit/>
          </a:bodyPr>
          <a:lstStyle/>
          <a:p>
            <a:pPr marL="65802"/>
            <a:r>
              <a:rPr sz="2000" b="1" spc="-27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Открытые</a:t>
            </a:r>
            <a:r>
              <a:rPr lang="ru-RU" sz="2000" b="1" spc="-27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000" b="1" spc="-27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sz="2000" b="1" spc="-27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информационные </a:t>
            </a:r>
            <a:r>
              <a:rPr sz="2000" b="1" spc="-27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ресурсы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189870" y="6480472"/>
            <a:ext cx="6863212" cy="684000"/>
            <a:chOff x="112838" y="8532624"/>
            <a:chExt cx="6553474" cy="684000"/>
          </a:xfrm>
        </p:grpSpPr>
        <p:sp>
          <p:nvSpPr>
            <p:cNvPr id="10" name="object 10"/>
            <p:cNvSpPr txBox="1"/>
            <p:nvPr/>
          </p:nvSpPr>
          <p:spPr>
            <a:xfrm>
              <a:off x="112838" y="8664483"/>
              <a:ext cx="5843376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1501"/>
              <a:r>
                <a:rPr lang="ru-RU" sz="1600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Официальный 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интернет портал </a:t>
              </a:r>
              <a:r>
                <a:rPr lang="ru-RU" sz="1600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правовой информации (публикация 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нормативных </a:t>
              </a:r>
              <a:r>
                <a:rPr lang="ru-RU" sz="1600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правовых 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актов</a:t>
              </a:r>
              <a:r>
                <a:rPr lang="ru-RU" sz="1600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)</a:t>
              </a:r>
              <a:endParaRPr lang="ru-RU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90" name="Picture 18" descr="http://qrcoder.ru/code/?http%3A%2F%2Fwww.pravo.gov.ru&amp;10&amp;0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2312" y="8532624"/>
              <a:ext cx="684000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112838" y="863848"/>
            <a:ext cx="6943996" cy="684000"/>
            <a:chOff x="112838" y="1223888"/>
            <a:chExt cx="6630612" cy="684000"/>
          </a:xfrm>
        </p:grpSpPr>
        <p:pic>
          <p:nvPicPr>
            <p:cNvPr id="3074" name="Picture 2" descr="http://qrcoder.ru/code/?http%3A%2F%2Fwww.government-nnov.ru%2F&amp;10&amp;0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9450" y="1223888"/>
              <a:ext cx="684000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12838" y="1396611"/>
              <a:ext cx="58433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000"/>
              <a:r>
                <a:rPr lang="ru-RU" sz="1600" spc="-5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Правительство </a:t>
              </a:r>
              <a:r>
                <a:rPr lang="ru-RU" sz="1600" spc="-22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Нижегородской</a:t>
              </a:r>
              <a:r>
                <a:rPr lang="ru-RU" sz="1600" spc="-1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 области</a:t>
              </a:r>
              <a:endParaRPr lang="ru-RU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12838" y="1719612"/>
            <a:ext cx="6943996" cy="684000"/>
            <a:chOff x="112838" y="2159992"/>
            <a:chExt cx="6630612" cy="684000"/>
          </a:xfrm>
        </p:grpSpPr>
        <p:pic>
          <p:nvPicPr>
            <p:cNvPr id="3076" name="Picture 4" descr="http://qrcoder.ru/code/?http%3A%2F%2Fwww.zsno.ru%2F&amp;10&amp;0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9450" y="2159992"/>
              <a:ext cx="684000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12838" y="2332715"/>
              <a:ext cx="58433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000">
                <a:spcBef>
                  <a:spcPts val="837"/>
                </a:spcBef>
              </a:pPr>
              <a:r>
                <a:rPr lang="ru-RU" sz="1600" spc="-17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Законодательное </a:t>
              </a:r>
              <a:r>
                <a:rPr lang="ru-RU" sz="1600" spc="-5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Собрание </a:t>
              </a:r>
              <a:r>
                <a:rPr lang="ru-RU" sz="1600" spc="-22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Нижегородской</a:t>
              </a:r>
              <a:r>
                <a:rPr lang="ru-RU" sz="1600" spc="94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spc="-1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области</a:t>
              </a:r>
              <a:endParaRPr lang="ru-RU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12838" y="2575376"/>
            <a:ext cx="6938972" cy="684000"/>
            <a:chOff x="112838" y="3096096"/>
            <a:chExt cx="6625815" cy="684000"/>
          </a:xfrm>
        </p:grpSpPr>
        <p:pic>
          <p:nvPicPr>
            <p:cNvPr id="3078" name="Picture 6" descr="http://qrcoder.ru/code/?http%3A%2F%2Fmf.nnov.ru%2F&amp;10&amp;0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653" y="3096096"/>
              <a:ext cx="684000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12838" y="3145709"/>
              <a:ext cx="58433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9002" marR="625824">
                <a:spcBef>
                  <a:spcPts val="837"/>
                </a:spcBef>
              </a:pPr>
              <a:r>
                <a:rPr lang="ru-RU" sz="1600" spc="-5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Министерство финансов  </a:t>
              </a:r>
              <a:r>
                <a:rPr lang="ru-RU" sz="1600" spc="-22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Нижегородской </a:t>
              </a:r>
              <a:r>
                <a:rPr lang="ru-RU" sz="1600" spc="-1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области</a:t>
              </a:r>
              <a:endParaRPr lang="ru-RU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89038" y="7524664"/>
            <a:ext cx="6864045" cy="684000"/>
            <a:chOff x="112838" y="5388288"/>
            <a:chExt cx="6554269" cy="684000"/>
          </a:xfrm>
        </p:grpSpPr>
        <p:pic>
          <p:nvPicPr>
            <p:cNvPr id="3082" name="Picture 10" descr="http://qrcoder.ru/code/?https%3A%2F%2Fgu.nnov.ru%2F&amp;10&amp;0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107" y="5388288"/>
              <a:ext cx="684000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12838" y="5437901"/>
              <a:ext cx="58433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1501" marR="276510"/>
              <a:r>
                <a:rPr lang="ru-RU" sz="1600" spc="-5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Интернет портал </a:t>
              </a:r>
              <a:r>
                <a:rPr lang="ru-RU" sz="1600" spc="-17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государственных </a:t>
              </a:r>
              <a:r>
                <a:rPr lang="ru-RU" sz="1600" spc="-5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и муниципальных  </a:t>
              </a:r>
              <a:r>
                <a:rPr lang="ru-RU" sz="1600" spc="-11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услуг </a:t>
              </a:r>
              <a:r>
                <a:rPr lang="ru-RU" sz="1600" spc="-22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Нижегородской</a:t>
              </a:r>
              <a:r>
                <a:rPr lang="ru-RU" sz="1600" spc="22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600" spc="-1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области</a:t>
              </a:r>
              <a:endParaRPr lang="ru-RU" sz="16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35626" y="5400352"/>
            <a:ext cx="6921208" cy="684000"/>
            <a:chOff x="112838" y="8496696"/>
            <a:chExt cx="6608852" cy="684000"/>
          </a:xfrm>
        </p:grpSpPr>
        <p:pic>
          <p:nvPicPr>
            <p:cNvPr id="3088" name="Picture 16" descr="http://qrcoder.ru/code/?http%3A%2F%2Fbus.gov.ru%2Fpub%2Fhome&amp;10&amp;0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690" y="8496696"/>
              <a:ext cx="684000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12838" y="8559993"/>
              <a:ext cx="58433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1501"/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Официальный сайт для размещения </a:t>
              </a:r>
              <a:r>
                <a:rPr lang="ru-RU" sz="1600" dirty="0" smtClean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информации о </a:t>
              </a:r>
              <a:r>
                <a:rPr lang="ru-RU" sz="1600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государственных  и муниципальных учреждениях</a:t>
              </a:r>
            </a:p>
          </p:txBody>
        </p:sp>
      </p:grpSp>
      <p:sp>
        <p:nvSpPr>
          <p:cNvPr id="22" name="AutoShape 2" descr="http://qrcoder.ru/code/?%CE%F4%E8%F6%E8%E0%EB%FC%ED%FB%E9+%F1%E0%E9%F2+http%3A%2F%2Fmf.nnov.ru++%0D%0AE-mail+official%40fin.kreml.nnov.ru&amp;10&amp;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55575" y="3549630"/>
            <a:ext cx="6119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002" marR="625824">
              <a:spcBef>
                <a:spcPts val="837"/>
              </a:spcBef>
            </a:pPr>
            <a:r>
              <a:rPr lang="ru-RU" sz="1600" spc="-5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Администрация г.Дзержинска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qrcoder.ru/code/?http%3A%2F%2Fwww.dumadzr.ru%2F&amp;4&amp;0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06" y="4392240"/>
            <a:ext cx="701265" cy="70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133127" y="4536256"/>
            <a:ext cx="6119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002" marR="625824">
              <a:spcBef>
                <a:spcPts val="837"/>
              </a:spcBef>
            </a:pPr>
            <a:r>
              <a:rPr lang="ru-RU" sz="1600" spc="-5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Городская Дума г.Дзержинска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qrcoder.ru/code/?http%3A%2F%2Fhttp%3A%2F%2Fdzadm.ru%2F&amp;4&amp;0"/>
          <p:cNvPicPr>
            <a:picLocks noChangeAspect="1" noChangeArrowheads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2" y="3372839"/>
            <a:ext cx="724521" cy="72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69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8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 rot="16200000">
            <a:off x="2521322" y="-648962"/>
            <a:ext cx="2143859" cy="6639135"/>
          </a:xfrm>
          <a:custGeom>
            <a:avLst/>
            <a:gdLst>
              <a:gd name="connsiteX0" fmla="*/ 482897 w 1395345"/>
              <a:gd name="connsiteY0" fmla="*/ 500604 h 3985600"/>
              <a:gd name="connsiteX1" fmla="*/ 399297 w 1395345"/>
              <a:gd name="connsiteY1" fmla="*/ 1085804 h 3985600"/>
              <a:gd name="rtl" fmla="*/ 125658 w 1395345"/>
              <a:gd name="rtt" fmla="*/ 1896246 h 3985600"/>
              <a:gd name="rtr" fmla="*/ 1283578 w 1395345"/>
              <a:gd name="rtb" fmla="*/ 3956651 h 39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rtl" t="rtt" r="rtr" b="rtb"/>
            <a:pathLst>
              <a:path w="1395345" h="3985600">
                <a:moveTo>
                  <a:pt x="212000" y="0"/>
                </a:moveTo>
                <a:lnTo>
                  <a:pt x="1183343" y="0"/>
                </a:lnTo>
                <a:cubicBezTo>
                  <a:pt x="1300428" y="0"/>
                  <a:pt x="1395345" y="94916"/>
                  <a:pt x="1395345" y="212000"/>
                </a:cubicBezTo>
                <a:lnTo>
                  <a:pt x="1395345" y="3773598"/>
                </a:lnTo>
                <a:cubicBezTo>
                  <a:pt x="1395345" y="3890683"/>
                  <a:pt x="1300428" y="3985600"/>
                  <a:pt x="1183343" y="3985600"/>
                </a:cubicBezTo>
                <a:lnTo>
                  <a:pt x="212000" y="3985600"/>
                </a:lnTo>
                <a:cubicBezTo>
                  <a:pt x="94916" y="3985600"/>
                  <a:pt x="0" y="3890683"/>
                  <a:pt x="0" y="3773598"/>
                </a:cubicBezTo>
                <a:lnTo>
                  <a:pt x="0" y="212000"/>
                </a:lnTo>
                <a:cubicBezTo>
                  <a:pt x="0" y="94916"/>
                  <a:pt x="94916" y="0"/>
                  <a:pt x="21200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00" cap="flat">
            <a:noFill/>
            <a:bevel/>
          </a:ln>
        </p:spPr>
        <p:txBody>
          <a:bodyPr vert="vert"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329283" y="1716064"/>
            <a:ext cx="1895816" cy="1895809"/>
          </a:xfrm>
          <a:custGeom>
            <a:avLst/>
            <a:gdLst>
              <a:gd name="connsiteX0" fmla="*/ 558326 w 1895816"/>
              <a:gd name="connsiteY0" fmla="*/ -109569 h 1895809"/>
            </a:gdLst>
            <a:ahLst/>
            <a:cxnLst>
              <a:cxn ang="0">
                <a:pos x="connsiteX0" y="connsiteY0"/>
              </a:cxn>
            </a:cxnLst>
            <a:rect l="l" t="t" r="r" b="b"/>
            <a:pathLst>
              <a:path w="1895816" h="1895809">
                <a:moveTo>
                  <a:pt x="1097812" y="62093"/>
                </a:moveTo>
                <a:lnTo>
                  <a:pt x="1833720" y="797992"/>
                </a:lnTo>
                <a:cubicBezTo>
                  <a:pt x="1916515" y="880787"/>
                  <a:pt x="1916515" y="1015018"/>
                  <a:pt x="1833720" y="1097812"/>
                </a:cubicBezTo>
                <a:lnTo>
                  <a:pt x="1097812" y="1833713"/>
                </a:lnTo>
                <a:cubicBezTo>
                  <a:pt x="1015018" y="1916507"/>
                  <a:pt x="880787" y="1916507"/>
                  <a:pt x="798000" y="1833713"/>
                </a:cubicBezTo>
                <a:lnTo>
                  <a:pt x="62093" y="1097812"/>
                </a:lnTo>
                <a:cubicBezTo>
                  <a:pt x="-20698" y="1015018"/>
                  <a:pt x="-20698" y="880787"/>
                  <a:pt x="62093" y="797992"/>
                </a:cubicBezTo>
                <a:lnTo>
                  <a:pt x="798000" y="62093"/>
                </a:lnTo>
                <a:cubicBezTo>
                  <a:pt x="880787" y="-20698"/>
                  <a:pt x="1015018" y="-20698"/>
                  <a:pt x="1097812" y="62093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FFFFF"/>
            </a:solidFill>
            <a:bevel/>
          </a:ln>
          <a:effectLst>
            <a:outerShdw sx="105000" sy="105000" algn="tl" rotWithShape="0">
              <a:srgbClr val="000000">
                <a:alpha val="15000"/>
              </a:srgbClr>
            </a:outerShdw>
          </a:effectLst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sz="7524" dirty="0">
              <a:solidFill>
                <a:srgbClr val="05637D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6628" y="2159992"/>
            <a:ext cx="43323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600"/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БЕЗДЕФИЦИТНЫЙ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БЮДЖЕТ</a:t>
            </a:r>
          </a:p>
          <a:p>
            <a:pPr marR="5600"/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доходы </a:t>
            </a:r>
            <a:r>
              <a:rPr lang="ru-RU" sz="1600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и расходы </a:t>
            </a:r>
            <a:r>
              <a:rPr lang="ru-RU" sz="1600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равны</a:t>
            </a:r>
            <a:endParaRPr lang="ru-RU" sz="1600" spc="-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C:\Users\kapustin_ns\Downloads\b88dfe5fafca1d27a30146fb8e461285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2" y="214306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лилиния 14"/>
          <p:cNvSpPr/>
          <p:nvPr/>
        </p:nvSpPr>
        <p:spPr>
          <a:xfrm rot="16200000">
            <a:off x="2521321" y="1826651"/>
            <a:ext cx="2143859" cy="6639135"/>
          </a:xfrm>
          <a:custGeom>
            <a:avLst/>
            <a:gdLst>
              <a:gd name="connsiteX0" fmla="*/ 482897 w 1395345"/>
              <a:gd name="connsiteY0" fmla="*/ 500604 h 3985600"/>
              <a:gd name="connsiteX1" fmla="*/ 399297 w 1395345"/>
              <a:gd name="connsiteY1" fmla="*/ 1085804 h 3985600"/>
              <a:gd name="rtl" fmla="*/ 125658 w 1395345"/>
              <a:gd name="rtt" fmla="*/ 1896246 h 3985600"/>
              <a:gd name="rtr" fmla="*/ 1283578 w 1395345"/>
              <a:gd name="rtb" fmla="*/ 3956651 h 39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rtl" t="rtt" r="rtr" b="rtb"/>
            <a:pathLst>
              <a:path w="1395345" h="3985600">
                <a:moveTo>
                  <a:pt x="212000" y="0"/>
                </a:moveTo>
                <a:lnTo>
                  <a:pt x="1183343" y="0"/>
                </a:lnTo>
                <a:cubicBezTo>
                  <a:pt x="1300428" y="0"/>
                  <a:pt x="1395345" y="94916"/>
                  <a:pt x="1395345" y="212000"/>
                </a:cubicBezTo>
                <a:lnTo>
                  <a:pt x="1395345" y="3773598"/>
                </a:lnTo>
                <a:cubicBezTo>
                  <a:pt x="1395345" y="3890683"/>
                  <a:pt x="1300428" y="3985600"/>
                  <a:pt x="1183343" y="3985600"/>
                </a:cubicBezTo>
                <a:lnTo>
                  <a:pt x="212000" y="3985600"/>
                </a:lnTo>
                <a:cubicBezTo>
                  <a:pt x="94916" y="3985600"/>
                  <a:pt x="0" y="3890683"/>
                  <a:pt x="0" y="3773598"/>
                </a:cubicBezTo>
                <a:lnTo>
                  <a:pt x="0" y="212000"/>
                </a:lnTo>
                <a:cubicBezTo>
                  <a:pt x="0" y="94916"/>
                  <a:pt x="94916" y="0"/>
                  <a:pt x="21200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7600" cap="flat">
            <a:noFill/>
            <a:bevel/>
          </a:ln>
        </p:spPr>
        <p:txBody>
          <a:bodyPr vert="vert"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sz="8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343681" y="4192830"/>
            <a:ext cx="1895816" cy="1895809"/>
          </a:xfrm>
          <a:custGeom>
            <a:avLst/>
            <a:gdLst>
              <a:gd name="connsiteX0" fmla="*/ 558326 w 1895816"/>
              <a:gd name="connsiteY0" fmla="*/ -109569 h 1895809"/>
            </a:gdLst>
            <a:ahLst/>
            <a:cxnLst>
              <a:cxn ang="0">
                <a:pos x="connsiteX0" y="connsiteY0"/>
              </a:cxn>
            </a:cxnLst>
            <a:rect l="l" t="t" r="r" b="b"/>
            <a:pathLst>
              <a:path w="1895816" h="1895809">
                <a:moveTo>
                  <a:pt x="1097812" y="62093"/>
                </a:moveTo>
                <a:lnTo>
                  <a:pt x="1833720" y="797992"/>
                </a:lnTo>
                <a:cubicBezTo>
                  <a:pt x="1916515" y="880787"/>
                  <a:pt x="1916515" y="1015018"/>
                  <a:pt x="1833720" y="1097812"/>
                </a:cubicBezTo>
                <a:lnTo>
                  <a:pt x="1097812" y="1833713"/>
                </a:lnTo>
                <a:cubicBezTo>
                  <a:pt x="1015018" y="1916507"/>
                  <a:pt x="880787" y="1916507"/>
                  <a:pt x="798000" y="1833713"/>
                </a:cubicBezTo>
                <a:lnTo>
                  <a:pt x="62093" y="1097812"/>
                </a:lnTo>
                <a:cubicBezTo>
                  <a:pt x="-20698" y="1015018"/>
                  <a:pt x="-20698" y="880787"/>
                  <a:pt x="62093" y="797992"/>
                </a:cubicBezTo>
                <a:lnTo>
                  <a:pt x="798000" y="62093"/>
                </a:lnTo>
                <a:cubicBezTo>
                  <a:pt x="880787" y="-20698"/>
                  <a:pt x="1015018" y="-20698"/>
                  <a:pt x="1097812" y="62093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FFFFF"/>
            </a:solidFill>
            <a:bevel/>
          </a:ln>
          <a:effectLst>
            <a:outerShdw sx="105000" sy="105000" algn="tl" rotWithShape="0">
              <a:srgbClr val="000000">
                <a:alpha val="15000"/>
              </a:srgbClr>
            </a:outerShdw>
          </a:effectLst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sz="7524" dirty="0">
              <a:solidFill>
                <a:srgbClr val="05637D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6628" y="4392240"/>
            <a:ext cx="442235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600"/>
            <a:r>
              <a:rPr lang="ru-RU" sz="1800" b="1" spc="-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ПРОФИЦИТ</a:t>
            </a:r>
          </a:p>
          <a:p>
            <a:pPr marR="5600"/>
            <a:endParaRPr lang="ru-RU" sz="1800" b="1" spc="-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R="5600"/>
            <a:r>
              <a:rPr lang="ru-RU" sz="1800" spc="-27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доходы </a:t>
            </a:r>
            <a:r>
              <a:rPr lang="ru-RU" sz="1800" spc="-2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превышают расходы </a:t>
            </a:r>
            <a:endParaRPr lang="en-US" sz="1800" spc="-27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R="5600"/>
            <a:endParaRPr lang="ru-RU" sz="700" spc="-22" dirty="0">
              <a:solidFill>
                <a:srgbClr val="295C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R="5600"/>
            <a:r>
              <a:rPr 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можно накапливать  резервы, </a:t>
            </a:r>
            <a:endParaRPr lang="en-US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R="5600"/>
            <a:r>
              <a:rPr lang="ru-RU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погашать имеющиеся долги</a:t>
            </a:r>
          </a:p>
        </p:txBody>
      </p:sp>
      <p:sp>
        <p:nvSpPr>
          <p:cNvPr id="20" name="Полилиния 19"/>
          <p:cNvSpPr/>
          <p:nvPr/>
        </p:nvSpPr>
        <p:spPr>
          <a:xfrm rot="16200000">
            <a:off x="2521321" y="4302264"/>
            <a:ext cx="2143859" cy="6639135"/>
          </a:xfrm>
          <a:custGeom>
            <a:avLst/>
            <a:gdLst>
              <a:gd name="connsiteX0" fmla="*/ 482897 w 1395345"/>
              <a:gd name="connsiteY0" fmla="*/ 500604 h 3985600"/>
              <a:gd name="connsiteX1" fmla="*/ 399297 w 1395345"/>
              <a:gd name="connsiteY1" fmla="*/ 1085804 h 3985600"/>
              <a:gd name="rtl" fmla="*/ 125658 w 1395345"/>
              <a:gd name="rtt" fmla="*/ 1896246 h 3985600"/>
              <a:gd name="rtr" fmla="*/ 1283578 w 1395345"/>
              <a:gd name="rtb" fmla="*/ 3956651 h 39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rtl" t="rtt" r="rtr" b="rtb"/>
            <a:pathLst>
              <a:path w="1395345" h="3985600">
                <a:moveTo>
                  <a:pt x="212000" y="0"/>
                </a:moveTo>
                <a:lnTo>
                  <a:pt x="1183343" y="0"/>
                </a:lnTo>
                <a:cubicBezTo>
                  <a:pt x="1300428" y="0"/>
                  <a:pt x="1395345" y="94916"/>
                  <a:pt x="1395345" y="212000"/>
                </a:cubicBezTo>
                <a:lnTo>
                  <a:pt x="1395345" y="3773598"/>
                </a:lnTo>
                <a:cubicBezTo>
                  <a:pt x="1395345" y="3890683"/>
                  <a:pt x="1300428" y="3985600"/>
                  <a:pt x="1183343" y="3985600"/>
                </a:cubicBezTo>
                <a:lnTo>
                  <a:pt x="212000" y="3985600"/>
                </a:lnTo>
                <a:cubicBezTo>
                  <a:pt x="94916" y="3985600"/>
                  <a:pt x="0" y="3890683"/>
                  <a:pt x="0" y="3773598"/>
                </a:cubicBezTo>
                <a:lnTo>
                  <a:pt x="0" y="212000"/>
                </a:lnTo>
                <a:cubicBezTo>
                  <a:pt x="0" y="94916"/>
                  <a:pt x="94916" y="0"/>
                  <a:pt x="212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600" cap="flat">
            <a:noFill/>
            <a:bevel/>
          </a:ln>
        </p:spPr>
        <p:txBody>
          <a:bodyPr vert="vert"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sz="8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1" name="Полилиния 20"/>
          <p:cNvSpPr/>
          <p:nvPr/>
        </p:nvSpPr>
        <p:spPr>
          <a:xfrm>
            <a:off x="343681" y="6667290"/>
            <a:ext cx="1895816" cy="1895809"/>
          </a:xfrm>
          <a:custGeom>
            <a:avLst/>
            <a:gdLst>
              <a:gd name="connsiteX0" fmla="*/ 558326 w 1895816"/>
              <a:gd name="connsiteY0" fmla="*/ -109569 h 1895809"/>
            </a:gdLst>
            <a:ahLst/>
            <a:cxnLst>
              <a:cxn ang="0">
                <a:pos x="connsiteX0" y="connsiteY0"/>
              </a:cxn>
            </a:cxnLst>
            <a:rect l="l" t="t" r="r" b="b"/>
            <a:pathLst>
              <a:path w="1895816" h="1895809">
                <a:moveTo>
                  <a:pt x="1097812" y="62093"/>
                </a:moveTo>
                <a:lnTo>
                  <a:pt x="1833720" y="797992"/>
                </a:lnTo>
                <a:cubicBezTo>
                  <a:pt x="1916515" y="880787"/>
                  <a:pt x="1916515" y="1015018"/>
                  <a:pt x="1833720" y="1097812"/>
                </a:cubicBezTo>
                <a:lnTo>
                  <a:pt x="1097812" y="1833713"/>
                </a:lnTo>
                <a:cubicBezTo>
                  <a:pt x="1015018" y="1916507"/>
                  <a:pt x="880787" y="1916507"/>
                  <a:pt x="798000" y="1833713"/>
                </a:cubicBezTo>
                <a:lnTo>
                  <a:pt x="62093" y="1097812"/>
                </a:lnTo>
                <a:cubicBezTo>
                  <a:pt x="-20698" y="1015018"/>
                  <a:pt x="-20698" y="880787"/>
                  <a:pt x="62093" y="797992"/>
                </a:cubicBezTo>
                <a:lnTo>
                  <a:pt x="798000" y="62093"/>
                </a:lnTo>
                <a:cubicBezTo>
                  <a:pt x="880787" y="-20698"/>
                  <a:pt x="1015018" y="-20698"/>
                  <a:pt x="1097812" y="62093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FFFFF"/>
            </a:solidFill>
            <a:bevel/>
          </a:ln>
          <a:effectLst>
            <a:outerShdw sx="105000" sy="105000" algn="tl" rotWithShape="0">
              <a:srgbClr val="000000">
                <a:alpha val="15000"/>
              </a:srgbClr>
            </a:outerShdw>
          </a:effectLst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sz="7524" dirty="0">
              <a:solidFill>
                <a:srgbClr val="05637D"/>
              </a:solidFill>
              <a:latin typeface="Arial"/>
            </a:endParaRPr>
          </a:p>
        </p:txBody>
      </p:sp>
      <p:pic>
        <p:nvPicPr>
          <p:cNvPr id="30" name="Picture 6" descr="C:\Users\kapustin_ns\Downloads\681aab52daa9947a2497ff602536c6e2.png"/>
          <p:cNvPicPr>
            <a:picLocks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589" y="460737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/>
          <p:nvPr/>
        </p:nvSpPr>
        <p:spPr>
          <a:xfrm>
            <a:off x="2416628" y="6778664"/>
            <a:ext cx="4025576" cy="1708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600"/>
            <a:r>
              <a:rPr lang="ru-RU" b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ДЕФИЦИТ</a:t>
            </a:r>
          </a:p>
          <a:p>
            <a:pPr marR="5600" algn="just"/>
            <a:endParaRPr lang="ru-RU" sz="800" spc="-27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R="5600" algn="just"/>
            <a:r>
              <a:rPr lang="ru-RU" sz="1800" spc="-27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р</a:t>
            </a:r>
            <a:r>
              <a:rPr sz="1800" spc="-27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асход</a:t>
            </a:r>
            <a:r>
              <a:rPr lang="ru-RU" sz="1800" spc="-27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ы превышают доходы</a:t>
            </a:r>
            <a:endParaRPr lang="en-US" sz="1800" spc="-27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R="5600" algn="just"/>
            <a:endParaRPr lang="ru-RU" sz="500" spc="-27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R="5600" algn="just"/>
            <a:r>
              <a:rPr sz="1500" i="1" spc="-22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необходимы </a:t>
            </a:r>
            <a:r>
              <a:rPr sz="1500" i="1" spc="-1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источники </a:t>
            </a:r>
            <a:r>
              <a:rPr sz="15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покрытия  </a:t>
            </a:r>
            <a:endParaRPr lang="ru-RU" sz="1500" i="1" spc="-5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R="5600" algn="just"/>
            <a:r>
              <a:rPr sz="15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дефицита</a:t>
            </a:r>
            <a:r>
              <a:rPr sz="15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sz="1500" i="1" spc="-17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можно использовать </a:t>
            </a:r>
            <a:endParaRPr lang="ru-RU" sz="1500" i="1" spc="-17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R="5600" algn="just"/>
            <a:r>
              <a:rPr sz="1500" i="1" spc="-1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остатки </a:t>
            </a:r>
            <a:r>
              <a:rPr sz="1500" i="1" spc="-1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средств </a:t>
            </a:r>
            <a:r>
              <a:rPr sz="15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или </a:t>
            </a:r>
            <a:r>
              <a:rPr sz="1500" i="1" spc="-1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привлечь </a:t>
            </a:r>
            <a:endParaRPr lang="en-US" sz="1500" i="1" spc="-1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R="5600" algn="just"/>
            <a:r>
              <a:rPr sz="1500" i="1" spc="-1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средства </a:t>
            </a:r>
            <a:r>
              <a:rPr sz="1500" i="1" spc="-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в </a:t>
            </a:r>
            <a:r>
              <a:rPr sz="1500" i="1" spc="-1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долг</a:t>
            </a:r>
            <a:endParaRPr sz="15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C:\Users\kapustin_ns\Downloads\681aab52daa9947a2497ff602536c6e2.png"/>
          <p:cNvPicPr>
            <a:picLocks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89" y="707519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4"/>
          <p:cNvSpPr txBox="1"/>
          <p:nvPr/>
        </p:nvSpPr>
        <p:spPr>
          <a:xfrm>
            <a:off x="360090" y="215776"/>
            <a:ext cx="6521187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600" indent="-238119" algn="ctr"/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Сбалансированность бюджета по доходам и расходам </a:t>
            </a: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– основополагающее требование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предъявляемое к органам </a:t>
            </a: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местного самоуправления</a:t>
            </a:r>
            <a:endParaRPr b="1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04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0" t="39648" r="26295" b="26518"/>
          <a:stretch/>
        </p:blipFill>
        <p:spPr bwMode="auto">
          <a:xfrm>
            <a:off x="3781411" y="1007864"/>
            <a:ext cx="3270545" cy="2911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774" y="4266730"/>
            <a:ext cx="6882182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000"/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16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финансов </a:t>
            </a: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администрации г.Дзержинска</a:t>
            </a:r>
            <a:r>
              <a:rPr lang="ru-RU" sz="16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ru-RU" sz="1600" b="1" dirty="0" smtClean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4000" algn="just"/>
            <a:endParaRPr lang="ru-RU" sz="1400" dirty="0" smtClean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4000" algn="just"/>
            <a:r>
              <a:rPr lang="ru-RU" sz="14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606000, г.Дзержинск, ул.Кирова, д.1 </a:t>
            </a:r>
          </a:p>
          <a:p>
            <a:pPr marL="14000"/>
            <a:r>
              <a:rPr lang="ru-RU" sz="14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25-96-36, 25-96-54 (факс)</a:t>
            </a:r>
            <a:br>
              <a:rPr lang="ru-RU" sz="14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http://dzadm.ru/ru/informaciya/oficzialno/municzipalnyie-finansyi/</a:t>
            </a:r>
            <a:endParaRPr lang="ru-RU" sz="1400" dirty="0" smtClean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4000"/>
            <a:r>
              <a:rPr lang="en-US" sz="14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Admin-fino@fino.dzr.nnov.ru</a:t>
            </a:r>
            <a:endParaRPr lang="en-US" sz="400" b="1" dirty="0" smtClean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4000"/>
            <a:endParaRPr lang="ru-RU" sz="1400" b="1" dirty="0" smtClean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4000"/>
            <a:endParaRPr lang="ru-RU" sz="1400" b="1" dirty="0" smtClean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4000"/>
            <a:r>
              <a:rPr lang="ru-RU" sz="14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Страницы департамента </a:t>
            </a:r>
            <a:r>
              <a:rPr lang="ru-RU" sz="14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финансов в социальных </a:t>
            </a:r>
            <a:r>
              <a:rPr lang="ru-RU" sz="14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сетях</a:t>
            </a:r>
          </a:p>
          <a:p>
            <a:pPr marL="14000"/>
            <a:endParaRPr lang="ru-RU" sz="500" b="1" dirty="0" smtClean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4000"/>
            <a:endParaRPr lang="ru-RU" sz="500" b="1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4000"/>
            <a:r>
              <a:rPr lang="ru-RU" sz="14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13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https://</a:t>
            </a:r>
            <a:r>
              <a:rPr lang="en-US" sz="13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vk.com/id549534806</a:t>
            </a:r>
            <a:endParaRPr lang="ru-RU" sz="1300" dirty="0" smtClean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4000"/>
            <a:endParaRPr lang="ru-RU" sz="1300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4000"/>
            <a:r>
              <a:rPr lang="ru-RU" sz="13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</a:t>
            </a:r>
            <a:r>
              <a:rPr lang="en-US" sz="13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https://instagram.com/fino9519091246</a:t>
            </a:r>
            <a:r>
              <a:rPr lang="ru-RU" sz="14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ru-RU" sz="400" b="1" dirty="0" smtClean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4000"/>
            <a:endParaRPr lang="ru-RU" sz="500" b="1" dirty="0" smtClean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4000"/>
            <a:endParaRPr lang="ru-RU" sz="1400" b="1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4000"/>
            <a:endParaRPr lang="ru-RU" sz="1400" b="1" dirty="0" smtClean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4000"/>
            <a:r>
              <a:rPr lang="ru-RU" sz="14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График </a:t>
            </a:r>
            <a:r>
              <a:rPr lang="ru-RU" sz="14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работы </a:t>
            </a:r>
            <a:r>
              <a:rPr lang="ru-RU" sz="14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департамента финансов</a:t>
            </a:r>
          </a:p>
          <a:p>
            <a:pPr marL="14000"/>
            <a:r>
              <a:rPr lang="ru-RU" sz="14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понедельник - четверг:          8:00 – 17:00</a:t>
            </a:r>
            <a:endParaRPr lang="en-US" sz="1400" dirty="0" smtClean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4000"/>
            <a:r>
              <a:rPr lang="ru-RU" sz="14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пятница:                        </a:t>
            </a:r>
            <a:r>
              <a:rPr lang="ru-RU" sz="13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14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 8:00 – 16:00</a:t>
            </a:r>
            <a:br>
              <a:rPr lang="ru-RU" sz="14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перерыв:                                13.00 – 13:48</a:t>
            </a:r>
          </a:p>
          <a:p>
            <a:pPr marL="14000"/>
            <a:r>
              <a:rPr lang="ru-RU" sz="14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суббота </a:t>
            </a:r>
            <a:r>
              <a:rPr lang="ru-RU" sz="1400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воскресенье: </a:t>
            </a:r>
            <a:r>
              <a:rPr lang="ru-RU" sz="125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выходные дни</a:t>
            </a:r>
            <a:r>
              <a:rPr lang="ru-RU" sz="14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ru-RU" sz="1400" b="1" dirty="0" smtClean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4000"/>
            <a:r>
              <a:rPr lang="ru-RU" sz="14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9774" y="4752280"/>
            <a:ext cx="6882182" cy="1224136"/>
          </a:xfrm>
          <a:prstGeom prst="roundRect">
            <a:avLst>
              <a:gd name="adj" fmla="val 7745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Заголовок 10"/>
          <p:cNvSpPr txBox="1">
            <a:spLocks noGrp="1"/>
          </p:cNvSpPr>
          <p:nvPr>
            <p:ph type="title"/>
          </p:nvPr>
        </p:nvSpPr>
        <p:spPr>
          <a:xfrm>
            <a:off x="178764" y="247594"/>
            <a:ext cx="6878069" cy="40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Контактная </a:t>
            </a: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информация</a:t>
            </a: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kapustin_ns\Downloads\iconmonstr-vk-3-24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90" y="6696496"/>
            <a:ext cx="190405" cy="1904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69774" y="6061278"/>
            <a:ext cx="6882182" cy="1355298"/>
          </a:xfrm>
          <a:prstGeom prst="roundRect">
            <a:avLst>
              <a:gd name="adj" fmla="val 7537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9774" y="7632600"/>
            <a:ext cx="6882182" cy="1584177"/>
          </a:xfrm>
          <a:prstGeom prst="roundRect">
            <a:avLst>
              <a:gd name="adj" fmla="val 5133"/>
            </a:avLst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3" y="7044704"/>
            <a:ext cx="299864" cy="2998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62" y="6836954"/>
            <a:ext cx="504056" cy="5076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3" y="1004271"/>
            <a:ext cx="3247511" cy="2911830"/>
          </a:xfrm>
          <a:prstGeom prst="rect">
            <a:avLst/>
          </a:prstGeom>
        </p:spPr>
      </p:pic>
      <p:pic>
        <p:nvPicPr>
          <p:cNvPr id="2052" name="Picture 4" descr="http://qrcoder.ru/code/?http%3A%2F%2Fvk.com%2Fid549534806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46" y="6154314"/>
            <a:ext cx="631089" cy="63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70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8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0"/>
          <p:cNvSpPr txBox="1">
            <a:spLocks noGrp="1"/>
          </p:cNvSpPr>
          <p:nvPr>
            <p:ph type="title"/>
          </p:nvPr>
        </p:nvSpPr>
        <p:spPr>
          <a:xfrm>
            <a:off x="0" y="-41479"/>
            <a:ext cx="7249240" cy="348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Содержание</a:t>
            </a:r>
            <a:endParaRPr lang="ru-RU" sz="1600" b="1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747846"/>
              </p:ext>
            </p:extLst>
          </p:nvPr>
        </p:nvGraphicFramePr>
        <p:xfrm>
          <a:off x="144066" y="359792"/>
          <a:ext cx="6984776" cy="9503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8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4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Стра-ница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3-4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Что такое </a:t>
                      </a:r>
                      <a:r>
                        <a:rPr lang="ru-RU" sz="900" dirty="0" smtClean="0">
                          <a:effectLst/>
                        </a:rPr>
                        <a:t>"Бюджет </a:t>
                      </a:r>
                      <a:r>
                        <a:rPr lang="ru-RU" sz="900" dirty="0">
                          <a:effectLst/>
                        </a:rPr>
                        <a:t>для </a:t>
                      </a:r>
                      <a:r>
                        <a:rPr lang="ru-RU" sz="900" dirty="0" smtClean="0">
                          <a:effectLst/>
                        </a:rPr>
                        <a:t> граждан"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5-6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Структура городского бюджета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Сбалансированность бюджета по доходам и расходам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На чем основывается  составление проекта городского бюджета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Как происходит составление городского бюджета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Каковы основные направления бюджетной и налоговой политики городского округа город Дзержинск на 2020-2022 годы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Из чего складываются доходы</a:t>
                      </a:r>
                      <a:r>
                        <a:rPr lang="ru-RU" sz="900" baseline="0" dirty="0" smtClean="0">
                          <a:effectLst/>
                        </a:rPr>
                        <a:t> городского бюджета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smtClean="0">
                          <a:effectLst/>
                        </a:rPr>
                        <a:t>Как формируются расходы </a:t>
                      </a:r>
                      <a:r>
                        <a:rPr lang="ru-RU" sz="900" dirty="0" smtClean="0">
                          <a:effectLst/>
                        </a:rPr>
                        <a:t>городского бюджета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Что такое программный бюджет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Динамика  прогнозных  показателей социально-экономического развития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Доход</a:t>
                      </a:r>
                      <a:r>
                        <a:rPr lang="ru-RU" sz="900" baseline="0" dirty="0" smtClean="0">
                          <a:effectLst/>
                        </a:rPr>
                        <a:t>ы городского бюджета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Расходы городского бюджета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Основные параметры городского бюджета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Из каких поступлений формируются доходы городского бюджета в 2021-2023 годах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19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Какие основные налоговые и неналоговые доходы поступят в городской бюджет в 2021-2023 годах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Какие налоги зачисляются на территории области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Перечень действующих налоговых льгот, нормативными правовыми актами  городской Думы г. Дзержинска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Какую помощь из вышестоящих бюджетов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получает городской округ город Дзержинск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Особенности формирования городского бюджета по расходам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Информация о реализации Указов Президента России от 7 мая 2012 года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5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Как распределены расходы городского бюджета 2021-2023 годов по основным отраслям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Условно утверждаемые расходы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Что включают в себя отрасли социальной сферы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Сведения о расходах городского бюджета по разделам бюджетной классификации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Программные и непрограммные расходы городского бюджета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Какие муниципальные программы будут реализовываться в 2021 году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31-32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Как изменится финансирование муниципальных программ в 2021-2023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годах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33-34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 Муниципальная программа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«Развитие общего и дополнительного образования городского округа город Дзержинск»</a:t>
                      </a:r>
                      <a:endParaRPr lang="ru-RU" sz="900" dirty="0" smtClean="0">
                        <a:effectLst/>
                        <a:latin typeface="+mn-lt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72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35-36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 Муниципальная программа 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«Развитие дорожной сети, транспортного обслуживания населения и благоустройство территории городского округа город Дзержинск»</a:t>
                      </a:r>
                      <a:endParaRPr lang="ru-RU" sz="900" dirty="0" smtClean="0">
                        <a:effectLst/>
                        <a:latin typeface="+mn-lt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314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37-38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 Муниципальная программа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«Развитие предпринимательства и сельского хозяйства на территории городского округа город Дзержинск»</a:t>
                      </a:r>
                      <a:endParaRPr lang="ru-RU" sz="900" dirty="0" smtClean="0">
                        <a:effectLst/>
                        <a:latin typeface="+mn-lt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39-40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4 Муниципальная программа</a:t>
                      </a:r>
                      <a:r>
                        <a:rPr lang="ru-RU" sz="900" kern="1200" baseline="0" dirty="0" smtClean="0">
                          <a:effectLst/>
                        </a:rPr>
                        <a:t> </a:t>
                      </a:r>
                      <a:r>
                        <a:rPr lang="ru-RU" sz="900" kern="1200" dirty="0" smtClean="0">
                          <a:effectLst/>
                        </a:rPr>
                        <a:t>«Обеспечение безопасности жизнедеятельности населения городского округа город Дзержинск»</a:t>
                      </a:r>
                      <a:endParaRPr lang="ru-RU" sz="900" kern="1200" dirty="0" smtClean="0">
                        <a:effectLst/>
                        <a:latin typeface="+mn-lt"/>
                      </a:endParaRPr>
                    </a:p>
                  </a:txBody>
                  <a:tcPr marL="53894" marR="53894" marT="0" marB="0" anchor="ctr"/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873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41-42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kern="1200" dirty="0" smtClean="0">
                          <a:effectLst/>
                        </a:rPr>
                        <a:t>5 Муниципальная программа «Обеспечение населения городского округа город Дзержинск качественными услугами в сфере городского хозяйства»</a:t>
                      </a:r>
                      <a:endParaRPr lang="ru-RU" sz="900" kern="1200" dirty="0" smtClean="0">
                        <a:effectLst/>
                        <a:latin typeface="+mn-lt"/>
                      </a:endParaRPr>
                    </a:p>
                  </a:txBody>
                  <a:tcPr marL="53894" marR="53894" marT="0" marB="0" anchor="ctr"/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76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43-44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6 Муниципальная программа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«Повышение эффективности деятельности органов местного самоуправления городского округа город Дзержинск»</a:t>
                      </a:r>
                      <a:endParaRPr lang="ru-RU" sz="900" dirty="0" smtClean="0">
                        <a:effectLst/>
                        <a:latin typeface="+mn-lt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45-46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7 Муниципальная программа 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«Охрана окружающей среды и развитие лесного хозяйства городского округа город Дзержинск»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59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47-48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8 Муниципальная программа 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«Обеспечение жителей городского округа город Дзержинск доступным и комфортным жильем»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307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49-50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9 Муниципальная программа 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«Градостроительная деятельность и управление муниципальным имуществом городского округа город Дзержинск»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182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51-52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10 Муниципальная программа «Развитие муниципальной системы дошкольного образования в городском округе город Дзержинск»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182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53-54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11 Муниципальная программа «Развитие культуры в городском округе город Дзержинск»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55-56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12 Муниципальная программа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«Развитие молодежной политики в городском округе город Дзержинск»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3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57-58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13 Муниципальная программа «Развитие физической культуры и спорта в городском округе город Дзержинск»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3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59-60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14 Муниципальная программа «Профилактика терроризма и экстремизма, минимизация и ликвидация последствий терроризма и экстремизма на территории городского округа город Дзержинск»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4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61-62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15 Муниципальная программа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«Формирование современной городской среды в городском округе город Дзержинск»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4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63-64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16 Муниципальная программа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«Развитие инженерной и социальной инфраструктуры городского округа город Дзержинск»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4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65-66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17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Муниципальная программа 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«Повышение эффективности бюджетных расходов в городском округе город Дзержинск»</a:t>
                      </a:r>
                      <a:endParaRPr lang="ru-RU" sz="900" dirty="0" smtClean="0">
                        <a:effectLst/>
                        <a:latin typeface="+mn-lt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4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Адресная инвестиционная программа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4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Муниципальный </a:t>
                      </a:r>
                      <a:r>
                        <a:rPr lang="ru-RU" sz="900" baseline="0" dirty="0" smtClean="0">
                          <a:effectLst/>
                        </a:rPr>
                        <a:t>долг г.Дзержинска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4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69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Открытые информационные ресурсы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4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70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100803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Контактная информация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3894" marR="53894" marT="0" marB="0"/>
                </a:tc>
                <a:extLst>
                  <a:ext uri="{0D108BD9-81ED-4DB2-BD59-A6C34878D82A}">
                    <a16:rowId xmlns:a16="http://schemas.microsoft.com/office/drawing/2014/main" xmlns="" val="10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5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/>
        </p:nvSpPr>
        <p:spPr>
          <a:xfrm rot="16200000">
            <a:off x="2167908" y="4399857"/>
            <a:ext cx="2808315" cy="6969537"/>
          </a:xfrm>
          <a:custGeom>
            <a:avLst/>
            <a:gdLst>
              <a:gd name="connsiteX0" fmla="*/ 482897 w 1395345"/>
              <a:gd name="connsiteY0" fmla="*/ 500604 h 3985600"/>
              <a:gd name="connsiteX1" fmla="*/ 399297 w 1395345"/>
              <a:gd name="connsiteY1" fmla="*/ 1085804 h 3985600"/>
              <a:gd name="rtl" fmla="*/ 125658 w 1395345"/>
              <a:gd name="rtt" fmla="*/ 1896246 h 3985600"/>
              <a:gd name="rtr" fmla="*/ 1283578 w 1395345"/>
              <a:gd name="rtb" fmla="*/ 3956651 h 398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rtl" t="rtt" r="rtr" b="rtb"/>
            <a:pathLst>
              <a:path w="1395345" h="3985600">
                <a:moveTo>
                  <a:pt x="212000" y="0"/>
                </a:moveTo>
                <a:lnTo>
                  <a:pt x="1183343" y="0"/>
                </a:lnTo>
                <a:cubicBezTo>
                  <a:pt x="1300428" y="0"/>
                  <a:pt x="1395345" y="94916"/>
                  <a:pt x="1395345" y="212000"/>
                </a:cubicBezTo>
                <a:lnTo>
                  <a:pt x="1395345" y="3773598"/>
                </a:lnTo>
                <a:cubicBezTo>
                  <a:pt x="1395345" y="3890683"/>
                  <a:pt x="1300428" y="3985600"/>
                  <a:pt x="1183343" y="3985600"/>
                </a:cubicBezTo>
                <a:lnTo>
                  <a:pt x="212000" y="3985600"/>
                </a:lnTo>
                <a:cubicBezTo>
                  <a:pt x="94916" y="3985600"/>
                  <a:pt x="0" y="3890683"/>
                  <a:pt x="0" y="3773598"/>
                </a:cubicBezTo>
                <a:lnTo>
                  <a:pt x="0" y="212000"/>
                </a:lnTo>
                <a:cubicBezTo>
                  <a:pt x="0" y="94916"/>
                  <a:pt x="94916" y="0"/>
                  <a:pt x="212000" y="0"/>
                </a:cubicBezTo>
                <a:close/>
              </a:path>
            </a:pathLst>
          </a:custGeom>
          <a:noFill/>
          <a:ln w="7600" cap="flat">
            <a:solidFill>
              <a:schemeClr val="tx2">
                <a:lumMod val="75000"/>
              </a:schemeClr>
            </a:solidFill>
            <a:bevel/>
          </a:ln>
        </p:spPr>
        <p:txBody>
          <a:bodyPr vert="vert" wrap="square" lIns="0" tIns="0" rIns="0" bIns="0" rtlCol="0" anchor="ctr"/>
          <a:lstStyle/>
          <a:p>
            <a:pPr algn="ctr">
              <a:lnSpc>
                <a:spcPct val="114000"/>
              </a:lnSpc>
            </a:pPr>
            <a:endParaRPr sz="800" dirty="0">
              <a:solidFill>
                <a:srgbClr val="3C6997"/>
              </a:solidFill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1" y="287784"/>
            <a:ext cx="6880859" cy="457299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Составление проекта бюджета</a:t>
            </a: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 rot="16200000">
            <a:off x="144063" y="1871262"/>
            <a:ext cx="3109137" cy="3109130"/>
          </a:xfrm>
          <a:custGeom>
            <a:avLst/>
            <a:gdLst/>
            <a:ahLst/>
            <a:cxnLst/>
            <a:rect l="0" t="0" r="0" b="0"/>
            <a:pathLst>
              <a:path w="3109137" h="3109130">
                <a:moveTo>
                  <a:pt x="0" y="1554565"/>
                </a:moveTo>
                <a:cubicBezTo>
                  <a:pt x="0" y="696005"/>
                  <a:pt x="696004" y="0"/>
                  <a:pt x="1554565" y="0"/>
                </a:cubicBezTo>
                <a:cubicBezTo>
                  <a:pt x="2413129" y="0"/>
                  <a:pt x="3109130" y="696005"/>
                  <a:pt x="3109130" y="1554565"/>
                </a:cubicBezTo>
                <a:cubicBezTo>
                  <a:pt x="3109130" y="2413129"/>
                  <a:pt x="2413129" y="3109137"/>
                  <a:pt x="1554565" y="3109137"/>
                </a:cubicBezTo>
                <a:cubicBezTo>
                  <a:pt x="696004" y="3109137"/>
                  <a:pt x="0" y="2413129"/>
                  <a:pt x="0" y="1554565"/>
                </a:cubicBezTo>
                <a:close/>
              </a:path>
            </a:pathLst>
          </a:custGeom>
          <a:noFill/>
          <a:ln w="40533" cap="flat">
            <a:solidFill>
              <a:schemeClr val="bg1">
                <a:lumMod val="75000"/>
              </a:schemeClr>
            </a:solidFill>
            <a:bevel/>
          </a:ln>
        </p:spPr>
      </p:sp>
      <p:sp>
        <p:nvSpPr>
          <p:cNvPr id="63" name="Полилиния 62"/>
          <p:cNvSpPr/>
          <p:nvPr/>
        </p:nvSpPr>
        <p:spPr>
          <a:xfrm flipV="1">
            <a:off x="1656234" y="5191928"/>
            <a:ext cx="1902169" cy="64408"/>
          </a:xfrm>
          <a:custGeom>
            <a:avLst/>
            <a:gdLst/>
            <a:ahLst/>
            <a:cxnLst/>
            <a:rect l="0" t="0" r="0" b="0"/>
            <a:pathLst>
              <a:path w="1470121" h="7600" fill="none">
                <a:moveTo>
                  <a:pt x="0" y="0"/>
                </a:moveTo>
                <a:lnTo>
                  <a:pt x="1470121" y="0"/>
                </a:lnTo>
              </a:path>
            </a:pathLst>
          </a:custGeom>
          <a:solidFill>
            <a:srgbClr val="20D6C0"/>
          </a:solidFill>
          <a:ln w="20267" cap="flat">
            <a:solidFill>
              <a:schemeClr val="bg1">
                <a:lumMod val="50000"/>
              </a:schemeClr>
            </a:solidFill>
            <a:bevel/>
          </a:ln>
        </p:spPr>
      </p:sp>
      <p:sp>
        <p:nvSpPr>
          <p:cNvPr id="65" name="Полилиния 64"/>
          <p:cNvSpPr/>
          <p:nvPr/>
        </p:nvSpPr>
        <p:spPr>
          <a:xfrm flipV="1">
            <a:off x="1687199" y="1229906"/>
            <a:ext cx="1985260" cy="277432"/>
          </a:xfrm>
          <a:custGeom>
            <a:avLst/>
            <a:gdLst/>
            <a:ahLst/>
            <a:cxnLst/>
            <a:rect l="0" t="0" r="0" b="0"/>
            <a:pathLst>
              <a:path w="1456525" h="7600" fill="none">
                <a:moveTo>
                  <a:pt x="0" y="0"/>
                </a:moveTo>
                <a:lnTo>
                  <a:pt x="1456525" y="0"/>
                </a:lnTo>
              </a:path>
            </a:pathLst>
          </a:custGeom>
          <a:solidFill>
            <a:srgbClr val="FFFFFF"/>
          </a:solidFill>
          <a:ln w="20267" cap="flat">
            <a:solidFill>
              <a:schemeClr val="bg1">
                <a:lumMod val="75000"/>
              </a:schemeClr>
            </a:solidFill>
            <a:bevel/>
          </a:ln>
        </p:spPr>
      </p:sp>
      <p:sp>
        <p:nvSpPr>
          <p:cNvPr id="60" name="Полилиния 59"/>
          <p:cNvSpPr/>
          <p:nvPr/>
        </p:nvSpPr>
        <p:spPr>
          <a:xfrm>
            <a:off x="3312418" y="3456136"/>
            <a:ext cx="1456525" cy="7600"/>
          </a:xfrm>
          <a:custGeom>
            <a:avLst/>
            <a:gdLst/>
            <a:ahLst/>
            <a:cxnLst/>
            <a:rect l="0" t="0" r="0" b="0"/>
            <a:pathLst>
              <a:path w="1456525" h="7600" fill="none">
                <a:moveTo>
                  <a:pt x="0" y="0"/>
                </a:moveTo>
                <a:lnTo>
                  <a:pt x="1456525" y="0"/>
                </a:lnTo>
              </a:path>
            </a:pathLst>
          </a:custGeom>
          <a:solidFill>
            <a:srgbClr val="F5596E"/>
          </a:solidFill>
          <a:ln w="20267" cap="flat">
            <a:solidFill>
              <a:schemeClr val="bg1">
                <a:lumMod val="75000"/>
              </a:schemeClr>
            </a:solidFill>
            <a:bevel/>
          </a:ln>
        </p:spPr>
      </p:sp>
      <p:sp>
        <p:nvSpPr>
          <p:cNvPr id="58" name="Полилиния 57"/>
          <p:cNvSpPr/>
          <p:nvPr/>
        </p:nvSpPr>
        <p:spPr>
          <a:xfrm rot="16200000">
            <a:off x="1916331" y="1275124"/>
            <a:ext cx="371353" cy="817594"/>
          </a:xfrm>
          <a:custGeom>
            <a:avLst/>
            <a:gdLst/>
            <a:ahLst/>
            <a:cxnLst/>
            <a:rect l="0" t="0" r="0" b="0"/>
            <a:pathLst>
              <a:path w="1456525" h="7600" fill="none">
                <a:moveTo>
                  <a:pt x="0" y="0"/>
                </a:moveTo>
                <a:lnTo>
                  <a:pt x="1456525" y="0"/>
                </a:lnTo>
              </a:path>
            </a:pathLst>
          </a:custGeom>
          <a:solidFill>
            <a:srgbClr val="FFFFFF"/>
          </a:solidFill>
          <a:ln w="20267" cap="flat">
            <a:solidFill>
              <a:schemeClr val="bg1">
                <a:lumMod val="75000"/>
              </a:schemeClr>
            </a:solidFill>
            <a:bevel/>
          </a:ln>
        </p:spPr>
      </p:sp>
      <p:sp>
        <p:nvSpPr>
          <p:cNvPr id="61" name="Полилиния 60"/>
          <p:cNvSpPr/>
          <p:nvPr/>
        </p:nvSpPr>
        <p:spPr>
          <a:xfrm rot="16200000">
            <a:off x="3168402" y="3384128"/>
            <a:ext cx="180280" cy="180280"/>
          </a:xfrm>
          <a:custGeom>
            <a:avLst/>
            <a:gdLst/>
            <a:ahLst/>
            <a:cxnLst/>
            <a:rect l="0" t="0" r="0" b="0"/>
            <a:pathLst>
              <a:path w="180280" h="180280">
                <a:moveTo>
                  <a:pt x="0" y="90140"/>
                </a:moveTo>
                <a:cubicBezTo>
                  <a:pt x="0" y="40357"/>
                  <a:pt x="40357" y="0"/>
                  <a:pt x="90140" y="0"/>
                </a:cubicBezTo>
                <a:cubicBezTo>
                  <a:pt x="139923" y="0"/>
                  <a:pt x="180280" y="40357"/>
                  <a:pt x="180280" y="90140"/>
                </a:cubicBezTo>
                <a:cubicBezTo>
                  <a:pt x="180280" y="139923"/>
                  <a:pt x="139923" y="180280"/>
                  <a:pt x="90140" y="180280"/>
                </a:cubicBezTo>
                <a:cubicBezTo>
                  <a:pt x="40357" y="180280"/>
                  <a:pt x="0" y="139923"/>
                  <a:pt x="0" y="90140"/>
                </a:cubicBez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62" name="Полилиния 61"/>
          <p:cNvSpPr/>
          <p:nvPr/>
        </p:nvSpPr>
        <p:spPr>
          <a:xfrm rot="16200000">
            <a:off x="1584226" y="4896296"/>
            <a:ext cx="180280" cy="180280"/>
          </a:xfrm>
          <a:custGeom>
            <a:avLst/>
            <a:gdLst/>
            <a:ahLst/>
            <a:cxnLst/>
            <a:rect l="0" t="0" r="0" b="0"/>
            <a:pathLst>
              <a:path w="180280" h="180280">
                <a:moveTo>
                  <a:pt x="0" y="90140"/>
                </a:moveTo>
                <a:cubicBezTo>
                  <a:pt x="0" y="40357"/>
                  <a:pt x="40357" y="0"/>
                  <a:pt x="90140" y="0"/>
                </a:cubicBezTo>
                <a:cubicBezTo>
                  <a:pt x="139923" y="0"/>
                  <a:pt x="180280" y="40357"/>
                  <a:pt x="180280" y="90140"/>
                </a:cubicBezTo>
                <a:cubicBezTo>
                  <a:pt x="180280" y="139923"/>
                  <a:pt x="139923" y="180280"/>
                  <a:pt x="90140" y="180280"/>
                </a:cubicBezTo>
                <a:cubicBezTo>
                  <a:pt x="40357" y="180280"/>
                  <a:pt x="0" y="139923"/>
                  <a:pt x="0" y="90140"/>
                </a:cubicBez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pic>
        <p:nvPicPr>
          <p:cNvPr id="1028" name="Picture 4" descr="C:\Users\kapustin_ns\Downloads\iconmonstr-note-11-240.pn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210" y="2304008"/>
            <a:ext cx="572177" cy="57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олилиния 56"/>
          <p:cNvSpPr/>
          <p:nvPr/>
        </p:nvSpPr>
        <p:spPr>
          <a:xfrm rot="16200000">
            <a:off x="1601879" y="1779457"/>
            <a:ext cx="180280" cy="180280"/>
          </a:xfrm>
          <a:custGeom>
            <a:avLst/>
            <a:gdLst/>
            <a:ahLst/>
            <a:cxnLst/>
            <a:rect l="0" t="0" r="0" b="0"/>
            <a:pathLst>
              <a:path w="180280" h="180280">
                <a:moveTo>
                  <a:pt x="0" y="90140"/>
                </a:moveTo>
                <a:cubicBezTo>
                  <a:pt x="0" y="40357"/>
                  <a:pt x="40357" y="0"/>
                  <a:pt x="90140" y="0"/>
                </a:cubicBezTo>
                <a:cubicBezTo>
                  <a:pt x="139923" y="0"/>
                  <a:pt x="180280" y="40357"/>
                  <a:pt x="180280" y="90140"/>
                </a:cubicBezTo>
                <a:cubicBezTo>
                  <a:pt x="180280" y="139923"/>
                  <a:pt x="139923" y="180280"/>
                  <a:pt x="90140" y="180280"/>
                </a:cubicBezTo>
                <a:cubicBezTo>
                  <a:pt x="40357" y="180280"/>
                  <a:pt x="0" y="139923"/>
                  <a:pt x="0" y="90140"/>
                </a:cubicBez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5" name="Прямоугольник 4"/>
          <p:cNvSpPr/>
          <p:nvPr/>
        </p:nvSpPr>
        <p:spPr>
          <a:xfrm>
            <a:off x="360090" y="6840512"/>
            <a:ext cx="6491410" cy="2056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638" algn="just">
              <a:lnSpc>
                <a:spcPct val="114000"/>
              </a:lnSpc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Составление проектов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городских бюджетов – исключительная прерогатива местных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администраций муниципальных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образований.</a:t>
            </a:r>
          </a:p>
          <a:p>
            <a:pPr indent="274638" algn="just">
              <a:lnSpc>
                <a:spcPct val="114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Непосредственное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составление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проекта бюджета осуществляет департамент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финансов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администрации города.</a:t>
            </a:r>
          </a:p>
          <a:p>
            <a:pPr indent="274638" algn="just">
              <a:lnSpc>
                <a:spcPct val="114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Проект городского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бюджета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составляется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утверждается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сроком на три года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– очередной финансовый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год 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плановый период.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8082" y="3024088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 чем основано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составление проекта городского бюджета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117602" y="1079872"/>
            <a:ext cx="3867224" cy="1296144"/>
            <a:chOff x="7633338" y="1107160"/>
            <a:chExt cx="3960000" cy="8532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633338" y="1107160"/>
              <a:ext cx="3960000" cy="853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6" name="Picture 4" descr="C:\Users\kapustin_ns\Downloads\iconmonstr-note-18-240(1).pn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6914" y="1249360"/>
              <a:ext cx="655466" cy="500400"/>
            </a:xfrm>
            <a:prstGeom prst="rect">
              <a:avLst/>
            </a:prstGeom>
            <a:grpFill/>
            <a:extLst/>
          </p:spPr>
        </p:pic>
        <p:sp>
          <p:nvSpPr>
            <p:cNvPr id="39" name="TextBox 38"/>
            <p:cNvSpPr txBox="1"/>
            <p:nvPr/>
          </p:nvSpPr>
          <p:spPr>
            <a:xfrm>
              <a:off x="8495340" y="1345306"/>
              <a:ext cx="3097998" cy="4254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Times New Roman" panose="02020603050405020304" pitchFamily="18" charset="0"/>
                </a:rPr>
                <a:t>Послание Президента Российской Федерации </a:t>
              </a:r>
              <a:r>
                <a:rPr lang="ru-RU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cs typeface="Times New Roman" panose="02020603050405020304" pitchFamily="18" charset="0"/>
                </a:rPr>
                <a:t>Федеральному Собранию</a:t>
              </a:r>
              <a:endPara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28442" y="2808064"/>
            <a:ext cx="3438000" cy="1440160"/>
            <a:chOff x="8155338" y="2367096"/>
            <a:chExt cx="3438000" cy="85320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8155338" y="2367096"/>
              <a:ext cx="3438000" cy="8532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706715" y="2452416"/>
              <a:ext cx="2832999" cy="711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Основные направления бюджетной и налоговой политики </a:t>
              </a:r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городского округа город Дзержинск на 2021 </a:t>
              </a:r>
              <a:r>
                <a:rPr lang="ru-RU" sz="12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год и </a:t>
              </a:r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плановый </a:t>
              </a:r>
              <a:r>
                <a:rPr lang="ru-RU" sz="12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период </a:t>
              </a:r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2022 </a:t>
              </a:r>
              <a:r>
                <a:rPr lang="ru-RU" sz="12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и </a:t>
              </a:r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2023 годов</a:t>
              </a:r>
              <a:endPara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2" name="Picture 5" descr="C:\Users\kapustin_ns\Downloads\iconmonstr-arrow-24-240.png"/>
            <p:cNvPicPr>
              <a:picLocks noChangeAspect="1" noChangeArrowheads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9442" y="2577695"/>
              <a:ext cx="563968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3096393" y="4752280"/>
            <a:ext cx="3888433" cy="1296144"/>
            <a:chOff x="8155338" y="3616469"/>
            <a:chExt cx="3438000" cy="853200"/>
          </a:xfrm>
          <a:solidFill>
            <a:schemeClr val="accent1">
              <a:lumMod val="50000"/>
            </a:schemeClr>
          </a:solidFill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8155338" y="3616469"/>
              <a:ext cx="3438000" cy="853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3" name="Picture 6" descr="C:\Users\kapustin_ns\Downloads\iconmonstr-chart-16-240.pn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0970" y="3827069"/>
              <a:ext cx="511035" cy="432000"/>
            </a:xfrm>
            <a:prstGeom prst="rect">
              <a:avLst/>
            </a:prstGeom>
            <a:grpFill/>
            <a:extLst/>
          </p:spPr>
        </p:pic>
        <p:sp>
          <p:nvSpPr>
            <p:cNvPr id="46" name="TextBox 45"/>
            <p:cNvSpPr txBox="1"/>
            <p:nvPr/>
          </p:nvSpPr>
          <p:spPr>
            <a:xfrm>
              <a:off x="8887672" y="3706686"/>
              <a:ext cx="2705666" cy="6681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Прогноз социально-экономического развития </a:t>
              </a:r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городского округа город Дзержинск на </a:t>
              </a:r>
              <a:r>
                <a:rPr lang="ru-RU" sz="12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среднесрочный период </a:t>
              </a:r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(</a:t>
              </a:r>
              <a:r>
                <a:rPr lang="ru-RU" sz="12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на </a:t>
              </a:r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2021 </a:t>
              </a:r>
              <a:r>
                <a:rPr lang="ru-RU" sz="12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год и на  плановый период </a:t>
              </a:r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2022 </a:t>
              </a:r>
              <a:r>
                <a:rPr lang="ru-RU" sz="12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и </a:t>
              </a:r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2023 </a:t>
              </a:r>
              <a:r>
                <a:rPr lang="ru-RU" sz="120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годов</a:t>
              </a:r>
              <a:r>
                <a:rPr lang="ru-RU" sz="1200" dirty="0" smtClean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)</a:t>
              </a:r>
              <a:endPara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8" name="Прямая соединительная линия 37"/>
          <p:cNvCxnSpPr/>
          <p:nvPr/>
        </p:nvCxnSpPr>
        <p:spPr>
          <a:xfrm>
            <a:off x="1656234" y="5040312"/>
            <a:ext cx="0" cy="21602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6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15776"/>
            <a:ext cx="7200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Как происходит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составление городского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бюджета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44066" y="910081"/>
            <a:ext cx="6840763" cy="8162679"/>
            <a:chOff x="144066" y="979844"/>
            <a:chExt cx="6840763" cy="816267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44066" y="979844"/>
              <a:ext cx="6840763" cy="8162679"/>
              <a:chOff x="144066" y="691812"/>
              <a:chExt cx="6840763" cy="8162679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144066" y="691812"/>
                <a:ext cx="6840763" cy="8162679"/>
                <a:chOff x="144066" y="475788"/>
                <a:chExt cx="6840763" cy="8162679"/>
              </a:xfrm>
            </p:grpSpPr>
            <p:grpSp>
              <p:nvGrpSpPr>
                <p:cNvPr id="10" name="Группа 9"/>
                <p:cNvGrpSpPr/>
                <p:nvPr/>
              </p:nvGrpSpPr>
              <p:grpSpPr>
                <a:xfrm>
                  <a:off x="144066" y="475788"/>
                  <a:ext cx="6840763" cy="8162679"/>
                  <a:chOff x="144066" y="475788"/>
                  <a:chExt cx="6840763" cy="8162679"/>
                </a:xfrm>
              </p:grpSpPr>
              <p:grpSp>
                <p:nvGrpSpPr>
                  <p:cNvPr id="9" name="Группа 8"/>
                  <p:cNvGrpSpPr/>
                  <p:nvPr/>
                </p:nvGrpSpPr>
                <p:grpSpPr>
                  <a:xfrm>
                    <a:off x="144066" y="2376016"/>
                    <a:ext cx="6840763" cy="6262451"/>
                    <a:chOff x="144066" y="1439912"/>
                    <a:chExt cx="6840763" cy="6262451"/>
                  </a:xfrm>
                </p:grpSpPr>
                <p:cxnSp>
                  <p:nvCxnSpPr>
                    <p:cNvPr id="5" name="Прямая соединительная линия 4"/>
                    <p:cNvCxnSpPr/>
                    <p:nvPr/>
                  </p:nvCxnSpPr>
                  <p:spPr>
                    <a:xfrm>
                      <a:off x="3604028" y="4464248"/>
                      <a:ext cx="3934" cy="558000"/>
                    </a:xfrm>
                    <a:prstGeom prst="line">
                      <a:avLst/>
                    </a:prstGeom>
                    <a:ln w="9525">
                      <a:solidFill>
                        <a:srgbClr val="0070C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" name="Группа 5"/>
                    <p:cNvGrpSpPr/>
                    <p:nvPr/>
                  </p:nvGrpSpPr>
                  <p:grpSpPr>
                    <a:xfrm>
                      <a:off x="144066" y="1439912"/>
                      <a:ext cx="6840763" cy="6262451"/>
                      <a:chOff x="144066" y="1439912"/>
                      <a:chExt cx="6840763" cy="6262451"/>
                    </a:xfrm>
                  </p:grpSpPr>
                  <p:sp>
                    <p:nvSpPr>
                      <p:cNvPr id="4" name="Овал 3"/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448570" y="2197958"/>
                        <a:ext cx="2250000" cy="2250000"/>
                      </a:xfrm>
                      <a:prstGeom prst="ellipse">
                        <a:avLst/>
                      </a:prstGeom>
                      <a:noFill/>
                      <a:ln w="168275">
                        <a:solidFill>
                          <a:schemeClr val="tx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dirty="0"/>
                      </a:p>
                    </p:txBody>
                  </p:sp>
                  <p:grpSp>
                    <p:nvGrpSpPr>
                      <p:cNvPr id="26" name="Группа 25"/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144066" y="1439912"/>
                        <a:ext cx="6840763" cy="6262451"/>
                        <a:chOff x="1754479" y="1350198"/>
                        <a:chExt cx="5500329" cy="5035327"/>
                      </a:xfrm>
                    </p:grpSpPr>
                    <p:sp>
                      <p:nvSpPr>
                        <p:cNvPr id="27" name="Полилиния 26"/>
                        <p:cNvSpPr/>
                        <p:nvPr/>
                      </p:nvSpPr>
                      <p:spPr>
                        <a:xfrm>
                          <a:off x="6096961" y="1350198"/>
                          <a:ext cx="1157833" cy="43418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47078" h="181231">
                              <a:moveTo>
                                <a:pt x="28724" y="0"/>
                              </a:moveTo>
                              <a:lnTo>
                                <a:pt x="918354" y="0"/>
                              </a:lnTo>
                              <a:cubicBezTo>
                                <a:pt x="934218" y="0"/>
                                <a:pt x="947078" y="12860"/>
                                <a:pt x="947078" y="28724"/>
                              </a:cubicBezTo>
                              <a:lnTo>
                                <a:pt x="947078" y="152506"/>
                              </a:lnTo>
                              <a:cubicBezTo>
                                <a:pt x="947078" y="168370"/>
                                <a:pt x="934218" y="181231"/>
                                <a:pt x="918354" y="181231"/>
                              </a:cubicBezTo>
                              <a:lnTo>
                                <a:pt x="28724" y="181231"/>
                              </a:lnTo>
                              <a:cubicBezTo>
                                <a:pt x="12860" y="181231"/>
                                <a:pt x="0" y="168370"/>
                                <a:pt x="0" y="152506"/>
                              </a:cubicBezTo>
                              <a:lnTo>
                                <a:pt x="0" y="28724"/>
                              </a:lnTo>
                              <a:cubicBezTo>
                                <a:pt x="0" y="12860"/>
                                <a:pt x="12860" y="0"/>
                                <a:pt x="2872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n w="7600" cap="flat">
                          <a:noFill/>
                          <a:bevel/>
                        </a:ln>
                      </p:spPr>
                      <p:txBody>
                        <a:bodyPr wrap="square" lIns="0" tIns="0" rIns="0" bIns="0" rtlCol="0" anchor="ctr"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200" dirty="0" smtClean="0">
                              <a:solidFill>
                                <a:srgbClr val="002060"/>
                              </a:solidFill>
                              <a:latin typeface="Century Gothic" pitchFamily="34" charset="0"/>
                            </a:rPr>
                            <a:t>МАЙ-ИЮНЬ</a:t>
                          </a:r>
                          <a:endParaRPr sz="1200" dirty="0">
                            <a:solidFill>
                              <a:srgbClr val="002060"/>
                            </a:solidFill>
                            <a:latin typeface="Century Gothic" pitchFamily="34" charset="0"/>
                          </a:endParaRPr>
                        </a:p>
                      </p:txBody>
                    </p:sp>
                    <p:sp>
                      <p:nvSpPr>
                        <p:cNvPr id="28" name="Полилиния 27"/>
                        <p:cNvSpPr/>
                        <p:nvPr/>
                      </p:nvSpPr>
                      <p:spPr>
                        <a:xfrm>
                          <a:off x="3010200" y="2216579"/>
                          <a:ext cx="610714" cy="274143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610714" h="274143" fill="none">
                              <a:moveTo>
                                <a:pt x="610714" y="274143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chemeClr val="bg1">
                            <a:lumMod val="50000"/>
                          </a:schemeClr>
                        </a:solidFill>
                        <a:ln w="7600" cap="flat">
                          <a:solidFill>
                            <a:srgbClr val="0070C0"/>
                          </a:solidFill>
                          <a:bevel/>
                        </a:ln>
                      </p:spPr>
                    </p:sp>
                    <p:sp>
                      <p:nvSpPr>
                        <p:cNvPr id="29" name="Полилиния 28"/>
                        <p:cNvSpPr/>
                        <p:nvPr/>
                      </p:nvSpPr>
                      <p:spPr>
                        <a:xfrm flipH="1">
                          <a:off x="5394972" y="2216579"/>
                          <a:ext cx="610714" cy="274143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610714" h="274143" fill="none">
                              <a:moveTo>
                                <a:pt x="610714" y="274143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B1CF4B"/>
                        </a:solidFill>
                        <a:ln w="7600" cap="flat">
                          <a:solidFill>
                            <a:srgbClr val="0070C0"/>
                          </a:solidFill>
                          <a:bevel/>
                        </a:ln>
                      </p:spPr>
                    </p:sp>
                    <p:sp>
                      <p:nvSpPr>
                        <p:cNvPr id="30" name="Полилиния 29"/>
                        <p:cNvSpPr/>
                        <p:nvPr/>
                      </p:nvSpPr>
                      <p:spPr>
                        <a:xfrm rot="18600000">
                          <a:off x="3018866" y="3254138"/>
                          <a:ext cx="602073" cy="291618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602565" h="291618" fill="none">
                              <a:moveTo>
                                <a:pt x="610713" y="274143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chemeClr val="bg1">
                            <a:lumMod val="50000"/>
                          </a:schemeClr>
                        </a:solidFill>
                        <a:ln w="7600" cap="flat">
                          <a:solidFill>
                            <a:srgbClr val="0070C0"/>
                          </a:solidFill>
                          <a:bevel/>
                        </a:ln>
                      </p:spPr>
                    </p:sp>
                    <p:sp>
                      <p:nvSpPr>
                        <p:cNvPr id="31" name="Полилиния 30"/>
                        <p:cNvSpPr/>
                        <p:nvPr/>
                      </p:nvSpPr>
                      <p:spPr>
                        <a:xfrm rot="3000000" flipH="1">
                          <a:off x="5411820" y="3215501"/>
                          <a:ext cx="571862" cy="324111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602565" h="291618" fill="none">
                              <a:moveTo>
                                <a:pt x="610713" y="274143"/>
                              </a:move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FFD87A"/>
                        </a:solidFill>
                        <a:ln w="7600" cap="flat">
                          <a:solidFill>
                            <a:srgbClr val="0070C0"/>
                          </a:solidFill>
                          <a:bevel/>
                        </a:ln>
                      </p:spPr>
                    </p:sp>
                    <p:sp>
                      <p:nvSpPr>
                        <p:cNvPr id="40" name="Полилиния 39"/>
                        <p:cNvSpPr/>
                        <p:nvPr/>
                      </p:nvSpPr>
                      <p:spPr>
                        <a:xfrm rot="-2700000">
                          <a:off x="5125354" y="3390446"/>
                          <a:ext cx="118900" cy="118900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118900" h="118900">
                              <a:moveTo>
                                <a:pt x="0" y="0"/>
                              </a:moveTo>
                              <a:lnTo>
                                <a:pt x="20170" y="0"/>
                              </a:lnTo>
                              <a:lnTo>
                                <a:pt x="20170" y="147980"/>
                              </a:lnTo>
                              <a:lnTo>
                                <a:pt x="0" y="14798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7600" cap="flat">
                          <a:solidFill>
                            <a:srgbClr val="FFFFFF"/>
                          </a:solidFill>
                          <a:bevel/>
                        </a:ln>
                      </p:spPr>
                    </p:sp>
                    <p:sp>
                      <p:nvSpPr>
                        <p:cNvPr id="41" name="Полилиния 40"/>
                        <p:cNvSpPr/>
                        <p:nvPr/>
                      </p:nvSpPr>
                      <p:spPr>
                        <a:xfrm rot="16200000">
                          <a:off x="5271708" y="2793977"/>
                          <a:ext cx="147980" cy="20170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147980" h="20170">
                              <a:moveTo>
                                <a:pt x="0" y="0"/>
                              </a:moveTo>
                              <a:lnTo>
                                <a:pt x="20170" y="0"/>
                              </a:lnTo>
                              <a:lnTo>
                                <a:pt x="20170" y="147980"/>
                              </a:lnTo>
                              <a:lnTo>
                                <a:pt x="0" y="14798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7600" cap="flat">
                          <a:solidFill>
                            <a:srgbClr val="FFFFFF"/>
                          </a:solidFill>
                          <a:bevel/>
                        </a:ln>
                      </p:spPr>
                    </p:sp>
                    <p:sp>
                      <p:nvSpPr>
                        <p:cNvPr id="42" name="Полилиния 41"/>
                        <p:cNvSpPr/>
                        <p:nvPr/>
                      </p:nvSpPr>
                      <p:spPr>
                        <a:xfrm rot="-5400000">
                          <a:off x="3473941" y="2793977"/>
                          <a:ext cx="147980" cy="20170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147980" h="20170">
                              <a:moveTo>
                                <a:pt x="0" y="0"/>
                              </a:moveTo>
                              <a:lnTo>
                                <a:pt x="20170" y="0"/>
                              </a:lnTo>
                              <a:lnTo>
                                <a:pt x="20170" y="147980"/>
                              </a:lnTo>
                              <a:lnTo>
                                <a:pt x="0" y="14798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7600" cap="flat">
                          <a:solidFill>
                            <a:srgbClr val="FFFFFF"/>
                          </a:solidFill>
                          <a:bevel/>
                        </a:ln>
                      </p:spPr>
                    </p:sp>
                    <p:sp>
                      <p:nvSpPr>
                        <p:cNvPr id="43" name="Полилиния 42"/>
                        <p:cNvSpPr/>
                        <p:nvPr/>
                      </p:nvSpPr>
                      <p:spPr>
                        <a:xfrm rot="2700000" flipH="1">
                          <a:off x="3781947" y="3390446"/>
                          <a:ext cx="118900" cy="118900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118900" h="118900">
                              <a:moveTo>
                                <a:pt x="0" y="0"/>
                              </a:moveTo>
                              <a:lnTo>
                                <a:pt x="20170" y="0"/>
                              </a:lnTo>
                              <a:lnTo>
                                <a:pt x="20170" y="147980"/>
                              </a:lnTo>
                              <a:lnTo>
                                <a:pt x="0" y="14798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7600" cap="flat">
                          <a:solidFill>
                            <a:srgbClr val="FFFFFF"/>
                          </a:solidFill>
                          <a:bevel/>
                        </a:ln>
                      </p:spPr>
                    </p:sp>
                    <p:sp>
                      <p:nvSpPr>
                        <p:cNvPr id="55" name="Полилиния 54"/>
                        <p:cNvSpPr/>
                        <p:nvPr/>
                      </p:nvSpPr>
                      <p:spPr>
                        <a:xfrm>
                          <a:off x="3642705" y="2481273"/>
                          <a:ext cx="78662" cy="78662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78662" h="78662">
                              <a:moveTo>
                                <a:pt x="0" y="39331"/>
                              </a:moveTo>
                              <a:cubicBezTo>
                                <a:pt x="0" y="17609"/>
                                <a:pt x="17609" y="0"/>
                                <a:pt x="39331" y="0"/>
                              </a:cubicBezTo>
                              <a:cubicBezTo>
                                <a:pt x="61053" y="0"/>
                                <a:pt x="78662" y="17609"/>
                                <a:pt x="78662" y="39331"/>
                              </a:cubicBezTo>
                              <a:cubicBezTo>
                                <a:pt x="78662" y="61053"/>
                                <a:pt x="61053" y="78662"/>
                                <a:pt x="39331" y="78662"/>
                              </a:cubicBezTo>
                              <a:cubicBezTo>
                                <a:pt x="17609" y="78662"/>
                                <a:pt x="0" y="61053"/>
                                <a:pt x="0" y="3933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7600" cap="flat">
                          <a:solidFill>
                            <a:srgbClr val="FFFFFF"/>
                          </a:solidFill>
                          <a:bevel/>
                        </a:ln>
                      </p:spPr>
                    </p:sp>
                    <p:sp>
                      <p:nvSpPr>
                        <p:cNvPr id="56" name="Полилиния 55"/>
                        <p:cNvSpPr/>
                        <p:nvPr/>
                      </p:nvSpPr>
                      <p:spPr>
                        <a:xfrm>
                          <a:off x="3660493" y="2499061"/>
                          <a:ext cx="43087" cy="43087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43087" h="43087">
                              <a:moveTo>
                                <a:pt x="0" y="21543"/>
                              </a:moveTo>
                              <a:cubicBezTo>
                                <a:pt x="0" y="9645"/>
                                <a:pt x="9645" y="0"/>
                                <a:pt x="21543" y="0"/>
                              </a:cubicBezTo>
                              <a:cubicBezTo>
                                <a:pt x="33441" y="0"/>
                                <a:pt x="43087" y="9645"/>
                                <a:pt x="43087" y="21543"/>
                              </a:cubicBezTo>
                              <a:cubicBezTo>
                                <a:pt x="43087" y="33441"/>
                                <a:pt x="33441" y="43087"/>
                                <a:pt x="21543" y="43087"/>
                              </a:cubicBezTo>
                              <a:cubicBezTo>
                                <a:pt x="9645" y="43087"/>
                                <a:pt x="0" y="33441"/>
                                <a:pt x="0" y="215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70C0"/>
                        </a:solidFill>
                        <a:ln w="7600" cap="flat">
                          <a:solidFill>
                            <a:srgbClr val="1C7A7A"/>
                          </a:solidFill>
                          <a:bevel/>
                        </a:ln>
                      </p:spPr>
                    </p:sp>
                    <p:sp>
                      <p:nvSpPr>
                        <p:cNvPr id="57" name="Полилиния 56"/>
                        <p:cNvSpPr/>
                        <p:nvPr/>
                      </p:nvSpPr>
                      <p:spPr>
                        <a:xfrm>
                          <a:off x="3629924" y="3174790"/>
                          <a:ext cx="78662" cy="78662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78662" h="78662">
                              <a:moveTo>
                                <a:pt x="0" y="39331"/>
                              </a:moveTo>
                              <a:cubicBezTo>
                                <a:pt x="0" y="17609"/>
                                <a:pt x="17609" y="0"/>
                                <a:pt x="39331" y="0"/>
                              </a:cubicBezTo>
                              <a:cubicBezTo>
                                <a:pt x="61053" y="0"/>
                                <a:pt x="78662" y="17609"/>
                                <a:pt x="78662" y="39331"/>
                              </a:cubicBezTo>
                              <a:cubicBezTo>
                                <a:pt x="78662" y="61053"/>
                                <a:pt x="61053" y="78662"/>
                                <a:pt x="39331" y="78662"/>
                              </a:cubicBezTo>
                              <a:cubicBezTo>
                                <a:pt x="17609" y="78662"/>
                                <a:pt x="0" y="61053"/>
                                <a:pt x="0" y="3933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7600" cap="flat">
                          <a:solidFill>
                            <a:srgbClr val="FFFFFF"/>
                          </a:solidFill>
                          <a:bevel/>
                        </a:ln>
                      </p:spPr>
                    </p:sp>
                    <p:sp>
                      <p:nvSpPr>
                        <p:cNvPr id="58" name="Полилиния 57"/>
                        <p:cNvSpPr/>
                        <p:nvPr/>
                      </p:nvSpPr>
                      <p:spPr>
                        <a:xfrm>
                          <a:off x="3647712" y="3192578"/>
                          <a:ext cx="43087" cy="43087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43087" h="43087">
                              <a:moveTo>
                                <a:pt x="0" y="21543"/>
                              </a:moveTo>
                              <a:cubicBezTo>
                                <a:pt x="0" y="9645"/>
                                <a:pt x="9645" y="0"/>
                                <a:pt x="21543" y="0"/>
                              </a:cubicBezTo>
                              <a:cubicBezTo>
                                <a:pt x="33441" y="0"/>
                                <a:pt x="43087" y="9645"/>
                                <a:pt x="43087" y="21543"/>
                              </a:cubicBezTo>
                              <a:cubicBezTo>
                                <a:pt x="43087" y="33441"/>
                                <a:pt x="33441" y="43087"/>
                                <a:pt x="21543" y="43087"/>
                              </a:cubicBezTo>
                              <a:cubicBezTo>
                                <a:pt x="9645" y="43087"/>
                                <a:pt x="0" y="33441"/>
                                <a:pt x="0" y="215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70C0"/>
                        </a:solidFill>
                        <a:ln w="7600" cap="flat">
                          <a:solidFill>
                            <a:srgbClr val="1C7A7A"/>
                          </a:solidFill>
                          <a:bevel/>
                        </a:ln>
                      </p:spPr>
                    </p:sp>
                    <p:sp>
                      <p:nvSpPr>
                        <p:cNvPr id="61" name="Полилиния 60"/>
                        <p:cNvSpPr/>
                        <p:nvPr/>
                      </p:nvSpPr>
                      <p:spPr>
                        <a:xfrm>
                          <a:off x="4497401" y="3733592"/>
                          <a:ext cx="78662" cy="78662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78662" h="78662">
                              <a:moveTo>
                                <a:pt x="0" y="39331"/>
                              </a:moveTo>
                              <a:cubicBezTo>
                                <a:pt x="0" y="17609"/>
                                <a:pt x="17609" y="0"/>
                                <a:pt x="39331" y="0"/>
                              </a:cubicBezTo>
                              <a:cubicBezTo>
                                <a:pt x="61053" y="0"/>
                                <a:pt x="78662" y="17609"/>
                                <a:pt x="78662" y="39331"/>
                              </a:cubicBezTo>
                              <a:cubicBezTo>
                                <a:pt x="78662" y="61053"/>
                                <a:pt x="61053" y="78662"/>
                                <a:pt x="39331" y="78662"/>
                              </a:cubicBezTo>
                              <a:cubicBezTo>
                                <a:pt x="17609" y="78662"/>
                                <a:pt x="0" y="61053"/>
                                <a:pt x="0" y="3933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7600" cap="flat">
                          <a:solidFill>
                            <a:srgbClr val="FFFFFF"/>
                          </a:solidFill>
                          <a:bevel/>
                        </a:ln>
                      </p:spPr>
                    </p:sp>
                    <p:sp>
                      <p:nvSpPr>
                        <p:cNvPr id="62" name="Полилиния 61"/>
                        <p:cNvSpPr/>
                        <p:nvPr/>
                      </p:nvSpPr>
                      <p:spPr>
                        <a:xfrm>
                          <a:off x="4515189" y="3751380"/>
                          <a:ext cx="43087" cy="43087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43087" h="43087">
                              <a:moveTo>
                                <a:pt x="0" y="21543"/>
                              </a:moveTo>
                              <a:cubicBezTo>
                                <a:pt x="0" y="9645"/>
                                <a:pt x="9645" y="0"/>
                                <a:pt x="21543" y="0"/>
                              </a:cubicBezTo>
                              <a:cubicBezTo>
                                <a:pt x="33441" y="0"/>
                                <a:pt x="43087" y="9645"/>
                                <a:pt x="43087" y="21543"/>
                              </a:cubicBezTo>
                              <a:cubicBezTo>
                                <a:pt x="43087" y="33441"/>
                                <a:pt x="33441" y="43087"/>
                                <a:pt x="21543" y="43087"/>
                              </a:cubicBezTo>
                              <a:cubicBezTo>
                                <a:pt x="9645" y="43087"/>
                                <a:pt x="0" y="33441"/>
                                <a:pt x="0" y="215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70C0"/>
                        </a:solidFill>
                        <a:ln w="7600" cap="flat">
                          <a:solidFill>
                            <a:srgbClr val="0070C0"/>
                          </a:solidFill>
                          <a:bevel/>
                        </a:ln>
                      </p:spPr>
                    </p:sp>
                    <p:sp>
                      <p:nvSpPr>
                        <p:cNvPr id="63" name="Полилиния 62"/>
                        <p:cNvSpPr/>
                        <p:nvPr/>
                      </p:nvSpPr>
                      <p:spPr>
                        <a:xfrm>
                          <a:off x="5304069" y="3174790"/>
                          <a:ext cx="78662" cy="78662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78662" h="78662">
                              <a:moveTo>
                                <a:pt x="0" y="39331"/>
                              </a:moveTo>
                              <a:cubicBezTo>
                                <a:pt x="0" y="17609"/>
                                <a:pt x="17609" y="0"/>
                                <a:pt x="39331" y="0"/>
                              </a:cubicBezTo>
                              <a:cubicBezTo>
                                <a:pt x="61053" y="0"/>
                                <a:pt x="78662" y="17609"/>
                                <a:pt x="78662" y="39331"/>
                              </a:cubicBezTo>
                              <a:cubicBezTo>
                                <a:pt x="78662" y="61053"/>
                                <a:pt x="61053" y="78662"/>
                                <a:pt x="39331" y="78662"/>
                              </a:cubicBezTo>
                              <a:cubicBezTo>
                                <a:pt x="17609" y="78662"/>
                                <a:pt x="0" y="61053"/>
                                <a:pt x="0" y="3933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7600" cap="flat">
                          <a:solidFill>
                            <a:srgbClr val="FFFFFF"/>
                          </a:solidFill>
                          <a:bevel/>
                        </a:ln>
                      </p:spPr>
                    </p:sp>
                    <p:sp>
                      <p:nvSpPr>
                        <p:cNvPr id="64" name="Полилиния 63"/>
                        <p:cNvSpPr/>
                        <p:nvPr/>
                      </p:nvSpPr>
                      <p:spPr>
                        <a:xfrm>
                          <a:off x="5321857" y="3192578"/>
                          <a:ext cx="43087" cy="43087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43087" h="43087">
                              <a:moveTo>
                                <a:pt x="0" y="21543"/>
                              </a:moveTo>
                              <a:cubicBezTo>
                                <a:pt x="0" y="9645"/>
                                <a:pt x="9645" y="0"/>
                                <a:pt x="21543" y="0"/>
                              </a:cubicBezTo>
                              <a:cubicBezTo>
                                <a:pt x="33441" y="0"/>
                                <a:pt x="43087" y="9645"/>
                                <a:pt x="43087" y="21543"/>
                              </a:cubicBezTo>
                              <a:cubicBezTo>
                                <a:pt x="43087" y="33441"/>
                                <a:pt x="33441" y="43087"/>
                                <a:pt x="21543" y="43087"/>
                              </a:cubicBezTo>
                              <a:cubicBezTo>
                                <a:pt x="9645" y="43087"/>
                                <a:pt x="0" y="33441"/>
                                <a:pt x="0" y="215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70C0"/>
                        </a:solidFill>
                        <a:ln w="7600" cap="flat">
                          <a:solidFill>
                            <a:srgbClr val="1C7A7A"/>
                          </a:solidFill>
                          <a:bevel/>
                        </a:ln>
                      </p:spPr>
                    </p:sp>
                    <p:sp>
                      <p:nvSpPr>
                        <p:cNvPr id="65" name="Полилиния 64"/>
                        <p:cNvSpPr/>
                        <p:nvPr/>
                      </p:nvSpPr>
                      <p:spPr>
                        <a:xfrm>
                          <a:off x="5295681" y="2481273"/>
                          <a:ext cx="78662" cy="78662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78662" h="78662">
                              <a:moveTo>
                                <a:pt x="0" y="39331"/>
                              </a:moveTo>
                              <a:cubicBezTo>
                                <a:pt x="0" y="17609"/>
                                <a:pt x="17609" y="0"/>
                                <a:pt x="39331" y="0"/>
                              </a:cubicBezTo>
                              <a:cubicBezTo>
                                <a:pt x="61053" y="0"/>
                                <a:pt x="78662" y="17609"/>
                                <a:pt x="78662" y="39331"/>
                              </a:cubicBezTo>
                              <a:cubicBezTo>
                                <a:pt x="78662" y="61053"/>
                                <a:pt x="61053" y="78662"/>
                                <a:pt x="39331" y="78662"/>
                              </a:cubicBezTo>
                              <a:cubicBezTo>
                                <a:pt x="17609" y="78662"/>
                                <a:pt x="0" y="61053"/>
                                <a:pt x="0" y="3933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 w="7600" cap="flat">
                          <a:noFill/>
                          <a:bevel/>
                        </a:ln>
                      </p:spPr>
                    </p:sp>
                    <p:sp>
                      <p:nvSpPr>
                        <p:cNvPr id="66" name="Полилиния 65"/>
                        <p:cNvSpPr/>
                        <p:nvPr/>
                      </p:nvSpPr>
                      <p:spPr>
                        <a:xfrm>
                          <a:off x="5313469" y="2499061"/>
                          <a:ext cx="43087" cy="43087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43087" h="43087">
                              <a:moveTo>
                                <a:pt x="0" y="21543"/>
                              </a:moveTo>
                              <a:cubicBezTo>
                                <a:pt x="0" y="9645"/>
                                <a:pt x="9645" y="0"/>
                                <a:pt x="21543" y="0"/>
                              </a:cubicBezTo>
                              <a:cubicBezTo>
                                <a:pt x="33441" y="0"/>
                                <a:pt x="43087" y="9645"/>
                                <a:pt x="43087" y="21543"/>
                              </a:cubicBezTo>
                              <a:cubicBezTo>
                                <a:pt x="43087" y="33441"/>
                                <a:pt x="33441" y="43087"/>
                                <a:pt x="21543" y="43087"/>
                              </a:cubicBezTo>
                              <a:cubicBezTo>
                                <a:pt x="9645" y="43087"/>
                                <a:pt x="0" y="33441"/>
                                <a:pt x="0" y="215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70C0"/>
                        </a:solidFill>
                        <a:ln w="7600" cap="flat">
                          <a:solidFill>
                            <a:srgbClr val="1C7A7A"/>
                          </a:solidFill>
                          <a:bevel/>
                        </a:ln>
                      </p:spPr>
                    </p:sp>
                    <p:sp>
                      <p:nvSpPr>
                        <p:cNvPr id="67" name="Text 306"/>
                        <p:cNvSpPr txBox="1"/>
                        <p:nvPr/>
                      </p:nvSpPr>
                      <p:spPr>
                        <a:xfrm>
                          <a:off x="6005686" y="1875894"/>
                          <a:ext cx="1246325" cy="119934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0" anchor="t"/>
                        <a:lstStyle/>
                        <a:p>
                          <a:pPr marL="171450" lvl="0" indent="-171450" algn="ctr">
                            <a:buFont typeface="Arial" pitchFamily="34" charset="0"/>
                            <a:buChar char="•"/>
                          </a:pPr>
                          <a:r>
                            <a:rPr lang="ru-RU" sz="12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itchFamily="34" charset="0"/>
                              <a:cs typeface="Times New Roman" panose="02020603050405020304" pitchFamily="18" charset="0"/>
                            </a:rPr>
                            <a:t>Разработка основных показателей прогноза социально-экономического  развития </a:t>
                          </a:r>
                          <a:r>
                            <a:rPr lang="ru-RU" sz="120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itchFamily="34" charset="0"/>
                              <a:cs typeface="Times New Roman" panose="02020603050405020304" pitchFamily="18" charset="0"/>
                            </a:rPr>
                            <a:t>города </a:t>
                          </a:r>
                          <a:r>
                            <a:rPr lang="ru-RU" sz="12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itchFamily="34" charset="0"/>
                              <a:cs typeface="Times New Roman" panose="02020603050405020304" pitchFamily="18" charset="0"/>
                            </a:rPr>
                            <a:t>на трехлетний период</a:t>
                          </a:r>
                        </a:p>
                      </p:txBody>
                    </p:sp>
                    <p:sp>
                      <p:nvSpPr>
                        <p:cNvPr id="68" name="Text 307"/>
                        <p:cNvSpPr txBox="1"/>
                        <p:nvPr/>
                      </p:nvSpPr>
                      <p:spPr>
                        <a:xfrm>
                          <a:off x="5807352" y="4082874"/>
                          <a:ext cx="1447456" cy="163376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0" anchor="t"/>
                        <a:lstStyle/>
                        <a:p>
                          <a:pPr marL="171450" indent="-171450" algn="ctr">
                            <a:buFont typeface="Arial" pitchFamily="34" charset="0"/>
                            <a:buChar char="•"/>
                          </a:pPr>
                          <a:r>
                            <a:rPr lang="ru-RU" sz="12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itchFamily="34" charset="0"/>
                              <a:cs typeface="Times New Roman" panose="02020603050405020304" pitchFamily="18" charset="0"/>
                            </a:rPr>
                            <a:t>Определение основных направлений бюджетной </a:t>
                          </a:r>
                          <a:r>
                            <a:rPr lang="ru-RU" sz="120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itchFamily="34" charset="0"/>
                              <a:cs typeface="Times New Roman" panose="02020603050405020304" pitchFamily="18" charset="0"/>
                            </a:rPr>
                            <a:t>и </a:t>
                          </a:r>
                          <a:r>
                            <a:rPr lang="ru-RU" sz="12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itchFamily="34" charset="0"/>
                              <a:cs typeface="Times New Roman" panose="02020603050405020304" pitchFamily="18" charset="0"/>
                            </a:rPr>
                            <a:t>налоговой политики на  </a:t>
                          </a:r>
                          <a:r>
                            <a:rPr lang="ru-RU" sz="120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anose="020B0502020202020204" pitchFamily="34" charset="0"/>
                              <a:cs typeface="Times New Roman" panose="02020603050405020304" pitchFamily="18" charset="0"/>
                            </a:rPr>
                            <a:t>трехлетний период </a:t>
                          </a:r>
                        </a:p>
                        <a:p>
                          <a:pPr marL="171450" indent="-171450" algn="ctr">
                            <a:buFont typeface="Arial" pitchFamily="34" charset="0"/>
                            <a:buChar char="•"/>
                          </a:pPr>
                          <a:r>
                            <a:rPr lang="ru-RU" sz="120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anose="020B0502020202020204" pitchFamily="34" charset="0"/>
                              <a:cs typeface="Times New Roman" panose="02020603050405020304" pitchFamily="18" charset="0"/>
                            </a:rPr>
                            <a:t>Формирование плана мероприятий по составлению проекта городского бюджета</a:t>
                          </a:r>
                        </a:p>
                        <a:p>
                          <a:pPr marL="171450" indent="-171450" algn="ctr">
                            <a:buFont typeface="Arial" pitchFamily="34" charset="0"/>
                            <a:buChar char="•"/>
                          </a:pPr>
                          <a:r>
                            <a:rPr lang="ru-RU" sz="120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anose="020B0502020202020204" pitchFamily="34" charset="0"/>
                              <a:cs typeface="Times New Roman" panose="02020603050405020304" pitchFamily="18" charset="0"/>
                            </a:rPr>
                            <a:t>Определение </a:t>
                          </a:r>
                          <a:r>
                            <a:rPr lang="ru-RU" sz="12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anose="020B0502020202020204" pitchFamily="34" charset="0"/>
                              <a:cs typeface="Times New Roman" panose="02020603050405020304" pitchFamily="18" charset="0"/>
                            </a:rPr>
                            <a:t>основных параметров </a:t>
                          </a:r>
                          <a:r>
                            <a:rPr lang="ru-RU" sz="120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anose="020B0502020202020204" pitchFamily="34" charset="0"/>
                              <a:cs typeface="Times New Roman" panose="02020603050405020304" pitchFamily="18" charset="0"/>
                            </a:rPr>
                            <a:t>бюджета</a:t>
                          </a:r>
                          <a:endParaRPr lang="ru-RU" sz="12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9" name="Text 308"/>
                        <p:cNvSpPr txBox="1"/>
                        <p:nvPr/>
                      </p:nvSpPr>
                      <p:spPr>
                        <a:xfrm>
                          <a:off x="3549322" y="4939879"/>
                          <a:ext cx="1940418" cy="104036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0" anchor="t"/>
                        <a:lstStyle/>
                        <a:p>
                          <a:pPr marL="171450" indent="-171450" algn="ctr">
                            <a:buFont typeface="Arial" pitchFamily="34" charset="0"/>
                            <a:buChar char="•"/>
                          </a:pPr>
                          <a:r>
                            <a:rPr lang="ru-RU" sz="120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anose="020B0502020202020204" pitchFamily="34" charset="0"/>
                              <a:cs typeface="Times New Roman" panose="02020603050405020304" pitchFamily="18" charset="0"/>
                            </a:rPr>
                            <a:t>Разработка порядка и методики планирования бюджетных ассигнований.</a:t>
                          </a:r>
                        </a:p>
                        <a:p>
                          <a:pPr marL="171450" indent="-171450" algn="ctr">
                            <a:buFont typeface="Arial" pitchFamily="34" charset="0"/>
                            <a:buChar char="•"/>
                          </a:pPr>
                          <a:r>
                            <a:rPr lang="ru-RU" sz="120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anose="020B0502020202020204" pitchFamily="34" charset="0"/>
                              <a:cs typeface="Times New Roman" panose="02020603050405020304" pitchFamily="18" charset="0"/>
                            </a:rPr>
                            <a:t>Работа по проверке обоснований потребности в бюджетных ассигнованиях.</a:t>
                          </a:r>
                        </a:p>
                        <a:p>
                          <a:pPr marL="171450" indent="-171450" algn="ctr">
                            <a:buFont typeface="Arial" pitchFamily="34" charset="0"/>
                            <a:buChar char="•"/>
                          </a:pPr>
                          <a:r>
                            <a:rPr lang="ru-RU" sz="120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anose="020B0502020202020204" pitchFamily="34" charset="0"/>
                              <a:cs typeface="Times New Roman" panose="02020603050405020304" pitchFamily="18" charset="0"/>
                            </a:rPr>
                            <a:t>Расчет предельных объемов бюджетных ассигнований на основании бюджетных заявок структурных подразделений.</a:t>
                          </a:r>
                        </a:p>
                        <a:p>
                          <a:pPr marL="171450" indent="-171450" algn="ctr">
                            <a:buFont typeface="Arial" pitchFamily="34" charset="0"/>
                            <a:buChar char="•"/>
                          </a:pPr>
                          <a:r>
                            <a:rPr lang="ru-RU" sz="120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anose="020B0502020202020204" pitchFamily="34" charset="0"/>
                              <a:cs typeface="Times New Roman" panose="02020603050405020304" pitchFamily="18" charset="0"/>
                            </a:rPr>
                            <a:t>Формирование проекта городского бюджета</a:t>
                          </a:r>
                          <a:endParaRPr lang="ru-RU" sz="12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0" name="Text 310"/>
                        <p:cNvSpPr txBox="1"/>
                        <p:nvPr/>
                      </p:nvSpPr>
                      <p:spPr>
                        <a:xfrm>
                          <a:off x="1754479" y="4070708"/>
                          <a:ext cx="1389556" cy="231481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0" anchor="t"/>
                        <a:lstStyle/>
                        <a:p>
                          <a:pPr lvl="0" algn="ctr">
                            <a:buFont typeface="Arial" pitchFamily="34" charset="0"/>
                            <a:buChar char="•"/>
                          </a:pPr>
                          <a:r>
                            <a:rPr lang="ru-RU" sz="120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anose="020B0502020202020204" pitchFamily="34" charset="0"/>
                              <a:cs typeface="Times New Roman" panose="02020603050405020304" pitchFamily="18" charset="0"/>
                            </a:rPr>
                            <a:t>Внесение проекта городского бюджета в городскую Думу</a:t>
                          </a:r>
                        </a:p>
                        <a:p>
                          <a:pPr lvl="0" algn="ctr">
                            <a:buFont typeface="Arial" pitchFamily="34" charset="0"/>
                            <a:buChar char="•"/>
                          </a:pPr>
                          <a:r>
                            <a:rPr lang="ru-RU" sz="120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anose="020B0502020202020204" pitchFamily="34" charset="0"/>
                              <a:cs typeface="Times New Roman" panose="02020603050405020304" pitchFamily="18" charset="0"/>
                            </a:rPr>
                            <a:t>Рассмотрение </a:t>
                          </a:r>
                          <a:r>
                            <a:rPr lang="ru-RU" sz="12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anose="020B0502020202020204" pitchFamily="34" charset="0"/>
                              <a:cs typeface="Times New Roman" panose="02020603050405020304" pitchFamily="18" charset="0"/>
                            </a:rPr>
                            <a:t>проекта </a:t>
                          </a:r>
                          <a:r>
                            <a:rPr lang="ru-RU" sz="120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anose="020B0502020202020204" pitchFamily="34" charset="0"/>
                              <a:cs typeface="Times New Roman" panose="02020603050405020304" pitchFamily="18" charset="0"/>
                            </a:rPr>
                            <a:t>городского </a:t>
                          </a:r>
                          <a:r>
                            <a:rPr lang="ru-RU" sz="12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anose="020B0502020202020204" pitchFamily="34" charset="0"/>
                              <a:cs typeface="Times New Roman" panose="02020603050405020304" pitchFamily="18" charset="0"/>
                            </a:rPr>
                            <a:t>бюджета </a:t>
                          </a:r>
                          <a:r>
                            <a:rPr lang="ru-RU" sz="120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anose="020B0502020202020204" pitchFamily="34" charset="0"/>
                              <a:cs typeface="Times New Roman" panose="02020603050405020304" pitchFamily="18" charset="0"/>
                            </a:rPr>
                            <a:t>городской Думой,</a:t>
                          </a:r>
                          <a:endParaRPr lang="ru-RU" sz="12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lvl="0" algn="ctr">
                            <a:buFont typeface="Arial" pitchFamily="34" charset="0"/>
                            <a:buChar char="•"/>
                          </a:pPr>
                          <a:r>
                            <a:rPr lang="ru-RU" sz="120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anose="020B0502020202020204" pitchFamily="34" charset="0"/>
                              <a:cs typeface="Times New Roman" panose="02020603050405020304" pitchFamily="18" charset="0"/>
                            </a:rPr>
                            <a:t>Рассмотрение проекта </a:t>
                          </a:r>
                          <a:r>
                            <a:rPr lang="ru-RU" sz="12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anose="020B0502020202020204" pitchFamily="34" charset="0"/>
                              <a:cs typeface="Times New Roman" panose="02020603050405020304" pitchFamily="18" charset="0"/>
                            </a:rPr>
                            <a:t>бюджета комитетами  </a:t>
                          </a:r>
                          <a:r>
                            <a:rPr lang="ru-RU" sz="120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anose="020B0502020202020204" pitchFamily="34" charset="0"/>
                              <a:cs typeface="Times New Roman" panose="02020603050405020304" pitchFamily="18" charset="0"/>
                            </a:rPr>
                            <a:t>городской Думы</a:t>
                          </a:r>
                          <a:endParaRPr lang="ru-RU" sz="12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entury Gothic" panose="020B050202020202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1" name="Text 311"/>
                        <p:cNvSpPr txBox="1"/>
                        <p:nvPr/>
                      </p:nvSpPr>
                      <p:spPr>
                        <a:xfrm>
                          <a:off x="1754479" y="1847193"/>
                          <a:ext cx="1212948" cy="116360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lIns="0" tIns="0" rIns="0" bIns="0" rtlCol="0" anchor="t"/>
                        <a:lstStyle/>
                        <a:p>
                          <a:pPr marL="171450" lvl="0" indent="-171450" algn="ctr">
                            <a:buFont typeface="Arial" pitchFamily="34" charset="0"/>
                            <a:buChar char="•"/>
                          </a:pPr>
                          <a:r>
                            <a:rPr lang="ru-RU" sz="1200" dirty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itchFamily="34" charset="0"/>
                              <a:cs typeface="Times New Roman" panose="02020603050405020304" pitchFamily="18" charset="0"/>
                            </a:rPr>
                            <a:t>Принятие проекта бюджета на заседании </a:t>
                          </a:r>
                          <a:r>
                            <a:rPr lang="ru-RU" sz="120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entury Gothic" pitchFamily="34" charset="0"/>
                              <a:cs typeface="Times New Roman" panose="02020603050405020304" pitchFamily="18" charset="0"/>
                            </a:rPr>
                            <a:t>городской Думы</a:t>
                          </a:r>
                          <a:endParaRPr lang="ru-RU" sz="120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entury Gothic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2" name="Полилиния 71"/>
                        <p:cNvSpPr/>
                        <p:nvPr/>
                      </p:nvSpPr>
                      <p:spPr>
                        <a:xfrm>
                          <a:off x="6096842" y="3492426"/>
                          <a:ext cx="1157599" cy="43418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47078" h="181231">
                              <a:moveTo>
                                <a:pt x="28724" y="0"/>
                              </a:moveTo>
                              <a:lnTo>
                                <a:pt x="918354" y="0"/>
                              </a:lnTo>
                              <a:cubicBezTo>
                                <a:pt x="934218" y="0"/>
                                <a:pt x="947078" y="12860"/>
                                <a:pt x="947078" y="28724"/>
                              </a:cubicBezTo>
                              <a:lnTo>
                                <a:pt x="947078" y="152506"/>
                              </a:lnTo>
                              <a:cubicBezTo>
                                <a:pt x="947078" y="168370"/>
                                <a:pt x="934218" y="181231"/>
                                <a:pt x="918354" y="181231"/>
                              </a:cubicBezTo>
                              <a:lnTo>
                                <a:pt x="28724" y="181231"/>
                              </a:lnTo>
                              <a:cubicBezTo>
                                <a:pt x="12860" y="181231"/>
                                <a:pt x="0" y="168370"/>
                                <a:pt x="0" y="152506"/>
                              </a:cubicBezTo>
                              <a:lnTo>
                                <a:pt x="0" y="28724"/>
                              </a:lnTo>
                              <a:cubicBezTo>
                                <a:pt x="0" y="12860"/>
                                <a:pt x="12860" y="0"/>
                                <a:pt x="2872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n w="7600" cap="flat">
                          <a:noFill/>
                          <a:bevel/>
                        </a:ln>
                      </p:spPr>
                      <p:txBody>
                        <a:bodyPr wrap="square" lIns="0" tIns="0" rIns="0" bIns="0" rtlCol="0" anchor="ctr"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200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entury Gothic" pitchFamily="34" charset="0"/>
                            </a:rPr>
                            <a:t>АВГУСТ-СЕНТЯБРЬ</a:t>
                          </a:r>
                          <a:endParaRPr sz="120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entury Gothic" pitchFamily="34" charset="0"/>
                          </a:endParaRPr>
                        </a:p>
                      </p:txBody>
                    </p:sp>
                    <p:sp>
                      <p:nvSpPr>
                        <p:cNvPr id="73" name="Полилиния 72"/>
                        <p:cNvSpPr/>
                        <p:nvPr/>
                      </p:nvSpPr>
                      <p:spPr>
                        <a:xfrm>
                          <a:off x="3549322" y="4359092"/>
                          <a:ext cx="1940642" cy="43418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47078" h="181231">
                              <a:moveTo>
                                <a:pt x="28724" y="0"/>
                              </a:moveTo>
                              <a:lnTo>
                                <a:pt x="918354" y="0"/>
                              </a:lnTo>
                              <a:cubicBezTo>
                                <a:pt x="934218" y="0"/>
                                <a:pt x="947078" y="12860"/>
                                <a:pt x="947078" y="28724"/>
                              </a:cubicBezTo>
                              <a:lnTo>
                                <a:pt x="947078" y="152506"/>
                              </a:lnTo>
                              <a:cubicBezTo>
                                <a:pt x="947078" y="168370"/>
                                <a:pt x="934218" y="181231"/>
                                <a:pt x="918354" y="181231"/>
                              </a:cubicBezTo>
                              <a:lnTo>
                                <a:pt x="28724" y="181231"/>
                              </a:lnTo>
                              <a:cubicBezTo>
                                <a:pt x="12860" y="181231"/>
                                <a:pt x="0" y="168370"/>
                                <a:pt x="0" y="152506"/>
                              </a:cubicBezTo>
                              <a:lnTo>
                                <a:pt x="0" y="28724"/>
                              </a:lnTo>
                              <a:cubicBezTo>
                                <a:pt x="0" y="12860"/>
                                <a:pt x="12860" y="0"/>
                                <a:pt x="2872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>
                            <a:lumMod val="75000"/>
                          </a:schemeClr>
                        </a:solidFill>
                        <a:ln w="7600" cap="flat">
                          <a:noFill/>
                          <a:bevel/>
                        </a:ln>
                      </p:spPr>
                      <p:txBody>
                        <a:bodyPr wrap="square" lIns="0" tIns="0" rIns="0" bIns="0" rtlCol="0" anchor="ctr"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200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entury Gothic" pitchFamily="34" charset="0"/>
                            </a:rPr>
                            <a:t>ОКТЯБРЬ-НОЯБРЬ</a:t>
                          </a:r>
                          <a:endParaRPr sz="120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entury Gothic" pitchFamily="34" charset="0"/>
                          </a:endParaRPr>
                        </a:p>
                      </p:txBody>
                    </p:sp>
                    <p:sp>
                      <p:nvSpPr>
                        <p:cNvPr id="74" name="Полилиния 73"/>
                        <p:cNvSpPr/>
                        <p:nvPr/>
                      </p:nvSpPr>
                      <p:spPr>
                        <a:xfrm>
                          <a:off x="1812377" y="3434528"/>
                          <a:ext cx="1157834" cy="43418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47078" h="181231">
                              <a:moveTo>
                                <a:pt x="28724" y="0"/>
                              </a:moveTo>
                              <a:lnTo>
                                <a:pt x="918354" y="0"/>
                              </a:lnTo>
                              <a:cubicBezTo>
                                <a:pt x="934218" y="0"/>
                                <a:pt x="947078" y="12860"/>
                                <a:pt x="947078" y="28724"/>
                              </a:cubicBezTo>
                              <a:lnTo>
                                <a:pt x="947078" y="152506"/>
                              </a:lnTo>
                              <a:cubicBezTo>
                                <a:pt x="947078" y="168370"/>
                                <a:pt x="934218" y="181231"/>
                                <a:pt x="918354" y="181231"/>
                              </a:cubicBezTo>
                              <a:lnTo>
                                <a:pt x="28724" y="181231"/>
                              </a:lnTo>
                              <a:cubicBezTo>
                                <a:pt x="12860" y="181231"/>
                                <a:pt x="0" y="168370"/>
                                <a:pt x="0" y="152506"/>
                              </a:cubicBezTo>
                              <a:lnTo>
                                <a:pt x="0" y="28724"/>
                              </a:lnTo>
                              <a:cubicBezTo>
                                <a:pt x="0" y="12860"/>
                                <a:pt x="12860" y="0"/>
                                <a:pt x="2872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>
                            <a:lumMod val="50000"/>
                          </a:schemeClr>
                        </a:solidFill>
                        <a:ln w="7600" cap="flat">
                          <a:noFill/>
                          <a:bevel/>
                        </a:ln>
                      </p:spPr>
                      <p:txBody>
                        <a:bodyPr wrap="square" lIns="0" tIns="0" rIns="0" bIns="0" rtlCol="0" anchor="ctr"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200" dirty="0" smtClean="0">
                              <a:solidFill>
                                <a:srgbClr val="FFFF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entury Gothic" pitchFamily="34" charset="0"/>
                            </a:rPr>
                            <a:t>НОЯБРЬ-ДЕКАБРЬ</a:t>
                          </a:r>
                          <a:endParaRPr sz="1200" dirty="0">
                            <a:solidFill>
                              <a:srgbClr val="FFFF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entury Gothic" pitchFamily="34" charset="0"/>
                          </a:endParaRPr>
                        </a:p>
                      </p:txBody>
                    </p:sp>
                    <p:sp>
                      <p:nvSpPr>
                        <p:cNvPr id="75" name="Полилиния 74"/>
                        <p:cNvSpPr/>
                        <p:nvPr/>
                      </p:nvSpPr>
                      <p:spPr>
                        <a:xfrm>
                          <a:off x="1812377" y="1350198"/>
                          <a:ext cx="1157833" cy="43418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47078" h="181231">
                              <a:moveTo>
                                <a:pt x="28724" y="0"/>
                              </a:moveTo>
                              <a:lnTo>
                                <a:pt x="918354" y="0"/>
                              </a:lnTo>
                              <a:cubicBezTo>
                                <a:pt x="934218" y="0"/>
                                <a:pt x="947078" y="12860"/>
                                <a:pt x="947078" y="28724"/>
                              </a:cubicBezTo>
                              <a:lnTo>
                                <a:pt x="947078" y="152506"/>
                              </a:lnTo>
                              <a:cubicBezTo>
                                <a:pt x="947078" y="168370"/>
                                <a:pt x="934218" y="181231"/>
                                <a:pt x="918354" y="181231"/>
                              </a:cubicBezTo>
                              <a:lnTo>
                                <a:pt x="28724" y="181231"/>
                              </a:lnTo>
                              <a:cubicBezTo>
                                <a:pt x="12860" y="181231"/>
                                <a:pt x="0" y="168370"/>
                                <a:pt x="0" y="152506"/>
                              </a:cubicBezTo>
                              <a:lnTo>
                                <a:pt x="0" y="28724"/>
                              </a:lnTo>
                              <a:cubicBezTo>
                                <a:pt x="0" y="12860"/>
                                <a:pt x="12860" y="0"/>
                                <a:pt x="2872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tx2">
                            <a:lumMod val="50000"/>
                          </a:schemeClr>
                        </a:solidFill>
                        <a:ln w="7600" cap="flat">
                          <a:noFill/>
                          <a:bevel/>
                        </a:ln>
                      </p:spPr>
                      <p:txBody>
                        <a:bodyPr wrap="square" lIns="0" tIns="0" rIns="0" bIns="0" rtlCol="0" anchor="ctr"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ru-RU" sz="1200" dirty="0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entury Gothic" pitchFamily="34" charset="0"/>
                            </a:rPr>
                            <a:t>ДЕКАБРЬ</a:t>
                          </a:r>
                          <a:endParaRPr sz="1200" dirty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entury Gothic" pitchFamily="34" charset="0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45" name="Полилиния 44"/>
                  <p:cNvSpPr/>
                  <p:nvPr/>
                </p:nvSpPr>
                <p:spPr>
                  <a:xfrm>
                    <a:off x="2364325" y="475788"/>
                    <a:ext cx="2412000" cy="54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7078" h="181231">
                        <a:moveTo>
                          <a:pt x="28724" y="0"/>
                        </a:moveTo>
                        <a:lnTo>
                          <a:pt x="918354" y="0"/>
                        </a:lnTo>
                        <a:cubicBezTo>
                          <a:pt x="934218" y="0"/>
                          <a:pt x="947078" y="12860"/>
                          <a:pt x="947078" y="28724"/>
                        </a:cubicBezTo>
                        <a:lnTo>
                          <a:pt x="947078" y="152506"/>
                        </a:lnTo>
                        <a:cubicBezTo>
                          <a:pt x="947078" y="168370"/>
                          <a:pt x="934218" y="181231"/>
                          <a:pt x="918354" y="181231"/>
                        </a:cubicBezTo>
                        <a:lnTo>
                          <a:pt x="28724" y="181231"/>
                        </a:lnTo>
                        <a:cubicBezTo>
                          <a:pt x="12860" y="181231"/>
                          <a:pt x="0" y="168370"/>
                          <a:pt x="0" y="152506"/>
                        </a:cubicBezTo>
                        <a:lnTo>
                          <a:pt x="0" y="28724"/>
                        </a:lnTo>
                        <a:cubicBezTo>
                          <a:pt x="0" y="12860"/>
                          <a:pt x="12860" y="0"/>
                          <a:pt x="28724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7600" cap="flat">
                    <a:noFill/>
                    <a:bevel/>
                  </a:ln>
                </p:spPr>
                <p:txBody>
                  <a:bodyPr wrap="square" lIns="0" tIns="0" rIns="0" bIns="0" rtlCol="0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ru-RU" sz="1200" dirty="0" smtClean="0">
                        <a:solidFill>
                          <a:srgbClr val="002060"/>
                        </a:solidFill>
                        <a:latin typeface="Century Gothic" pitchFamily="34" charset="0"/>
                      </a:rPr>
                      <a:t>ЯНВАРЬ</a:t>
                    </a:r>
                    <a:endParaRPr sz="1200" dirty="0">
                      <a:solidFill>
                        <a:srgbClr val="002060"/>
                      </a:solidFill>
                      <a:latin typeface="Century Gothic" pitchFamily="34" charset="0"/>
                    </a:endParaRPr>
                  </a:p>
                </p:txBody>
              </p:sp>
            </p:grp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3578624" y="1943968"/>
                  <a:ext cx="0" cy="1152000"/>
                </a:xfrm>
                <a:prstGeom prst="line">
                  <a:avLst/>
                </a:prstGeom>
                <a:ln w="952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 306"/>
                <p:cNvSpPr txBox="1"/>
                <p:nvPr/>
              </p:nvSpPr>
              <p:spPr>
                <a:xfrm>
                  <a:off x="2361769" y="1068242"/>
                  <a:ext cx="2426748" cy="74581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/>
                <a:lstStyle/>
                <a:p>
                  <a:pPr marL="171450" lvl="0" indent="-171450" algn="ctr">
                    <a:buFont typeface="Arial" pitchFamily="34" charset="0"/>
                    <a:buChar char="•"/>
                  </a:pPr>
                  <a:r>
                    <a:rPr lang="ru-RU" sz="1200" dirty="0" smtClean="0">
                      <a:solidFill>
                        <a:schemeClr val="tx2">
                          <a:lumMod val="50000"/>
                        </a:schemeClr>
                      </a:solidFill>
                      <a:latin typeface="Century Gothic" pitchFamily="34" charset="0"/>
                      <a:cs typeface="Times New Roman" panose="02020603050405020304" pitchFamily="18" charset="0"/>
                    </a:rPr>
                    <a:t>Вступление в силу решения                                     о городском бюджете на очередной финансовый год и плановый период</a:t>
                  </a:r>
                  <a:endParaRPr lang="ru-RU" sz="1200" dirty="0">
                    <a:solidFill>
                      <a:schemeClr val="tx2">
                        <a:lumMod val="50000"/>
                      </a:schemeClr>
                    </a:solidFill>
                    <a:latin typeface="Century Gothic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7" name="Полилиния 46"/>
              <p:cNvSpPr/>
              <p:nvPr/>
            </p:nvSpPr>
            <p:spPr>
              <a:xfrm>
                <a:off x="3532252" y="3286296"/>
                <a:ext cx="97832" cy="97832"/>
              </a:xfrm>
              <a:custGeom>
                <a:avLst/>
                <a:gdLst/>
                <a:ahLst/>
                <a:cxnLst/>
                <a:rect l="0" t="0" r="0" b="0"/>
                <a:pathLst>
                  <a:path w="78662" h="78662">
                    <a:moveTo>
                      <a:pt x="0" y="39331"/>
                    </a:moveTo>
                    <a:cubicBezTo>
                      <a:pt x="0" y="17609"/>
                      <a:pt x="17609" y="0"/>
                      <a:pt x="39331" y="0"/>
                    </a:cubicBezTo>
                    <a:cubicBezTo>
                      <a:pt x="61053" y="0"/>
                      <a:pt x="78662" y="17609"/>
                      <a:pt x="78662" y="39331"/>
                    </a:cubicBezTo>
                    <a:cubicBezTo>
                      <a:pt x="78662" y="61053"/>
                      <a:pt x="61053" y="78662"/>
                      <a:pt x="39331" y="78662"/>
                    </a:cubicBezTo>
                    <a:cubicBezTo>
                      <a:pt x="17609" y="78662"/>
                      <a:pt x="0" y="61053"/>
                      <a:pt x="0" y="393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FFFFFF"/>
                </a:solidFill>
                <a:bevel/>
              </a:ln>
            </p:spPr>
          </p:sp>
          <p:sp>
            <p:nvSpPr>
              <p:cNvPr id="48" name="Полилиния 47"/>
              <p:cNvSpPr/>
              <p:nvPr/>
            </p:nvSpPr>
            <p:spPr>
              <a:xfrm>
                <a:off x="3554375" y="3308419"/>
                <a:ext cx="53587" cy="53587"/>
              </a:xfrm>
              <a:custGeom>
                <a:avLst/>
                <a:gdLst/>
                <a:ahLst/>
                <a:cxnLst/>
                <a:rect l="0" t="0" r="0" b="0"/>
                <a:pathLst>
                  <a:path w="43087" h="43087">
                    <a:moveTo>
                      <a:pt x="0" y="21543"/>
                    </a:moveTo>
                    <a:cubicBezTo>
                      <a:pt x="0" y="9645"/>
                      <a:pt x="9645" y="0"/>
                      <a:pt x="21543" y="0"/>
                    </a:cubicBezTo>
                    <a:cubicBezTo>
                      <a:pt x="33441" y="0"/>
                      <a:pt x="43087" y="9645"/>
                      <a:pt x="43087" y="21543"/>
                    </a:cubicBezTo>
                    <a:cubicBezTo>
                      <a:pt x="43087" y="33441"/>
                      <a:pt x="33441" y="43087"/>
                      <a:pt x="21543" y="43087"/>
                    </a:cubicBezTo>
                    <a:cubicBezTo>
                      <a:pt x="9645" y="43087"/>
                      <a:pt x="0" y="33441"/>
                      <a:pt x="0" y="21543"/>
                    </a:cubicBezTo>
                    <a:close/>
                  </a:path>
                </a:pathLst>
              </a:custGeom>
              <a:solidFill>
                <a:srgbClr val="0070C0"/>
              </a:solidFill>
              <a:ln w="7600" cap="flat">
                <a:solidFill>
                  <a:srgbClr val="1C7A7A"/>
                </a:solidFill>
                <a:bevel/>
              </a:ln>
            </p:spPr>
          </p:sp>
        </p:grpSp>
        <p:sp>
          <p:nvSpPr>
            <p:cNvPr id="49" name="Полилиния 48"/>
            <p:cNvSpPr/>
            <p:nvPr/>
          </p:nvSpPr>
          <p:spPr>
            <a:xfrm rot="2700000" flipH="1">
              <a:off x="4214035" y="3794389"/>
              <a:ext cx="147876" cy="147876"/>
            </a:xfrm>
            <a:custGeom>
              <a:avLst/>
              <a:gdLst/>
              <a:ahLst/>
              <a:cxnLst/>
              <a:rect l="0" t="0" r="0" b="0"/>
              <a:pathLst>
                <a:path w="118900" h="118900">
                  <a:moveTo>
                    <a:pt x="0" y="0"/>
                  </a:moveTo>
                  <a:lnTo>
                    <a:pt x="20170" y="0"/>
                  </a:lnTo>
                  <a:lnTo>
                    <a:pt x="20170" y="147980"/>
                  </a:lnTo>
                  <a:lnTo>
                    <a:pt x="0" y="147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00" cap="flat">
              <a:solidFill>
                <a:srgbClr val="FFFFFF"/>
              </a:solidFill>
              <a:bevel/>
            </a:ln>
          </p:spPr>
        </p:sp>
        <p:sp>
          <p:nvSpPr>
            <p:cNvPr id="50" name="Полилиния 49"/>
            <p:cNvSpPr/>
            <p:nvPr/>
          </p:nvSpPr>
          <p:spPr>
            <a:xfrm rot="18900000">
              <a:off x="2823023" y="3770803"/>
              <a:ext cx="147876" cy="147876"/>
            </a:xfrm>
            <a:custGeom>
              <a:avLst/>
              <a:gdLst/>
              <a:ahLst/>
              <a:cxnLst/>
              <a:rect l="0" t="0" r="0" b="0"/>
              <a:pathLst>
                <a:path w="118900" h="118900">
                  <a:moveTo>
                    <a:pt x="0" y="0"/>
                  </a:moveTo>
                  <a:lnTo>
                    <a:pt x="20170" y="0"/>
                  </a:lnTo>
                  <a:lnTo>
                    <a:pt x="20170" y="147980"/>
                  </a:lnTo>
                  <a:lnTo>
                    <a:pt x="0" y="147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7600" cap="flat">
              <a:solidFill>
                <a:srgbClr val="FFFFFF"/>
              </a:solidFill>
              <a:bevel/>
            </a:ln>
          </p:spPr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520640" y="9544173"/>
            <a:ext cx="1680210" cy="536699"/>
          </a:xfrm>
        </p:spPr>
        <p:txBody>
          <a:bodyPr/>
          <a:lstStyle/>
          <a:p>
            <a:fld id="{8856579A-26EE-4AAB-A52B-7127D00329BA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7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3792AB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30002</TotalTime>
  <Words>9575</Words>
  <Application>Microsoft Office PowerPoint</Application>
  <PresentationFormat>Произвольный</PresentationFormat>
  <Paragraphs>2635</Paragraphs>
  <Slides>71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71</vt:i4>
      </vt:variant>
    </vt:vector>
  </HeadingPairs>
  <TitlesOfParts>
    <vt:vector size="7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Составление проекта бюджета</vt:lpstr>
      <vt:lpstr>Презентация PowerPoint</vt:lpstr>
      <vt:lpstr>Презентация PowerPoint</vt:lpstr>
      <vt:lpstr>Доходы  городского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Каковы основные параметры городского бюджета </vt:lpstr>
      <vt:lpstr>Из каких поступлений формируются доходы городского бюджета в 2021-2023 годах</vt:lpstr>
      <vt:lpstr>Какие основные налоговые и неналоговые  доходы поступят в городской бюджет  в 2021-2023 годах</vt:lpstr>
      <vt:lpstr>Презентация PowerPoint</vt:lpstr>
      <vt:lpstr> Перечень востребованных налоговых льгот, установленных нормативными правовыми актами  городской Думы г. Дзержинска</vt:lpstr>
      <vt:lpstr>Какую помощь из вышестоящих бюджетов получает городской округ город Дзержинск</vt:lpstr>
      <vt:lpstr>Презентация PowerPoint</vt:lpstr>
      <vt:lpstr>Указ Президента России № 597 от 7 мая 2012 года «О мерах по реализации государственной социальной политики» </vt:lpstr>
      <vt:lpstr>Как распределены расходы городского бюджета   2021-2023 годов по основным отраслям</vt:lpstr>
      <vt:lpstr>Условно утверждаемые расходы</vt:lpstr>
      <vt:lpstr>Что включают в себя отрасли социальной сферы</vt:lpstr>
      <vt:lpstr>Сведения о расходах городского бюджета по разделам бюджетной классификации</vt:lpstr>
      <vt:lpstr>Презентация PowerPoint</vt:lpstr>
      <vt:lpstr>Презентация PowerPoint</vt:lpstr>
      <vt:lpstr>Как изменится финансирование  муниципальных программ в 2021-2023 годах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Адресная инвестиционная программа  </vt:lpstr>
      <vt:lpstr>Презентация PowerPoint</vt:lpstr>
      <vt:lpstr>Открытые информационные ресурсы</vt:lpstr>
      <vt:lpstr>Контактная информация</vt:lpstr>
      <vt:lpstr>Содержание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Маненков</cp:lastModifiedBy>
  <cp:revision>2968</cp:revision>
  <cp:lastPrinted>2020-11-11T10:40:09Z</cp:lastPrinted>
  <dcterms:created xsi:type="dcterms:W3CDTF">2017-08-25T08:01:02Z</dcterms:created>
  <dcterms:modified xsi:type="dcterms:W3CDTF">2020-11-12T13:01:00Z</dcterms:modified>
</cp:coreProperties>
</file>