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8"/>
  </p:notesMasterIdLst>
  <p:sldIdLst>
    <p:sldId id="256" r:id="rId2"/>
    <p:sldId id="259" r:id="rId3"/>
    <p:sldId id="270" r:id="rId4"/>
    <p:sldId id="2046" r:id="rId5"/>
    <p:sldId id="2047" r:id="rId6"/>
    <p:sldId id="2028" r:id="rId7"/>
  </p:sldIdLst>
  <p:sldSz cx="9144000" cy="5143500" type="screen16x9"/>
  <p:notesSz cx="6761163" cy="9942513"/>
  <p:defaultTextStyle>
    <a:defPPr>
      <a:defRPr lang="en-US"/>
    </a:defPPr>
    <a:lvl1pPr marL="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3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63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494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326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157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9EB"/>
    <a:srgbClr val="00B8DB"/>
    <a:srgbClr val="000000"/>
    <a:srgbClr val="020006"/>
    <a:srgbClr val="3B1F4D"/>
    <a:srgbClr val="EC72A5"/>
    <a:srgbClr val="2D1E42"/>
    <a:srgbClr val="583F52"/>
    <a:srgbClr val="4AEDDE"/>
    <a:srgbClr val="FA5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202" autoAdjust="0"/>
  </p:normalViewPr>
  <p:slideViewPr>
    <p:cSldViewPr snapToGrid="0" snapToObjects="1">
      <p:cViewPr varScale="1">
        <p:scale>
          <a:sx n="146" d="100"/>
          <a:sy n="146" d="100"/>
        </p:scale>
        <p:origin x="474" y="120"/>
      </p:cViewPr>
      <p:guideLst>
        <p:guide orient="horz" pos="16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4/1/2022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831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663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494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326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57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44001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5EB34-8A20-834D-A552-1D430F5C5A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E502D-50A1-E24A-9FF6-ADFE8151F5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8D613B-08DA-544E-BEB3-3D0E6E669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lang="ru-RU" smtClean="0"/>
              <a:pPr marL="28575">
                <a:lnSpc>
                  <a:spcPts val="93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72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8575">
              <a:lnSpc>
                <a:spcPts val="930"/>
              </a:lnSpc>
            </a:pPr>
            <a:fld id="{81D60167-4931-47E6-BA6A-407CBD079E47}" type="slidenum">
              <a:rPr lang="ru-RU" smtClean="0"/>
              <a:pPr marL="28575">
                <a:lnSpc>
                  <a:spcPts val="93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1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46218D43-C5F9-A240-A6C4-515DAB19F176}"/>
              </a:ext>
            </a:extLst>
          </p:cNvPr>
          <p:cNvSpPr/>
          <p:nvPr userDrawn="1"/>
        </p:nvSpPr>
        <p:spPr>
          <a:xfrm rot="3021489">
            <a:off x="1452387" y="-1777921"/>
            <a:ext cx="8869454" cy="764608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076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1F702F13-E74F-0D45-849D-76B0EE7CC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0217" y="980900"/>
            <a:ext cx="2718947" cy="34996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37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6D1CCD-D6E6-5641-AAAB-2F17701CCC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347861"/>
            <a:ext cx="3614492" cy="2670819"/>
          </a:xfrm>
          <a:custGeom>
            <a:avLst/>
            <a:gdLst>
              <a:gd name="connsiteX0" fmla="*/ 2196799 w 3614492"/>
              <a:gd name="connsiteY0" fmla="*/ 1569807 h 2670819"/>
              <a:gd name="connsiteX1" fmla="*/ 2835386 w 3614492"/>
              <a:gd name="connsiteY1" fmla="*/ 2670819 h 2670819"/>
              <a:gd name="connsiteX2" fmla="*/ 1558212 w 3614492"/>
              <a:gd name="connsiteY2" fmla="*/ 2670819 h 2670819"/>
              <a:gd name="connsiteX3" fmla="*/ 638587 w 3614492"/>
              <a:gd name="connsiteY3" fmla="*/ 1569807 h 2670819"/>
              <a:gd name="connsiteX4" fmla="*/ 1277174 w 3614492"/>
              <a:gd name="connsiteY4" fmla="*/ 2670819 h 2670819"/>
              <a:gd name="connsiteX5" fmla="*/ 0 w 3614492"/>
              <a:gd name="connsiteY5" fmla="*/ 2670819 h 2670819"/>
              <a:gd name="connsiteX6" fmla="*/ 2337318 w 3614492"/>
              <a:gd name="connsiteY6" fmla="*/ 1427584 h 2670819"/>
              <a:gd name="connsiteX7" fmla="*/ 3614492 w 3614492"/>
              <a:gd name="connsiteY7" fmla="*/ 1427584 h 2670819"/>
              <a:gd name="connsiteX8" fmla="*/ 2975905 w 3614492"/>
              <a:gd name="connsiteY8" fmla="*/ 2528596 h 2670819"/>
              <a:gd name="connsiteX9" fmla="*/ 779106 w 3614492"/>
              <a:gd name="connsiteY9" fmla="*/ 1427584 h 2670819"/>
              <a:gd name="connsiteX10" fmla="*/ 2056280 w 3614492"/>
              <a:gd name="connsiteY10" fmla="*/ 1427584 h 2670819"/>
              <a:gd name="connsiteX11" fmla="*/ 1417693 w 3614492"/>
              <a:gd name="connsiteY11" fmla="*/ 2528596 h 2670819"/>
              <a:gd name="connsiteX12" fmla="*/ 2196799 w 3614492"/>
              <a:gd name="connsiteY12" fmla="*/ 142223 h 2670819"/>
              <a:gd name="connsiteX13" fmla="*/ 2835386 w 3614492"/>
              <a:gd name="connsiteY13" fmla="*/ 1243235 h 2670819"/>
              <a:gd name="connsiteX14" fmla="*/ 1558212 w 3614492"/>
              <a:gd name="connsiteY14" fmla="*/ 1243235 h 2670819"/>
              <a:gd name="connsiteX15" fmla="*/ 638587 w 3614492"/>
              <a:gd name="connsiteY15" fmla="*/ 142223 h 2670819"/>
              <a:gd name="connsiteX16" fmla="*/ 1277174 w 3614492"/>
              <a:gd name="connsiteY16" fmla="*/ 1243235 h 2670819"/>
              <a:gd name="connsiteX17" fmla="*/ 0 w 3614492"/>
              <a:gd name="connsiteY17" fmla="*/ 1243235 h 2670819"/>
              <a:gd name="connsiteX18" fmla="*/ 2337318 w 3614492"/>
              <a:gd name="connsiteY18" fmla="*/ 0 h 2670819"/>
              <a:gd name="connsiteX19" fmla="*/ 3614492 w 3614492"/>
              <a:gd name="connsiteY19" fmla="*/ 0 h 2670819"/>
              <a:gd name="connsiteX20" fmla="*/ 2975905 w 3614492"/>
              <a:gd name="connsiteY20" fmla="*/ 1101012 h 2670819"/>
              <a:gd name="connsiteX21" fmla="*/ 779106 w 3614492"/>
              <a:gd name="connsiteY21" fmla="*/ 0 h 2670819"/>
              <a:gd name="connsiteX22" fmla="*/ 2056280 w 3614492"/>
              <a:gd name="connsiteY22" fmla="*/ 0 h 2670819"/>
              <a:gd name="connsiteX23" fmla="*/ 1417693 w 3614492"/>
              <a:gd name="connsiteY23" fmla="*/ 1101012 h 267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14492" h="2670819">
                <a:moveTo>
                  <a:pt x="2196799" y="1569807"/>
                </a:moveTo>
                <a:lnTo>
                  <a:pt x="2835386" y="2670819"/>
                </a:lnTo>
                <a:lnTo>
                  <a:pt x="1558212" y="2670819"/>
                </a:lnTo>
                <a:close/>
                <a:moveTo>
                  <a:pt x="638587" y="1569807"/>
                </a:moveTo>
                <a:lnTo>
                  <a:pt x="1277174" y="2670819"/>
                </a:lnTo>
                <a:lnTo>
                  <a:pt x="0" y="2670819"/>
                </a:lnTo>
                <a:close/>
                <a:moveTo>
                  <a:pt x="2337318" y="1427584"/>
                </a:moveTo>
                <a:lnTo>
                  <a:pt x="3614492" y="1427584"/>
                </a:lnTo>
                <a:lnTo>
                  <a:pt x="2975905" y="2528596"/>
                </a:lnTo>
                <a:close/>
                <a:moveTo>
                  <a:pt x="779106" y="1427584"/>
                </a:moveTo>
                <a:lnTo>
                  <a:pt x="2056280" y="1427584"/>
                </a:lnTo>
                <a:lnTo>
                  <a:pt x="1417693" y="2528596"/>
                </a:lnTo>
                <a:close/>
                <a:moveTo>
                  <a:pt x="2196799" y="142223"/>
                </a:moveTo>
                <a:lnTo>
                  <a:pt x="2835386" y="1243235"/>
                </a:lnTo>
                <a:lnTo>
                  <a:pt x="1558212" y="1243235"/>
                </a:lnTo>
                <a:close/>
                <a:moveTo>
                  <a:pt x="638587" y="142223"/>
                </a:moveTo>
                <a:lnTo>
                  <a:pt x="1277174" y="1243235"/>
                </a:lnTo>
                <a:lnTo>
                  <a:pt x="0" y="1243235"/>
                </a:lnTo>
                <a:close/>
                <a:moveTo>
                  <a:pt x="2337318" y="0"/>
                </a:moveTo>
                <a:lnTo>
                  <a:pt x="3614492" y="0"/>
                </a:lnTo>
                <a:lnTo>
                  <a:pt x="2975905" y="1101012"/>
                </a:lnTo>
                <a:close/>
                <a:moveTo>
                  <a:pt x="779106" y="0"/>
                </a:moveTo>
                <a:lnTo>
                  <a:pt x="2056280" y="0"/>
                </a:lnTo>
                <a:lnTo>
                  <a:pt x="1417693" y="11010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3668" y="1218712"/>
            <a:ext cx="1636663" cy="28853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3882" y="1558136"/>
            <a:ext cx="2753274" cy="174296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953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50158" y="1624453"/>
            <a:ext cx="2753274" cy="15618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3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80" r:id="rId2"/>
    <p:sldLayoutId id="2147483979" r:id="rId3"/>
    <p:sldLayoutId id="2147483981" r:id="rId4"/>
    <p:sldLayoutId id="2147483956" r:id="rId5"/>
    <p:sldLayoutId id="2147483953" r:id="rId6"/>
    <p:sldLayoutId id="2147483959" r:id="rId7"/>
    <p:sldLayoutId id="2147483960" r:id="rId8"/>
    <p:sldLayoutId id="2147483958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id="{813E66F7-48E4-4897-94D1-9AD84134C4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33" t="35195" r="22733" b="10271"/>
          <a:stretch>
            <a:fillRect/>
          </a:stretch>
        </p:blipFill>
        <p:spPr>
          <a:xfrm>
            <a:off x="5699760" y="-222600"/>
            <a:ext cx="812941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bject 3"/>
          <p:cNvSpPr txBox="1"/>
          <p:nvPr/>
        </p:nvSpPr>
        <p:spPr>
          <a:xfrm>
            <a:off x="444211" y="3644350"/>
            <a:ext cx="408908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900" i="1" dirty="0">
                <a:solidFill>
                  <a:srgbClr val="000000"/>
                </a:solidFill>
              </a:rPr>
              <a:t>Заместитель министра социальной политики Нижегородской области</a:t>
            </a:r>
          </a:p>
          <a:p>
            <a:r>
              <a:rPr lang="ru-RU" sz="900" i="1" dirty="0">
                <a:solidFill>
                  <a:srgbClr val="000000"/>
                </a:solidFill>
              </a:rPr>
              <a:t>Тараканов Денис Андреевич</a:t>
            </a:r>
          </a:p>
          <a:p>
            <a:pPr marL="9525"/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558" y="1863454"/>
            <a:ext cx="5278264" cy="103762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931545">
              <a:spcBef>
                <a:spcPts val="71"/>
              </a:spcBef>
            </a:pPr>
            <a:r>
              <a:rPr lang="ru-RU" sz="1650" spc="-4" dirty="0">
                <a:solidFill>
                  <a:srgbClr val="000000"/>
                </a:solidFill>
                <a:latin typeface="Calibri"/>
                <a:cs typeface="Calibri"/>
              </a:rPr>
              <a:t>Социальный контракт как механизм выхода </a:t>
            </a:r>
            <a:br>
              <a:rPr lang="ru-RU" sz="1650" spc="-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1650" spc="-4" dirty="0">
                <a:solidFill>
                  <a:srgbClr val="000000"/>
                </a:solidFill>
                <a:latin typeface="Calibri"/>
                <a:cs typeface="Calibri"/>
              </a:rPr>
              <a:t>из бедности.</a:t>
            </a:r>
            <a:br>
              <a:rPr lang="ru-RU" sz="1650" spc="-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1650" spc="-4" dirty="0">
                <a:solidFill>
                  <a:srgbClr val="000000"/>
                </a:solidFill>
                <a:latin typeface="Calibri"/>
                <a:cs typeface="Calibri"/>
              </a:rPr>
              <a:t>Аспекты совместной работы соцзащиты. </a:t>
            </a:r>
            <a:br>
              <a:rPr lang="ru-RU" sz="1650" spc="-4" dirty="0">
                <a:solidFill>
                  <a:srgbClr val="000000"/>
                </a:solidFill>
                <a:latin typeface="Calibri"/>
                <a:cs typeface="Calibri"/>
              </a:rPr>
            </a:br>
            <a:endParaRPr sz="165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0" name="Ministerstvo_Social_CMYK-02.png" descr="Ministerstvo_Social_CMYK-02.png">
            <a:extLst>
              <a:ext uri="{FF2B5EF4-FFF2-40B4-BE49-F238E27FC236}">
                <a16:creationId xmlns:a16="http://schemas.microsoft.com/office/drawing/2014/main" id="{B4486D57-5209-49F4-A9AC-B5BA059B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48" y="377886"/>
            <a:ext cx="1862033" cy="520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Изображение" descr="Изображение">
            <a:extLst>
              <a:ext uri="{FF2B5EF4-FFF2-40B4-BE49-F238E27FC236}">
                <a16:creationId xmlns:a16="http://schemas.microsoft.com/office/drawing/2014/main" id="{76D5C3C2-7251-46C6-92E0-D82596754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11" y="459118"/>
            <a:ext cx="1680274" cy="33377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8B39DF5-0433-426E-9CC3-4A305E69A69F}"/>
              </a:ext>
            </a:extLst>
          </p:cNvPr>
          <p:cNvSpPr txBox="1">
            <a:spLocks/>
          </p:cNvSpPr>
          <p:nvPr/>
        </p:nvSpPr>
        <p:spPr>
          <a:xfrm>
            <a:off x="357690" y="4737637"/>
            <a:ext cx="778118" cy="29499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>
                <a:solidFill>
                  <a:schemeClr val="tx2"/>
                </a:solidFill>
              </a:rPr>
              <a:t>2022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C0E606-9FB1-4B50-BD9A-B4BC91970E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2533650"/>
            <a:ext cx="3688080" cy="3688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ject 3">
            <a:extLst>
              <a:ext uri="{FF2B5EF4-FFF2-40B4-BE49-F238E27FC236}">
                <a16:creationId xmlns:a16="http://schemas.microsoft.com/office/drawing/2014/main" id="{44A07B60-597A-46EA-A794-4253809EF8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93969"/>
            <a:ext cx="9144000" cy="406581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017894" y="0"/>
            <a:ext cx="3126105" cy="5143500"/>
          </a:xfrm>
          <a:custGeom>
            <a:avLst/>
            <a:gdLst/>
            <a:ahLst/>
            <a:cxnLst/>
            <a:rect l="l" t="t" r="r" b="b"/>
            <a:pathLst>
              <a:path w="4168140" h="6858000">
                <a:moveTo>
                  <a:pt x="4168140" y="0"/>
                </a:moveTo>
                <a:lnTo>
                  <a:pt x="0" y="0"/>
                </a:lnTo>
                <a:lnTo>
                  <a:pt x="0" y="6858000"/>
                </a:lnTo>
                <a:lnTo>
                  <a:pt x="4168140" y="6858000"/>
                </a:lnTo>
                <a:lnTo>
                  <a:pt x="4168140" y="0"/>
                </a:lnTo>
                <a:close/>
              </a:path>
            </a:pathLst>
          </a:custGeom>
          <a:solidFill>
            <a:srgbClr val="B8D9E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7" name="object 7"/>
          <p:cNvSpPr txBox="1"/>
          <p:nvPr/>
        </p:nvSpPr>
        <p:spPr>
          <a:xfrm>
            <a:off x="1045938" y="1093969"/>
            <a:ext cx="4897661" cy="1349408"/>
          </a:xfrm>
          <a:prstGeom prst="rect">
            <a:avLst/>
          </a:prstGeom>
        </p:spPr>
        <p:txBody>
          <a:bodyPr vert="horz" wrap="square" lIns="0" tIns="71438" rIns="0" bIns="0" rtlCol="0">
            <a:spAutoFit/>
          </a:bodyPr>
          <a:lstStyle/>
          <a:p>
            <a:pPr marL="9525">
              <a:spcBef>
                <a:spcPts val="563"/>
              </a:spcBef>
            </a:pPr>
            <a:r>
              <a:rPr lang="ru-RU" sz="1100" b="1" spc="34" dirty="0">
                <a:solidFill>
                  <a:srgbClr val="000000"/>
                </a:solidFill>
                <a:latin typeface="Calibri"/>
                <a:cs typeface="Calibri"/>
              </a:rPr>
              <a:t>По итогам 2021 года </a:t>
            </a:r>
            <a:r>
              <a:rPr lang="ru-RU" sz="1100" spc="34" dirty="0">
                <a:solidFill>
                  <a:srgbClr val="000000"/>
                </a:solidFill>
                <a:latin typeface="Calibri"/>
                <a:cs typeface="Calibri"/>
              </a:rPr>
              <a:t>всего заключено </a:t>
            </a:r>
            <a:r>
              <a:rPr lang="ru-RU" sz="1100" b="1" spc="34" dirty="0">
                <a:solidFill>
                  <a:srgbClr val="000000"/>
                </a:solidFill>
                <a:latin typeface="Calibri"/>
                <a:cs typeface="Calibri"/>
              </a:rPr>
              <a:t>14 028 социальных контрактов </a:t>
            </a:r>
            <a:br>
              <a:rPr lang="ru-RU" sz="1100" spc="3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1100" spc="34" dirty="0">
                <a:solidFill>
                  <a:srgbClr val="000000"/>
                </a:solidFill>
                <a:latin typeface="Calibri"/>
                <a:cs typeface="Calibri"/>
              </a:rPr>
              <a:t>с семьями (в которых проживает более 36 тыс. граждан), в том числе </a:t>
            </a:r>
            <a:br>
              <a:rPr lang="ru-RU" sz="1100" spc="3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1100" spc="34" dirty="0">
                <a:solidFill>
                  <a:srgbClr val="000000"/>
                </a:solidFill>
                <a:latin typeface="Calibri"/>
                <a:cs typeface="Calibri"/>
              </a:rPr>
              <a:t>по направлениям</a:t>
            </a:r>
            <a:r>
              <a:rPr sz="1100" spc="-15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63830" indent="-154305">
              <a:spcBef>
                <a:spcPts val="454"/>
              </a:spcBef>
              <a:buFont typeface="Wingdings"/>
              <a:buChar char=""/>
              <a:tabLst>
                <a:tab pos="163353" algn="l"/>
                <a:tab pos="163830" algn="l"/>
              </a:tabLst>
            </a:pP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по поиску работы и трудоустройству – 5 524 (39,3%);</a:t>
            </a:r>
            <a:endParaRPr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63830" indent="-154305">
              <a:spcBef>
                <a:spcPts val="360"/>
              </a:spcBef>
              <a:buFont typeface="Wingdings"/>
              <a:buChar char=""/>
              <a:tabLst>
                <a:tab pos="163353" algn="l"/>
                <a:tab pos="163830" algn="l"/>
              </a:tabLst>
            </a:pP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по осуществлению индивидуальной предпринимательской </a:t>
            </a:r>
            <a:b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деятельности – 4 340 (31%);</a:t>
            </a:r>
            <a:endParaRPr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63830" indent="-154305">
              <a:spcBef>
                <a:spcPts val="296"/>
              </a:spcBef>
              <a:buFont typeface="Wingdings"/>
              <a:buChar char=""/>
              <a:tabLst>
                <a:tab pos="163353" algn="l"/>
                <a:tab pos="163830" algn="l"/>
              </a:tabLst>
            </a:pP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по преодолению трудной жизненной ситуации – 4 164 (29,7%).</a:t>
            </a:r>
            <a:endParaRPr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40629" y="4848739"/>
            <a:ext cx="124778" cy="11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sz="900" dirty="0">
                <a:latin typeface="Calibri"/>
                <a:cs typeface="Calibri"/>
              </a:rPr>
              <a:pPr marL="28575">
                <a:lnSpc>
                  <a:spcPts val="930"/>
                </a:lnSpc>
              </a:pPr>
              <a:t>2</a:t>
            </a:fld>
            <a:endParaRPr sz="900">
              <a:latin typeface="Calibri"/>
              <a:cs typeface="Calibri"/>
            </a:endParaRPr>
          </a:p>
        </p:txBody>
      </p:sp>
      <p:pic>
        <p:nvPicPr>
          <p:cNvPr id="12" name="Ministerstvo_Social_CMYK-02.png" descr="Ministerstvo_Social_CMYK-02.png">
            <a:extLst>
              <a:ext uri="{FF2B5EF4-FFF2-40B4-BE49-F238E27FC236}">
                <a16:creationId xmlns:a16="http://schemas.microsoft.com/office/drawing/2014/main" id="{5572EEC1-F8FF-4DB9-BBD4-5B4DFF64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02" y="377885"/>
            <a:ext cx="1284761" cy="35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>
            <a:extLst>
              <a:ext uri="{FF2B5EF4-FFF2-40B4-BE49-F238E27FC236}">
                <a16:creationId xmlns:a16="http://schemas.microsoft.com/office/drawing/2014/main" id="{FFB85584-3413-44B7-B99F-D6D62A562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12" y="459118"/>
            <a:ext cx="1159350" cy="2302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6D7A07-29E0-42ED-AAE1-6436B84899E5}"/>
              </a:ext>
            </a:extLst>
          </p:cNvPr>
          <p:cNvGrpSpPr/>
          <p:nvPr/>
        </p:nvGrpSpPr>
        <p:grpSpPr>
          <a:xfrm>
            <a:off x="274671" y="3391574"/>
            <a:ext cx="2389606" cy="1352778"/>
            <a:chOff x="691154" y="2162705"/>
            <a:chExt cx="3512284" cy="1370205"/>
          </a:xfrm>
        </p:grpSpPr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id="{E219D2CD-3376-409B-BAE4-4FF1D5876A1B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rgbClr val="B8D9EB"/>
            </a:solidFill>
            <a:ln>
              <a:solidFill>
                <a:srgbClr val="B8D9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DEC222EA-89BF-41B0-875D-F4907645E19F}"/>
                </a:ext>
              </a:extLst>
            </p:cNvPr>
            <p:cNvSpPr/>
            <p:nvPr/>
          </p:nvSpPr>
          <p:spPr>
            <a:xfrm>
              <a:off x="744594" y="2785474"/>
              <a:ext cx="359999" cy="742477"/>
            </a:xfrm>
            <a:prstGeom prst="triangle">
              <a:avLst/>
            </a:prstGeom>
            <a:solidFill>
              <a:srgbClr val="B8D9EB"/>
            </a:solidFill>
            <a:ln>
              <a:solidFill>
                <a:srgbClr val="B8D9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Трапеция 21">
              <a:extLst>
                <a:ext uri="{FF2B5EF4-FFF2-40B4-BE49-F238E27FC236}">
                  <a16:creationId xmlns:a16="http://schemas.microsoft.com/office/drawing/2014/main" id="{47AB3CAD-6C95-42DB-8F57-93FFC3F892B7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solidFill>
                <a:srgbClr val="B8D9EB"/>
              </a:solidFill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Трапеция 22">
              <a:extLst>
                <a:ext uri="{FF2B5EF4-FFF2-40B4-BE49-F238E27FC236}">
                  <a16:creationId xmlns:a16="http://schemas.microsoft.com/office/drawing/2014/main" id="{25FF94D4-BD63-47A2-8362-D2C89B26B207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rgbClr val="B8D9E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Трапеция 23">
              <a:extLst>
                <a:ext uri="{FF2B5EF4-FFF2-40B4-BE49-F238E27FC236}">
                  <a16:creationId xmlns:a16="http://schemas.microsoft.com/office/drawing/2014/main" id="{1FA38D33-E739-40A6-8CFC-0DB8BBDAC845}"/>
                </a:ext>
              </a:extLst>
            </p:cNvPr>
            <p:cNvSpPr/>
            <p:nvPr/>
          </p:nvSpPr>
          <p:spPr>
            <a:xfrm>
              <a:off x="1678592" y="2162705"/>
              <a:ext cx="1537408" cy="351468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B8D9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6B8E2C8-8C3D-4A41-921F-F2A2AC82279E}"/>
                </a:ext>
              </a:extLst>
            </p:cNvPr>
            <p:cNvSpPr/>
            <p:nvPr/>
          </p:nvSpPr>
          <p:spPr>
            <a:xfrm>
              <a:off x="1639203" y="2187762"/>
              <a:ext cx="1628708" cy="31174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28 %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407EAE6-A4F0-451B-8628-75B70DB3227A}"/>
              </a:ext>
            </a:extLst>
          </p:cNvPr>
          <p:cNvGrpSpPr/>
          <p:nvPr/>
        </p:nvGrpSpPr>
        <p:grpSpPr>
          <a:xfrm>
            <a:off x="3410953" y="3404393"/>
            <a:ext cx="2389607" cy="1337271"/>
            <a:chOff x="691154" y="2162704"/>
            <a:chExt cx="3512284" cy="1370206"/>
          </a:xfrm>
        </p:grpSpPr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889DFCC2-441B-4195-8312-99C290FE80C9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rgbClr val="B8D9EB"/>
            </a:solidFill>
            <a:ln>
              <a:solidFill>
                <a:srgbClr val="B8D9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21B7303A-0E07-43DF-A250-FC8B47D60260}"/>
                </a:ext>
              </a:extLst>
            </p:cNvPr>
            <p:cNvSpPr/>
            <p:nvPr/>
          </p:nvSpPr>
          <p:spPr>
            <a:xfrm>
              <a:off x="744594" y="2785551"/>
              <a:ext cx="360001" cy="742477"/>
            </a:xfrm>
            <a:prstGeom prst="triangle">
              <a:avLst/>
            </a:prstGeom>
            <a:solidFill>
              <a:srgbClr val="B8D9EB"/>
            </a:solidFill>
            <a:ln>
              <a:solidFill>
                <a:srgbClr val="B8D9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Трапеция 28">
              <a:extLst>
                <a:ext uri="{FF2B5EF4-FFF2-40B4-BE49-F238E27FC236}">
                  <a16:creationId xmlns:a16="http://schemas.microsoft.com/office/drawing/2014/main" id="{BC02D815-62E3-4A4C-8CD3-36173CB7A9BF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solidFill>
                <a:srgbClr val="B8D9EB"/>
              </a:solidFill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Трапеция 29">
              <a:extLst>
                <a:ext uri="{FF2B5EF4-FFF2-40B4-BE49-F238E27FC236}">
                  <a16:creationId xmlns:a16="http://schemas.microsoft.com/office/drawing/2014/main" id="{0BC42594-8803-4D61-934F-805D6D8EA055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rgbClr val="B8D9E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Трапеция 30">
              <a:extLst>
                <a:ext uri="{FF2B5EF4-FFF2-40B4-BE49-F238E27FC236}">
                  <a16:creationId xmlns:a16="http://schemas.microsoft.com/office/drawing/2014/main" id="{755044AB-0FEF-45BF-BCD8-CB0565D0BD8A}"/>
                </a:ext>
              </a:extLst>
            </p:cNvPr>
            <p:cNvSpPr/>
            <p:nvPr/>
          </p:nvSpPr>
          <p:spPr>
            <a:xfrm>
              <a:off x="1678592" y="2162704"/>
              <a:ext cx="1537409" cy="348769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B8D9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86ACDFD-320A-4D21-B6A5-2EC01790806F}"/>
                </a:ext>
              </a:extLst>
            </p:cNvPr>
            <p:cNvSpPr/>
            <p:nvPr/>
          </p:nvSpPr>
          <p:spPr>
            <a:xfrm>
              <a:off x="1632941" y="2179622"/>
              <a:ext cx="1628708" cy="31535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36,9 %</a:t>
              </a: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B83DEEB-34B8-4016-B380-95D66589276C}"/>
              </a:ext>
            </a:extLst>
          </p:cNvPr>
          <p:cNvSpPr/>
          <p:nvPr/>
        </p:nvSpPr>
        <p:spPr>
          <a:xfrm>
            <a:off x="983087" y="2698224"/>
            <a:ext cx="4282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итогам 2021 года 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эффективность социальных контрактов </a:t>
            </a:r>
            <a:b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Нижегородской области, завершённых в 2021 году, составила </a:t>
            </a:r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(15 227 контрактов), плановый показатель на 2021 год – 42,1% из них: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BF9B95-F655-44EA-9C91-19131CA1FD3A}"/>
              </a:ext>
            </a:extLst>
          </p:cNvPr>
          <p:cNvSpPr/>
          <p:nvPr/>
        </p:nvSpPr>
        <p:spPr>
          <a:xfrm>
            <a:off x="372822" y="3752674"/>
            <a:ext cx="2193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7 209 контрактов или 20 439 граждан, среднедушевой доход которых превысил величину прожиточного минимума по результатам </a:t>
            </a:r>
            <a:b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социального контракта </a:t>
            </a:r>
            <a:b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(плановый показатель – 10,9 %)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CFB7F47-5B0C-476D-9BED-1C58706CF8EC}"/>
              </a:ext>
            </a:extLst>
          </p:cNvPr>
          <p:cNvSpPr/>
          <p:nvPr/>
        </p:nvSpPr>
        <p:spPr>
          <a:xfrm>
            <a:off x="3537216" y="3795061"/>
            <a:ext cx="21934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8 018 контрактов или 27 000 граждан, среднедушевой доход которых увеличился по окончанию срока действия социального контракта </a:t>
            </a:r>
            <a:b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(плановый показатель – 31,2 %)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BA2FE94-4DA3-4F06-BE03-22F2CECD47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49610" r="8605"/>
          <a:stretch/>
        </p:blipFill>
        <p:spPr>
          <a:xfrm>
            <a:off x="5974658" y="-60960"/>
            <a:ext cx="3269281" cy="521602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235F271-4063-43AF-BB1F-B49B739EDC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1" y="1162358"/>
            <a:ext cx="432402" cy="43240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9075E9C-B2FB-4D5F-AE06-43709F6086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1" y="2678738"/>
            <a:ext cx="432402" cy="432402"/>
          </a:xfrm>
          <a:prstGeom prst="rect">
            <a:avLst/>
          </a:prstGeom>
        </p:spPr>
      </p:pic>
      <p:sp>
        <p:nvSpPr>
          <p:cNvPr id="49" name="object 30">
            <a:extLst>
              <a:ext uri="{FF2B5EF4-FFF2-40B4-BE49-F238E27FC236}">
                <a16:creationId xmlns:a16="http://schemas.microsoft.com/office/drawing/2014/main" id="{8E768855-C855-46A5-AE07-07C81238211E}"/>
              </a:ext>
            </a:extLst>
          </p:cNvPr>
          <p:cNvSpPr txBox="1"/>
          <p:nvPr/>
        </p:nvSpPr>
        <p:spPr>
          <a:xfrm>
            <a:off x="6514640" y="3565148"/>
            <a:ext cx="2347993" cy="11120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049" marR="3810">
              <a:spcBef>
                <a:spcPts val="71"/>
              </a:spcBef>
              <a:tabLst>
                <a:tab pos="139065" algn="l"/>
              </a:tabLst>
            </a:pPr>
            <a:r>
              <a:rPr lang="ru-RU" sz="1000" spc="-8" dirty="0">
                <a:solidFill>
                  <a:schemeClr val="bg1"/>
                </a:solidFill>
                <a:latin typeface="Calibri"/>
                <a:cs typeface="Calibri"/>
              </a:rPr>
              <a:t>В Нижегородской области основными направлениями социального контракта, позволяющими гражданину выйти </a:t>
            </a:r>
            <a:br>
              <a:rPr lang="ru-RU" sz="1000" spc="-8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ru-RU" sz="1000" spc="-8" dirty="0">
                <a:solidFill>
                  <a:schemeClr val="bg1"/>
                </a:solidFill>
                <a:latin typeface="Calibri"/>
                <a:cs typeface="Calibri"/>
              </a:rPr>
              <a:t>на стабильный уровень дохода, являются:</a:t>
            </a:r>
          </a:p>
          <a:p>
            <a:pPr marL="180499" marR="3810" indent="-171450">
              <a:spcBef>
                <a:spcPts val="71"/>
              </a:spcBef>
              <a:buFont typeface="Wingdings" panose="05000000000000000000" pitchFamily="2" charset="2"/>
              <a:buChar char="ü"/>
              <a:tabLst>
                <a:tab pos="139065" algn="l"/>
              </a:tabLst>
            </a:pPr>
            <a:r>
              <a:rPr lang="ru-RU" sz="1000" b="1" spc="-8" dirty="0">
                <a:solidFill>
                  <a:schemeClr val="bg1"/>
                </a:solidFill>
                <a:latin typeface="Calibri"/>
                <a:cs typeface="Calibri"/>
              </a:rPr>
              <a:t>поиск работы</a:t>
            </a:r>
            <a:r>
              <a:rPr lang="en-US" sz="1000" b="1" spc="-8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lang="ru-RU" sz="1000" b="1" spc="-8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0499" marR="3810" indent="-171450">
              <a:spcBef>
                <a:spcPts val="71"/>
              </a:spcBef>
              <a:buFont typeface="Wingdings" panose="05000000000000000000" pitchFamily="2" charset="2"/>
              <a:buChar char="ü"/>
              <a:tabLst>
                <a:tab pos="139065" algn="l"/>
              </a:tabLst>
            </a:pPr>
            <a:r>
              <a:rPr lang="ru-RU" sz="1000" b="1" spc="-8" dirty="0">
                <a:solidFill>
                  <a:schemeClr val="bg1"/>
                </a:solidFill>
                <a:latin typeface="Calibri"/>
                <a:cs typeface="Calibri"/>
              </a:rPr>
              <a:t>осуществление предпринимательской деятельности  </a:t>
            </a:r>
            <a:r>
              <a:rPr lang="ru-RU" sz="1000" spc="-8" dirty="0">
                <a:solidFill>
                  <a:schemeClr val="bg1"/>
                </a:solidFill>
                <a:latin typeface="Calibri"/>
                <a:cs typeface="Calibri"/>
              </a:rPr>
              <a:t>(самозанятости)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3FEBF3-992F-4180-A894-B3B4D6A0E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" b="29940"/>
          <a:stretch/>
        </p:blipFill>
        <p:spPr>
          <a:xfrm>
            <a:off x="5732289" y="-8598"/>
            <a:ext cx="3451850" cy="2484043"/>
          </a:xfrm>
          <a:prstGeom prst="rect">
            <a:avLst/>
          </a:prstGeom>
        </p:spPr>
      </p:pic>
      <p:pic>
        <p:nvPicPr>
          <p:cNvPr id="42" name="object 3">
            <a:extLst>
              <a:ext uri="{FF2B5EF4-FFF2-40B4-BE49-F238E27FC236}">
                <a16:creationId xmlns:a16="http://schemas.microsoft.com/office/drawing/2014/main" id="{EB0E85D5-D1D0-4738-BFCC-52BC4BD9EB3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7620" y="1863952"/>
            <a:ext cx="9197340" cy="3295829"/>
          </a:xfrm>
          <a:prstGeom prst="rect">
            <a:avLst/>
          </a:prstGeom>
        </p:spPr>
      </p:pic>
      <p:sp>
        <p:nvSpPr>
          <p:cNvPr id="45" name="object 54">
            <a:extLst>
              <a:ext uri="{FF2B5EF4-FFF2-40B4-BE49-F238E27FC236}">
                <a16:creationId xmlns:a16="http://schemas.microsoft.com/office/drawing/2014/main" id="{CACE0735-BD6B-4445-B6F5-442C5FFC079F}"/>
              </a:ext>
            </a:extLst>
          </p:cNvPr>
          <p:cNvSpPr/>
          <p:nvPr/>
        </p:nvSpPr>
        <p:spPr>
          <a:xfrm>
            <a:off x="5061645" y="2034263"/>
            <a:ext cx="2154937" cy="516245"/>
          </a:xfrm>
          <a:custGeom>
            <a:avLst/>
            <a:gdLst/>
            <a:ahLst/>
            <a:cxnLst/>
            <a:rect l="l" t="t" r="r" b="b"/>
            <a:pathLst>
              <a:path w="5276215" h="716280">
                <a:moveTo>
                  <a:pt x="5039995" y="0"/>
                </a:moveTo>
                <a:lnTo>
                  <a:pt x="236093" y="0"/>
                </a:lnTo>
                <a:lnTo>
                  <a:pt x="188500" y="4794"/>
                </a:lnTo>
                <a:lnTo>
                  <a:pt x="144178" y="18547"/>
                </a:lnTo>
                <a:lnTo>
                  <a:pt x="104074" y="40310"/>
                </a:lnTo>
                <a:lnTo>
                  <a:pt x="69135" y="69135"/>
                </a:lnTo>
                <a:lnTo>
                  <a:pt x="40310" y="104074"/>
                </a:lnTo>
                <a:lnTo>
                  <a:pt x="18547" y="144178"/>
                </a:lnTo>
                <a:lnTo>
                  <a:pt x="4794" y="188500"/>
                </a:lnTo>
                <a:lnTo>
                  <a:pt x="0" y="236093"/>
                </a:lnTo>
                <a:lnTo>
                  <a:pt x="0" y="480187"/>
                </a:lnTo>
                <a:lnTo>
                  <a:pt x="4794" y="527779"/>
                </a:lnTo>
                <a:lnTo>
                  <a:pt x="18547" y="572101"/>
                </a:lnTo>
                <a:lnTo>
                  <a:pt x="40310" y="612205"/>
                </a:lnTo>
                <a:lnTo>
                  <a:pt x="69135" y="647144"/>
                </a:lnTo>
                <a:lnTo>
                  <a:pt x="104074" y="675969"/>
                </a:lnTo>
                <a:lnTo>
                  <a:pt x="144178" y="697732"/>
                </a:lnTo>
                <a:lnTo>
                  <a:pt x="188500" y="711485"/>
                </a:lnTo>
                <a:lnTo>
                  <a:pt x="236093" y="716280"/>
                </a:lnTo>
                <a:lnTo>
                  <a:pt x="5039995" y="716280"/>
                </a:lnTo>
                <a:lnTo>
                  <a:pt x="5087587" y="711485"/>
                </a:lnTo>
                <a:lnTo>
                  <a:pt x="5131909" y="697732"/>
                </a:lnTo>
                <a:lnTo>
                  <a:pt x="5172013" y="675969"/>
                </a:lnTo>
                <a:lnTo>
                  <a:pt x="5206952" y="647144"/>
                </a:lnTo>
                <a:lnTo>
                  <a:pt x="5235777" y="612205"/>
                </a:lnTo>
                <a:lnTo>
                  <a:pt x="5257540" y="572101"/>
                </a:lnTo>
                <a:lnTo>
                  <a:pt x="5271293" y="527779"/>
                </a:lnTo>
                <a:lnTo>
                  <a:pt x="5276088" y="480187"/>
                </a:lnTo>
                <a:lnTo>
                  <a:pt x="5276088" y="236093"/>
                </a:lnTo>
                <a:lnTo>
                  <a:pt x="5271293" y="188500"/>
                </a:lnTo>
                <a:lnTo>
                  <a:pt x="5257540" y="144178"/>
                </a:lnTo>
                <a:lnTo>
                  <a:pt x="5235777" y="104074"/>
                </a:lnTo>
                <a:lnTo>
                  <a:pt x="5206952" y="69135"/>
                </a:lnTo>
                <a:lnTo>
                  <a:pt x="5172013" y="40310"/>
                </a:lnTo>
                <a:lnTo>
                  <a:pt x="5131909" y="18547"/>
                </a:lnTo>
                <a:lnTo>
                  <a:pt x="5087587" y="4794"/>
                </a:lnTo>
                <a:lnTo>
                  <a:pt x="5039995" y="0"/>
                </a:lnTo>
                <a:close/>
              </a:path>
            </a:pathLst>
          </a:custGeom>
          <a:solidFill>
            <a:srgbClr val="B8D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933312" y="961448"/>
            <a:ext cx="2868074" cy="808843"/>
          </a:xfrm>
          <a:custGeom>
            <a:avLst/>
            <a:gdLst/>
            <a:ahLst/>
            <a:cxnLst/>
            <a:rect l="l" t="t" r="r" b="b"/>
            <a:pathLst>
              <a:path w="3634740" h="792480">
                <a:moveTo>
                  <a:pt x="3238500" y="0"/>
                </a:moveTo>
                <a:lnTo>
                  <a:pt x="396239" y="0"/>
                </a:lnTo>
                <a:lnTo>
                  <a:pt x="350033" y="2666"/>
                </a:lnTo>
                <a:lnTo>
                  <a:pt x="305390" y="10465"/>
                </a:lnTo>
                <a:lnTo>
                  <a:pt x="262611" y="23102"/>
                </a:lnTo>
                <a:lnTo>
                  <a:pt x="221990" y="40277"/>
                </a:lnTo>
                <a:lnTo>
                  <a:pt x="183827" y="61693"/>
                </a:lnTo>
                <a:lnTo>
                  <a:pt x="148418" y="87054"/>
                </a:lnTo>
                <a:lnTo>
                  <a:pt x="116062" y="116062"/>
                </a:lnTo>
                <a:lnTo>
                  <a:pt x="87054" y="148418"/>
                </a:lnTo>
                <a:lnTo>
                  <a:pt x="61693" y="183827"/>
                </a:lnTo>
                <a:lnTo>
                  <a:pt x="40277" y="221990"/>
                </a:lnTo>
                <a:lnTo>
                  <a:pt x="23102" y="262611"/>
                </a:lnTo>
                <a:lnTo>
                  <a:pt x="10465" y="305390"/>
                </a:lnTo>
                <a:lnTo>
                  <a:pt x="2666" y="350033"/>
                </a:lnTo>
                <a:lnTo>
                  <a:pt x="0" y="396239"/>
                </a:lnTo>
                <a:lnTo>
                  <a:pt x="2666" y="442446"/>
                </a:lnTo>
                <a:lnTo>
                  <a:pt x="10465" y="487089"/>
                </a:lnTo>
                <a:lnTo>
                  <a:pt x="23102" y="529868"/>
                </a:lnTo>
                <a:lnTo>
                  <a:pt x="40277" y="570489"/>
                </a:lnTo>
                <a:lnTo>
                  <a:pt x="61693" y="608652"/>
                </a:lnTo>
                <a:lnTo>
                  <a:pt x="87054" y="644061"/>
                </a:lnTo>
                <a:lnTo>
                  <a:pt x="116062" y="676417"/>
                </a:lnTo>
                <a:lnTo>
                  <a:pt x="148418" y="705425"/>
                </a:lnTo>
                <a:lnTo>
                  <a:pt x="183827" y="730786"/>
                </a:lnTo>
                <a:lnTo>
                  <a:pt x="221990" y="752202"/>
                </a:lnTo>
                <a:lnTo>
                  <a:pt x="262611" y="769377"/>
                </a:lnTo>
                <a:lnTo>
                  <a:pt x="305390" y="782014"/>
                </a:lnTo>
                <a:lnTo>
                  <a:pt x="350033" y="789813"/>
                </a:lnTo>
                <a:lnTo>
                  <a:pt x="396239" y="792480"/>
                </a:lnTo>
                <a:lnTo>
                  <a:pt x="3238500" y="792480"/>
                </a:lnTo>
                <a:lnTo>
                  <a:pt x="3284706" y="789813"/>
                </a:lnTo>
                <a:lnTo>
                  <a:pt x="3329349" y="782014"/>
                </a:lnTo>
                <a:lnTo>
                  <a:pt x="3372128" y="769377"/>
                </a:lnTo>
                <a:lnTo>
                  <a:pt x="3412749" y="752202"/>
                </a:lnTo>
                <a:lnTo>
                  <a:pt x="3450912" y="730786"/>
                </a:lnTo>
                <a:lnTo>
                  <a:pt x="3486321" y="705425"/>
                </a:lnTo>
                <a:lnTo>
                  <a:pt x="3518677" y="676417"/>
                </a:lnTo>
                <a:lnTo>
                  <a:pt x="3547685" y="644061"/>
                </a:lnTo>
                <a:lnTo>
                  <a:pt x="3573046" y="608652"/>
                </a:lnTo>
                <a:lnTo>
                  <a:pt x="3594462" y="570489"/>
                </a:lnTo>
                <a:lnTo>
                  <a:pt x="3611637" y="529868"/>
                </a:lnTo>
                <a:lnTo>
                  <a:pt x="3624274" y="487089"/>
                </a:lnTo>
                <a:lnTo>
                  <a:pt x="3632073" y="442446"/>
                </a:lnTo>
                <a:lnTo>
                  <a:pt x="3634739" y="396239"/>
                </a:lnTo>
                <a:lnTo>
                  <a:pt x="3632073" y="350033"/>
                </a:lnTo>
                <a:lnTo>
                  <a:pt x="3624274" y="305390"/>
                </a:lnTo>
                <a:lnTo>
                  <a:pt x="3611637" y="262611"/>
                </a:lnTo>
                <a:lnTo>
                  <a:pt x="3594462" y="221990"/>
                </a:lnTo>
                <a:lnTo>
                  <a:pt x="3573046" y="183827"/>
                </a:lnTo>
                <a:lnTo>
                  <a:pt x="3547685" y="148418"/>
                </a:lnTo>
                <a:lnTo>
                  <a:pt x="3518677" y="116062"/>
                </a:lnTo>
                <a:lnTo>
                  <a:pt x="3486321" y="87054"/>
                </a:lnTo>
                <a:lnTo>
                  <a:pt x="3450912" y="61693"/>
                </a:lnTo>
                <a:lnTo>
                  <a:pt x="3412749" y="40277"/>
                </a:lnTo>
                <a:lnTo>
                  <a:pt x="3372128" y="23102"/>
                </a:lnTo>
                <a:lnTo>
                  <a:pt x="3329349" y="10465"/>
                </a:lnTo>
                <a:lnTo>
                  <a:pt x="3284706" y="2666"/>
                </a:lnTo>
                <a:lnTo>
                  <a:pt x="32385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7" name="object 7"/>
          <p:cNvSpPr txBox="1"/>
          <p:nvPr/>
        </p:nvSpPr>
        <p:spPr>
          <a:xfrm>
            <a:off x="393859" y="980498"/>
            <a:ext cx="4178141" cy="40924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lang="ru-RU" sz="1300" spc="-4" dirty="0">
                <a:solidFill>
                  <a:srgbClr val="000000"/>
                </a:solidFill>
                <a:latin typeface="Calibri"/>
                <a:cs typeface="Calibri"/>
              </a:rPr>
              <a:t>ИНДИВИДУАЛЬНЫЕ ПРЕДПРИНИМАТЕЛИ </a:t>
            </a:r>
            <a:br>
              <a:rPr lang="en-US" sz="1300" spc="-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1300" spc="-4" dirty="0">
                <a:solidFill>
                  <a:srgbClr val="000000"/>
                </a:solidFill>
                <a:latin typeface="Calibri"/>
                <a:cs typeface="Calibri"/>
              </a:rPr>
              <a:t>И САМОЗАНЯТЫЕ</a:t>
            </a:r>
            <a:endParaRPr sz="13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4560" y="950018"/>
            <a:ext cx="2502247" cy="771045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R="5239" algn="r">
              <a:spcBef>
                <a:spcPts val="293"/>
              </a:spcBef>
            </a:pPr>
            <a:r>
              <a:rPr lang="ru-RU" sz="1050" spc="-4" dirty="0">
                <a:solidFill>
                  <a:srgbClr val="000000"/>
                </a:solidFill>
                <a:latin typeface="Calibri"/>
                <a:cs typeface="Calibri"/>
              </a:rPr>
              <a:t>до </a:t>
            </a:r>
            <a:r>
              <a:rPr lang="ru-RU" sz="2400" b="1" spc="-4" dirty="0">
                <a:solidFill>
                  <a:srgbClr val="000000"/>
                </a:solidFill>
                <a:latin typeface="Calibri"/>
                <a:cs typeface="Calibri"/>
              </a:rPr>
              <a:t>250 000 </a:t>
            </a:r>
            <a:r>
              <a:rPr lang="ru-RU" sz="1050" spc="-4" dirty="0">
                <a:solidFill>
                  <a:srgbClr val="000000"/>
                </a:solidFill>
                <a:latin typeface="Calibri"/>
                <a:cs typeface="Calibri"/>
              </a:rPr>
              <a:t>руб. </a:t>
            </a:r>
            <a:endParaRPr sz="105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R="3810" algn="r">
              <a:spcBef>
                <a:spcPts val="240"/>
              </a:spcBef>
            </a:pPr>
            <a:r>
              <a:rPr lang="ru-RU" sz="1100" b="1" spc="-4" dirty="0">
                <a:solidFill>
                  <a:srgbClr val="000000"/>
                </a:solidFill>
                <a:latin typeface="Calibri"/>
                <a:cs typeface="Calibri"/>
              </a:rPr>
              <a:t>Размер единовременной выплаты </a:t>
            </a:r>
            <a:r>
              <a:rPr lang="ru-RU" sz="1100" spc="-4" dirty="0">
                <a:solidFill>
                  <a:srgbClr val="000000"/>
                </a:solidFill>
                <a:latin typeface="Calibri"/>
                <a:cs typeface="Calibri"/>
              </a:rPr>
              <a:t>получателю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2" name="Ministerstvo_Social_CMYK-02.png" descr="Ministerstvo_Social_CMYK-02.png">
            <a:extLst>
              <a:ext uri="{FF2B5EF4-FFF2-40B4-BE49-F238E27FC236}">
                <a16:creationId xmlns:a16="http://schemas.microsoft.com/office/drawing/2014/main" id="{BE1B774D-81C4-4598-A727-459BE0B76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802" y="377885"/>
            <a:ext cx="1284761" cy="35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Изображение" descr="Изображение">
            <a:extLst>
              <a:ext uri="{FF2B5EF4-FFF2-40B4-BE49-F238E27FC236}">
                <a16:creationId xmlns:a16="http://schemas.microsoft.com/office/drawing/2014/main" id="{959923C3-9E83-4217-801A-A3813696D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12" y="459118"/>
            <a:ext cx="1159350" cy="23029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object 7">
            <a:extLst>
              <a:ext uri="{FF2B5EF4-FFF2-40B4-BE49-F238E27FC236}">
                <a16:creationId xmlns:a16="http://schemas.microsoft.com/office/drawing/2014/main" id="{7A58B009-748F-40A2-AF2A-DC8E023579B5}"/>
              </a:ext>
            </a:extLst>
          </p:cNvPr>
          <p:cNvSpPr txBox="1"/>
          <p:nvPr/>
        </p:nvSpPr>
        <p:spPr>
          <a:xfrm>
            <a:off x="393859" y="1346983"/>
            <a:ext cx="4178141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lang="ru-RU" sz="1100" spc="-4" dirty="0">
                <a:solidFill>
                  <a:srgbClr val="000000"/>
                </a:solidFill>
                <a:latin typeface="Calibri"/>
                <a:cs typeface="Calibri"/>
              </a:rPr>
              <a:t>с целью создания и развития своего дела имеют </a:t>
            </a:r>
            <a:br>
              <a:rPr lang="ru-RU" sz="1100" spc="-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1100" spc="-4" dirty="0">
                <a:solidFill>
                  <a:srgbClr val="000000"/>
                </a:solidFill>
                <a:latin typeface="Calibri"/>
                <a:cs typeface="Calibri"/>
              </a:rPr>
              <a:t>возможность получить дополнительную помощь </a:t>
            </a:r>
            <a:br>
              <a:rPr lang="ru-RU" sz="1100" spc="-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1100" spc="-4" dirty="0">
                <a:solidFill>
                  <a:srgbClr val="000000"/>
                </a:solidFill>
                <a:latin typeface="Calibri"/>
                <a:cs typeface="Calibri"/>
              </a:rPr>
              <a:t>от государства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" name="object 54">
            <a:extLst>
              <a:ext uri="{FF2B5EF4-FFF2-40B4-BE49-F238E27FC236}">
                <a16:creationId xmlns:a16="http://schemas.microsoft.com/office/drawing/2014/main" id="{13EA4897-7630-4071-AC7F-83C14F633D02}"/>
              </a:ext>
            </a:extLst>
          </p:cNvPr>
          <p:cNvSpPr/>
          <p:nvPr/>
        </p:nvSpPr>
        <p:spPr>
          <a:xfrm>
            <a:off x="611123" y="2034881"/>
            <a:ext cx="2154937" cy="516245"/>
          </a:xfrm>
          <a:custGeom>
            <a:avLst/>
            <a:gdLst/>
            <a:ahLst/>
            <a:cxnLst/>
            <a:rect l="l" t="t" r="r" b="b"/>
            <a:pathLst>
              <a:path w="5276215" h="716280">
                <a:moveTo>
                  <a:pt x="5039995" y="0"/>
                </a:moveTo>
                <a:lnTo>
                  <a:pt x="236093" y="0"/>
                </a:lnTo>
                <a:lnTo>
                  <a:pt x="188500" y="4794"/>
                </a:lnTo>
                <a:lnTo>
                  <a:pt x="144178" y="18547"/>
                </a:lnTo>
                <a:lnTo>
                  <a:pt x="104074" y="40310"/>
                </a:lnTo>
                <a:lnTo>
                  <a:pt x="69135" y="69135"/>
                </a:lnTo>
                <a:lnTo>
                  <a:pt x="40310" y="104074"/>
                </a:lnTo>
                <a:lnTo>
                  <a:pt x="18547" y="144178"/>
                </a:lnTo>
                <a:lnTo>
                  <a:pt x="4794" y="188500"/>
                </a:lnTo>
                <a:lnTo>
                  <a:pt x="0" y="236093"/>
                </a:lnTo>
                <a:lnTo>
                  <a:pt x="0" y="480187"/>
                </a:lnTo>
                <a:lnTo>
                  <a:pt x="4794" y="527779"/>
                </a:lnTo>
                <a:lnTo>
                  <a:pt x="18547" y="572101"/>
                </a:lnTo>
                <a:lnTo>
                  <a:pt x="40310" y="612205"/>
                </a:lnTo>
                <a:lnTo>
                  <a:pt x="69135" y="647144"/>
                </a:lnTo>
                <a:lnTo>
                  <a:pt x="104074" y="675969"/>
                </a:lnTo>
                <a:lnTo>
                  <a:pt x="144178" y="697732"/>
                </a:lnTo>
                <a:lnTo>
                  <a:pt x="188500" y="711485"/>
                </a:lnTo>
                <a:lnTo>
                  <a:pt x="236093" y="716280"/>
                </a:lnTo>
                <a:lnTo>
                  <a:pt x="5039995" y="716280"/>
                </a:lnTo>
                <a:lnTo>
                  <a:pt x="5087587" y="711485"/>
                </a:lnTo>
                <a:lnTo>
                  <a:pt x="5131909" y="697732"/>
                </a:lnTo>
                <a:lnTo>
                  <a:pt x="5172013" y="675969"/>
                </a:lnTo>
                <a:lnTo>
                  <a:pt x="5206952" y="647144"/>
                </a:lnTo>
                <a:lnTo>
                  <a:pt x="5235777" y="612205"/>
                </a:lnTo>
                <a:lnTo>
                  <a:pt x="5257540" y="572101"/>
                </a:lnTo>
                <a:lnTo>
                  <a:pt x="5271293" y="527779"/>
                </a:lnTo>
                <a:lnTo>
                  <a:pt x="5276088" y="480187"/>
                </a:lnTo>
                <a:lnTo>
                  <a:pt x="5276088" y="236093"/>
                </a:lnTo>
                <a:lnTo>
                  <a:pt x="5271293" y="188500"/>
                </a:lnTo>
                <a:lnTo>
                  <a:pt x="5257540" y="144178"/>
                </a:lnTo>
                <a:lnTo>
                  <a:pt x="5235777" y="104074"/>
                </a:lnTo>
                <a:lnTo>
                  <a:pt x="5206952" y="69135"/>
                </a:lnTo>
                <a:lnTo>
                  <a:pt x="5172013" y="40310"/>
                </a:lnTo>
                <a:lnTo>
                  <a:pt x="5131909" y="18547"/>
                </a:lnTo>
                <a:lnTo>
                  <a:pt x="5087587" y="4794"/>
                </a:lnTo>
                <a:lnTo>
                  <a:pt x="5039995" y="0"/>
                </a:lnTo>
                <a:close/>
              </a:path>
            </a:pathLst>
          </a:custGeom>
          <a:solidFill>
            <a:srgbClr val="B8D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60AA1C85-0F17-4301-B50B-B1BC02CEE5F5}"/>
              </a:ext>
            </a:extLst>
          </p:cNvPr>
          <p:cNvSpPr txBox="1"/>
          <p:nvPr/>
        </p:nvSpPr>
        <p:spPr>
          <a:xfrm>
            <a:off x="772678" y="2086722"/>
            <a:ext cx="4178141" cy="42207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lang="ru-RU" sz="1300" spc="-4" dirty="0">
                <a:solidFill>
                  <a:srgbClr val="000000"/>
                </a:solidFill>
                <a:latin typeface="Calibri"/>
                <a:cs typeface="Calibri"/>
              </a:rPr>
              <a:t>ДЛЯ ЭТОГО ПОЛУЧАТЕЛЮ </a:t>
            </a:r>
          </a:p>
          <a:p>
            <a:pPr marL="9525" marR="3810">
              <a:spcBef>
                <a:spcPts val="71"/>
              </a:spcBef>
            </a:pPr>
            <a:r>
              <a:rPr lang="ru-RU" sz="1300" spc="-4" dirty="0">
                <a:solidFill>
                  <a:srgbClr val="000000"/>
                </a:solidFill>
                <a:latin typeface="Calibri"/>
                <a:cs typeface="Calibri"/>
              </a:rPr>
              <a:t>НЕОБХОДИМО</a:t>
            </a:r>
            <a:endParaRPr sz="13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59CE1C26-6772-400C-8C54-C7FB12E6CA7E}"/>
              </a:ext>
            </a:extLst>
          </p:cNvPr>
          <p:cNvSpPr txBox="1"/>
          <p:nvPr/>
        </p:nvSpPr>
        <p:spPr>
          <a:xfrm>
            <a:off x="5186291" y="2102541"/>
            <a:ext cx="4178141" cy="42207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lang="ru-RU" sz="1300" spc="-4" dirty="0">
                <a:solidFill>
                  <a:srgbClr val="000000"/>
                </a:solidFill>
                <a:latin typeface="Calibri"/>
                <a:cs typeface="Calibri"/>
              </a:rPr>
              <a:t>УСЛОВИЯ ДЛЯ ПОЛУЧЕНИЯ </a:t>
            </a:r>
          </a:p>
          <a:p>
            <a:pPr marL="9525" marR="3810">
              <a:spcBef>
                <a:spcPts val="71"/>
              </a:spcBef>
            </a:pPr>
            <a:r>
              <a:rPr lang="ru-RU" sz="1300" spc="-4" dirty="0">
                <a:solidFill>
                  <a:srgbClr val="000000"/>
                </a:solidFill>
                <a:latin typeface="Calibri"/>
                <a:cs typeface="Calibri"/>
              </a:rPr>
              <a:t>ВЫПЛАТ</a:t>
            </a:r>
            <a:endParaRPr sz="13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B779A562-C6D6-43BB-87AD-6EE1C1F6EF39}"/>
              </a:ext>
            </a:extLst>
          </p:cNvPr>
          <p:cNvCxnSpPr>
            <a:cxnSpLocks/>
          </p:cNvCxnSpPr>
          <p:nvPr/>
        </p:nvCxnSpPr>
        <p:spPr>
          <a:xfrm>
            <a:off x="1143000" y="2788920"/>
            <a:ext cx="0" cy="85167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FC35E7D-0674-4488-B243-11E65B4F970E}"/>
              </a:ext>
            </a:extLst>
          </p:cNvPr>
          <p:cNvSpPr/>
          <p:nvPr/>
        </p:nvSpPr>
        <p:spPr>
          <a:xfrm>
            <a:off x="1199732" y="2753093"/>
            <a:ext cx="3070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Обратиться в Государственное казенное учреждение Нижегородской области «Управление социальной защиты населения»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месту постоянной или временной регистрации с целью заключения социального контракта по мероприятию осуществление индивидуальной предпринимательской деятельности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E6131E3-4180-471E-8874-380E7C6CC8C6}"/>
              </a:ext>
            </a:extLst>
          </p:cNvPr>
          <p:cNvCxnSpPr>
            <a:cxnSpLocks/>
          </p:cNvCxnSpPr>
          <p:nvPr/>
        </p:nvCxnSpPr>
        <p:spPr>
          <a:xfrm>
            <a:off x="1143000" y="3792066"/>
            <a:ext cx="0" cy="2689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2DC7F98-59BB-48D2-A66A-3A5B57D18385}"/>
              </a:ext>
            </a:extLst>
          </p:cNvPr>
          <p:cNvCxnSpPr>
            <a:cxnSpLocks/>
          </p:cNvCxnSpPr>
          <p:nvPr/>
        </p:nvCxnSpPr>
        <p:spPr>
          <a:xfrm>
            <a:off x="1143000" y="4228460"/>
            <a:ext cx="0" cy="6934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559A589-D8FC-42F7-A437-B8E7D2389A82}"/>
              </a:ext>
            </a:extLst>
          </p:cNvPr>
          <p:cNvSpPr/>
          <p:nvPr/>
        </p:nvSpPr>
        <p:spPr>
          <a:xfrm>
            <a:off x="1196443" y="3806889"/>
            <a:ext cx="30707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Иметь бизнес-план и смету затрат</a:t>
            </a:r>
            <a:endParaRPr lang="ru-RU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D34976A-8696-4846-9265-BEEF5A5CFB1A}"/>
              </a:ext>
            </a:extLst>
          </p:cNvPr>
          <p:cNvSpPr/>
          <p:nvPr/>
        </p:nvSpPr>
        <p:spPr>
          <a:xfrm>
            <a:off x="1199733" y="4182755"/>
            <a:ext cx="30707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являться получателем выплаты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содействие самозанятости и стимулирование создания безработными гражданами, открывшими собственное дело, дополнительных мест для трудоустройства безработных (по линии службы занятости населения)</a:t>
            </a:r>
          </a:p>
        </p:txBody>
      </p:sp>
      <p:pic>
        <p:nvPicPr>
          <p:cNvPr id="68" name="object 66">
            <a:extLst>
              <a:ext uri="{FF2B5EF4-FFF2-40B4-BE49-F238E27FC236}">
                <a16:creationId xmlns:a16="http://schemas.microsoft.com/office/drawing/2014/main" id="{E6736048-5219-4CD0-9D5D-D92A9D861C8A}"/>
              </a:ext>
            </a:extLst>
          </p:cNvPr>
          <p:cNvPicPr/>
          <p:nvPr/>
        </p:nvPicPr>
        <p:blipFill>
          <a:blip r:embed="rId7" cstate="print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08166" y="3232409"/>
            <a:ext cx="221869" cy="221335"/>
          </a:xfrm>
          <a:prstGeom prst="rect">
            <a:avLst/>
          </a:prstGeom>
        </p:spPr>
      </p:pic>
      <p:pic>
        <p:nvPicPr>
          <p:cNvPr id="69" name="object 67">
            <a:extLst>
              <a:ext uri="{FF2B5EF4-FFF2-40B4-BE49-F238E27FC236}">
                <a16:creationId xmlns:a16="http://schemas.microsoft.com/office/drawing/2014/main" id="{FF384815-0961-49B3-81C1-F4E4D6A3CD47}"/>
              </a:ext>
            </a:extLst>
          </p:cNvPr>
          <p:cNvPicPr/>
          <p:nvPr/>
        </p:nvPicPr>
        <p:blipFill>
          <a:blip r:embed="rId8" cstate="print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5702" y="3279831"/>
            <a:ext cx="126796" cy="126479"/>
          </a:xfrm>
          <a:prstGeom prst="rect">
            <a:avLst/>
          </a:prstGeom>
        </p:spPr>
      </p:pic>
      <p:pic>
        <p:nvPicPr>
          <p:cNvPr id="70" name="object 68">
            <a:extLst>
              <a:ext uri="{FF2B5EF4-FFF2-40B4-BE49-F238E27FC236}">
                <a16:creationId xmlns:a16="http://schemas.microsoft.com/office/drawing/2014/main" id="{8D8BF597-76DC-41AC-8A15-628485E4AA17}"/>
              </a:ext>
            </a:extLst>
          </p:cNvPr>
          <p:cNvPicPr/>
          <p:nvPr/>
        </p:nvPicPr>
        <p:blipFill>
          <a:blip r:embed="rId9" cstate="print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9306" y="2963626"/>
            <a:ext cx="190169" cy="252958"/>
          </a:xfrm>
          <a:prstGeom prst="rect">
            <a:avLst/>
          </a:prstGeom>
        </p:spPr>
      </p:pic>
      <p:pic>
        <p:nvPicPr>
          <p:cNvPr id="71" name="object 69">
            <a:extLst>
              <a:ext uri="{FF2B5EF4-FFF2-40B4-BE49-F238E27FC236}">
                <a16:creationId xmlns:a16="http://schemas.microsoft.com/office/drawing/2014/main" id="{DFF9669C-CFC8-469B-86CA-0901E2DFFB27}"/>
              </a:ext>
            </a:extLst>
          </p:cNvPr>
          <p:cNvPicPr/>
          <p:nvPr/>
        </p:nvPicPr>
        <p:blipFill>
          <a:blip r:embed="rId10" cstate="print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735" y="3248208"/>
            <a:ext cx="158483" cy="205536"/>
          </a:xfrm>
          <a:prstGeom prst="rect">
            <a:avLst/>
          </a:prstGeom>
        </p:spPr>
      </p:pic>
      <p:pic>
        <p:nvPicPr>
          <p:cNvPr id="72" name="object 70">
            <a:extLst>
              <a:ext uri="{FF2B5EF4-FFF2-40B4-BE49-F238E27FC236}">
                <a16:creationId xmlns:a16="http://schemas.microsoft.com/office/drawing/2014/main" id="{DEDBCB01-5291-4E65-8644-1BFB7450B1C0}"/>
              </a:ext>
            </a:extLst>
          </p:cNvPr>
          <p:cNvPicPr/>
          <p:nvPr/>
        </p:nvPicPr>
        <p:blipFill>
          <a:blip r:embed="rId11" cstate="print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9682" y="3305853"/>
            <a:ext cx="142633" cy="116255"/>
          </a:xfrm>
          <a:prstGeom prst="rect">
            <a:avLst/>
          </a:prstGeom>
        </p:spPr>
      </p:pic>
      <p:pic>
        <p:nvPicPr>
          <p:cNvPr id="73" name="object 71">
            <a:extLst>
              <a:ext uri="{FF2B5EF4-FFF2-40B4-BE49-F238E27FC236}">
                <a16:creationId xmlns:a16="http://schemas.microsoft.com/office/drawing/2014/main" id="{FB204DF7-41BD-4B42-93E8-A75195C02DBA}"/>
              </a:ext>
            </a:extLst>
          </p:cNvPr>
          <p:cNvPicPr/>
          <p:nvPr/>
        </p:nvPicPr>
        <p:blipFill>
          <a:blip r:embed="rId12" cstate="print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0434" y="3037096"/>
            <a:ext cx="130060" cy="258533"/>
          </a:xfrm>
          <a:prstGeom prst="rect">
            <a:avLst/>
          </a:prstGeom>
        </p:spPr>
      </p:pic>
      <p:pic>
        <p:nvPicPr>
          <p:cNvPr id="74" name="object 72">
            <a:extLst>
              <a:ext uri="{FF2B5EF4-FFF2-40B4-BE49-F238E27FC236}">
                <a16:creationId xmlns:a16="http://schemas.microsoft.com/office/drawing/2014/main" id="{34F324B0-413A-46BE-B9F5-AFC4A1CD9FAB}"/>
              </a:ext>
            </a:extLst>
          </p:cNvPr>
          <p:cNvPicPr/>
          <p:nvPr/>
        </p:nvPicPr>
        <p:blipFill>
          <a:blip r:embed="rId13" cstate="print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71551" y="3066394"/>
            <a:ext cx="92773" cy="153479"/>
          </a:xfrm>
          <a:prstGeom prst="rect">
            <a:avLst/>
          </a:prstGeom>
        </p:spPr>
      </p:pic>
      <p:pic>
        <p:nvPicPr>
          <p:cNvPr id="75" name="object 91">
            <a:extLst>
              <a:ext uri="{FF2B5EF4-FFF2-40B4-BE49-F238E27FC236}">
                <a16:creationId xmlns:a16="http://schemas.microsoft.com/office/drawing/2014/main" id="{7EB1E617-66C8-47A6-9254-5E8AF28ACAB3}"/>
              </a:ext>
            </a:extLst>
          </p:cNvPr>
          <p:cNvPicPr/>
          <p:nvPr/>
        </p:nvPicPr>
        <p:blipFill>
          <a:blip r:embed="rId14" cstate="print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1076" y="3750210"/>
            <a:ext cx="352282" cy="353985"/>
          </a:xfrm>
          <a:prstGeom prst="rect">
            <a:avLst/>
          </a:prstGeom>
        </p:spPr>
      </p:pic>
      <p:pic>
        <p:nvPicPr>
          <p:cNvPr id="76" name="object 92">
            <a:extLst>
              <a:ext uri="{FF2B5EF4-FFF2-40B4-BE49-F238E27FC236}">
                <a16:creationId xmlns:a16="http://schemas.microsoft.com/office/drawing/2014/main" id="{8EF755BF-2461-4630-8B85-5CAE070A6AFD}"/>
              </a:ext>
            </a:extLst>
          </p:cNvPr>
          <p:cNvPicPr/>
          <p:nvPr/>
        </p:nvPicPr>
        <p:blipFill>
          <a:blip r:embed="rId15" cstate="print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944" y="4405544"/>
            <a:ext cx="387616" cy="386538"/>
          </a:xfrm>
          <a:prstGeom prst="rect">
            <a:avLst/>
          </a:prstGeom>
        </p:spPr>
      </p:pic>
      <p:pic>
        <p:nvPicPr>
          <p:cNvPr id="77" name="object 80">
            <a:extLst>
              <a:ext uri="{FF2B5EF4-FFF2-40B4-BE49-F238E27FC236}">
                <a16:creationId xmlns:a16="http://schemas.microsoft.com/office/drawing/2014/main" id="{DF22189A-0EE2-4FBE-8D4B-0A7036B29873}"/>
              </a:ext>
            </a:extLst>
          </p:cNvPr>
          <p:cNvPicPr/>
          <p:nvPr/>
        </p:nvPicPr>
        <p:blipFill>
          <a:blip r:embed="rId17" cstate="print">
            <a:duotone>
              <a:prstClr val="black"/>
              <a:srgbClr val="0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21489" y="2869458"/>
            <a:ext cx="385014" cy="345300"/>
          </a:xfrm>
          <a:prstGeom prst="rect">
            <a:avLst/>
          </a:prstGeom>
        </p:spPr>
      </p:pic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27338529-83CB-49A0-AADC-350D1C72775C}"/>
              </a:ext>
            </a:extLst>
          </p:cNvPr>
          <p:cNvCxnSpPr>
            <a:cxnSpLocks/>
          </p:cNvCxnSpPr>
          <p:nvPr/>
        </p:nvCxnSpPr>
        <p:spPr>
          <a:xfrm>
            <a:off x="5618182" y="2788920"/>
            <a:ext cx="0" cy="51693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DC77C468-7159-4171-B7A2-31803D800B1C}"/>
              </a:ext>
            </a:extLst>
          </p:cNvPr>
          <p:cNvSpPr/>
          <p:nvPr/>
        </p:nvSpPr>
        <p:spPr>
          <a:xfrm>
            <a:off x="5663974" y="2788920"/>
            <a:ext cx="30707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Иметь</a:t>
            </a:r>
            <a:r>
              <a:rPr lang="ru-RU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среднедушевой доход ниже величины прожиточного минимума (на каждого члена семьи) </a:t>
            </a:r>
            <a:br>
              <a:rPr lang="ru-RU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3 месяца предшествующих обращению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DB8E9944-25FE-4E89-B32D-AE4D26226821}"/>
              </a:ext>
            </a:extLst>
          </p:cNvPr>
          <p:cNvSpPr/>
          <p:nvPr/>
        </p:nvSpPr>
        <p:spPr>
          <a:xfrm>
            <a:off x="5663974" y="3367416"/>
            <a:ext cx="3070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2022 году величина прожиточного минимума</a:t>
            </a:r>
            <a:b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Нижегородской области составляет: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6346CC17-42F6-4E24-BB44-3BAC6904833D}"/>
              </a:ext>
            </a:extLst>
          </p:cNvPr>
          <p:cNvSpPr/>
          <p:nvPr/>
        </p:nvSpPr>
        <p:spPr>
          <a:xfrm>
            <a:off x="7137614" y="3802870"/>
            <a:ext cx="1830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трудоспособного</a:t>
            </a:r>
            <a:b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населения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94582B1B-160A-4B53-83AD-4EBC7D1EBC32}"/>
              </a:ext>
            </a:extLst>
          </p:cNvPr>
          <p:cNvSpPr/>
          <p:nvPr/>
        </p:nvSpPr>
        <p:spPr>
          <a:xfrm>
            <a:off x="7137614" y="4258451"/>
            <a:ext cx="18300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пенсионеров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072B8D3D-EDFF-47D8-8228-FB5690A1A33D}"/>
              </a:ext>
            </a:extLst>
          </p:cNvPr>
          <p:cNvSpPr/>
          <p:nvPr/>
        </p:nvSpPr>
        <p:spPr>
          <a:xfrm>
            <a:off x="7137614" y="4607791"/>
            <a:ext cx="15033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детей</a:t>
            </a: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56E36BF9-25CE-4A7F-9922-9E417A60A059}"/>
              </a:ext>
            </a:extLst>
          </p:cNvPr>
          <p:cNvCxnSpPr>
            <a:cxnSpLocks/>
          </p:cNvCxnSpPr>
          <p:nvPr/>
        </p:nvCxnSpPr>
        <p:spPr>
          <a:xfrm>
            <a:off x="6961265" y="3846618"/>
            <a:ext cx="0" cy="2689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601F4A67-E2E8-43C1-9C25-13BF0ACB0BD7}"/>
              </a:ext>
            </a:extLst>
          </p:cNvPr>
          <p:cNvSpPr/>
          <p:nvPr/>
        </p:nvSpPr>
        <p:spPr>
          <a:xfrm>
            <a:off x="5820696" y="3806477"/>
            <a:ext cx="1245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12 966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B7FB23D-4B2C-4148-8729-4340E91442E1}"/>
              </a:ext>
            </a:extLst>
          </p:cNvPr>
          <p:cNvSpPr/>
          <p:nvPr/>
        </p:nvSpPr>
        <p:spPr>
          <a:xfrm>
            <a:off x="5820695" y="4181506"/>
            <a:ext cx="1245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10 230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4D98BEB-283F-4BCC-A60B-86AEEA9C3468}"/>
              </a:ext>
            </a:extLst>
          </p:cNvPr>
          <p:cNvSpPr/>
          <p:nvPr/>
        </p:nvSpPr>
        <p:spPr>
          <a:xfrm>
            <a:off x="5820694" y="4557217"/>
            <a:ext cx="1245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11 538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7A00BA8B-6E6C-419A-B61F-E2E6F8B58A19}"/>
              </a:ext>
            </a:extLst>
          </p:cNvPr>
          <p:cNvCxnSpPr>
            <a:cxnSpLocks/>
          </p:cNvCxnSpPr>
          <p:nvPr/>
        </p:nvCxnSpPr>
        <p:spPr>
          <a:xfrm>
            <a:off x="6961266" y="4224556"/>
            <a:ext cx="0" cy="2689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D4DCCCD5-B84F-400A-93F0-80A61AC7EAE7}"/>
              </a:ext>
            </a:extLst>
          </p:cNvPr>
          <p:cNvCxnSpPr>
            <a:cxnSpLocks/>
          </p:cNvCxnSpPr>
          <p:nvPr/>
        </p:nvCxnSpPr>
        <p:spPr>
          <a:xfrm>
            <a:off x="6961265" y="4591483"/>
            <a:ext cx="0" cy="2689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3">
            <a:extLst>
              <a:ext uri="{FF2B5EF4-FFF2-40B4-BE49-F238E27FC236}">
                <a16:creationId xmlns:a16="http://schemas.microsoft.com/office/drawing/2014/main" id="{5148977E-CA70-4317-A8B6-5DECBA3D27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24666"/>
            <a:ext cx="9144000" cy="40502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3EA451A-356E-4F00-8051-176C054DE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44443" t="437" r="14945" b="5775"/>
          <a:stretch/>
        </p:blipFill>
        <p:spPr>
          <a:xfrm>
            <a:off x="5796914" y="1"/>
            <a:ext cx="3361099" cy="51777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12191" y="3914546"/>
            <a:ext cx="2317142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/>
            <a:r>
              <a:rPr lang="ru-RU" sz="900" spc="4" dirty="0">
                <a:solidFill>
                  <a:srgbClr val="000000"/>
                </a:solidFill>
                <a:latin typeface="Calibri"/>
                <a:cs typeface="Calibri"/>
              </a:rPr>
              <a:t>Каждый </a:t>
            </a:r>
            <a:r>
              <a:rPr lang="ru-RU" sz="900" b="1" u="sng" spc="4" dirty="0">
                <a:solidFill>
                  <a:srgbClr val="000000"/>
                </a:solidFill>
                <a:latin typeface="Calibri"/>
                <a:cs typeface="Calibri"/>
              </a:rPr>
              <a:t>11 индивидуальный предприниматель </a:t>
            </a:r>
            <a:r>
              <a:rPr lang="ru-RU" sz="900" b="1" spc="4" dirty="0">
                <a:solidFill>
                  <a:srgbClr val="000000"/>
                </a:solidFill>
                <a:latin typeface="Calibri"/>
                <a:cs typeface="Calibri"/>
              </a:rPr>
              <a:t>(самозанятый) </a:t>
            </a:r>
            <a:r>
              <a:rPr lang="ru-RU" sz="900" spc="4" dirty="0">
                <a:solidFill>
                  <a:srgbClr val="000000"/>
                </a:solidFill>
                <a:latin typeface="Calibri"/>
                <a:cs typeface="Calibri"/>
              </a:rPr>
              <a:t>региона, вновь начавший свою деятельность в 2021 г. – </a:t>
            </a:r>
            <a:r>
              <a:rPr lang="ru-RU" sz="900" b="1" spc="4" dirty="0">
                <a:solidFill>
                  <a:srgbClr val="000000"/>
                </a:solidFill>
                <a:latin typeface="Calibri"/>
                <a:cs typeface="Calibri"/>
              </a:rPr>
              <a:t>получатель социального контракта.</a:t>
            </a:r>
            <a:endParaRPr sz="9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412" y="1105616"/>
            <a:ext cx="4847857" cy="395301"/>
          </a:xfrm>
          <a:prstGeom prst="rect">
            <a:avLst/>
          </a:prstGeom>
        </p:spPr>
        <p:txBody>
          <a:bodyPr vert="horz" wrap="square" lIns="0" tIns="71438" rIns="0" bIns="0" rtlCol="0">
            <a:spAutoFit/>
          </a:bodyPr>
          <a:lstStyle/>
          <a:p>
            <a:pPr marL="9525">
              <a:spcBef>
                <a:spcPts val="563"/>
              </a:spcBef>
            </a:pPr>
            <a:r>
              <a:rPr lang="ru-RU" sz="1050" spc="34" dirty="0">
                <a:solidFill>
                  <a:srgbClr val="000000"/>
                </a:solidFill>
                <a:latin typeface="Calibri"/>
                <a:cs typeface="Calibri"/>
              </a:rPr>
              <a:t>Количество индивидуальных предпринимателей (самозанятых) </a:t>
            </a:r>
            <a:br>
              <a:rPr lang="ru-RU" sz="1050" spc="3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1050" spc="34" dirty="0">
                <a:solidFill>
                  <a:srgbClr val="000000"/>
                </a:solidFill>
                <a:latin typeface="Calibri"/>
                <a:cs typeface="Calibri"/>
              </a:rPr>
              <a:t>в Нижегородской области возросло </a:t>
            </a:r>
            <a:r>
              <a:rPr lang="ru-RU" sz="1050" b="1" spc="34" dirty="0">
                <a:solidFill>
                  <a:srgbClr val="000000"/>
                </a:solidFill>
                <a:latin typeface="Calibri"/>
                <a:cs typeface="Calibri"/>
              </a:rPr>
              <a:t>в 1,48 раза</a:t>
            </a:r>
            <a:endParaRPr sz="825" dirty="0">
              <a:latin typeface="Calibri"/>
              <a:cs typeface="Calibri"/>
            </a:endParaRPr>
          </a:p>
        </p:txBody>
      </p:sp>
      <p:pic>
        <p:nvPicPr>
          <p:cNvPr id="14" name="Ministerstvo_Social_CMYK-02.png" descr="Ministerstvo_Social_CMYK-02.png">
            <a:extLst>
              <a:ext uri="{FF2B5EF4-FFF2-40B4-BE49-F238E27FC236}">
                <a16:creationId xmlns:a16="http://schemas.microsoft.com/office/drawing/2014/main" id="{39EAF79E-BDFE-44F8-8057-0CF308610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802" y="377885"/>
            <a:ext cx="1284761" cy="35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Изображение" descr="Изображение">
            <a:extLst>
              <a:ext uri="{FF2B5EF4-FFF2-40B4-BE49-F238E27FC236}">
                <a16:creationId xmlns:a16="http://schemas.microsoft.com/office/drawing/2014/main" id="{66320B32-00E9-4DB7-BFB4-642720F6D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12" y="459118"/>
            <a:ext cx="1159350" cy="23029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object 14">
            <a:extLst>
              <a:ext uri="{FF2B5EF4-FFF2-40B4-BE49-F238E27FC236}">
                <a16:creationId xmlns:a16="http://schemas.microsoft.com/office/drawing/2014/main" id="{CAB7948C-A6FC-4C45-B65F-5F3618BB1EF8}"/>
              </a:ext>
            </a:extLst>
          </p:cNvPr>
          <p:cNvSpPr txBox="1"/>
          <p:nvPr/>
        </p:nvSpPr>
        <p:spPr>
          <a:xfrm>
            <a:off x="432910" y="1621853"/>
            <a:ext cx="2502247" cy="653064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R="5239"/>
            <a:r>
              <a:rPr lang="ru-RU" sz="2400" b="1" spc="-4" dirty="0">
                <a:solidFill>
                  <a:srgbClr val="000000"/>
                </a:solidFill>
                <a:latin typeface="Calibri"/>
                <a:cs typeface="Calibri"/>
              </a:rPr>
              <a:t>95 129 </a:t>
            </a:r>
            <a:r>
              <a:rPr lang="ru-RU" sz="1000" b="1" spc="-4" dirty="0">
                <a:solidFill>
                  <a:srgbClr val="000000"/>
                </a:solidFill>
                <a:latin typeface="Calibri"/>
                <a:cs typeface="Calibri"/>
              </a:rPr>
              <a:t>граждан </a:t>
            </a:r>
          </a:p>
          <a:p>
            <a:pPr marR="5239"/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По состоянию </a:t>
            </a:r>
            <a:b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на 10 января 2020 г.</a:t>
            </a:r>
            <a:endParaRPr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6934B1A-DF85-41C6-B6F0-D59DC7467C96}"/>
              </a:ext>
            </a:extLst>
          </p:cNvPr>
          <p:cNvSpPr txBox="1"/>
          <p:nvPr/>
        </p:nvSpPr>
        <p:spPr>
          <a:xfrm>
            <a:off x="2926475" y="1615503"/>
            <a:ext cx="2502247" cy="653064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R="5239"/>
            <a:r>
              <a:rPr lang="ru-RU" sz="2400" b="1" spc="-4" dirty="0">
                <a:solidFill>
                  <a:srgbClr val="000000"/>
                </a:solidFill>
                <a:latin typeface="Calibri"/>
                <a:cs typeface="Calibri"/>
              </a:rPr>
              <a:t>140 468 </a:t>
            </a:r>
            <a:r>
              <a:rPr lang="ru-RU" sz="1000" b="1" spc="-4" dirty="0">
                <a:solidFill>
                  <a:srgbClr val="000000"/>
                </a:solidFill>
                <a:latin typeface="Calibri"/>
                <a:cs typeface="Calibri"/>
              </a:rPr>
              <a:t>граждан </a:t>
            </a:r>
          </a:p>
          <a:p>
            <a:pPr marR="5239"/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По состоянию </a:t>
            </a:r>
            <a:b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на 10 января 2021 г.</a:t>
            </a:r>
            <a:endParaRPr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1BC0D3-C7EF-4B6D-858E-52467C4155BB}"/>
              </a:ext>
            </a:extLst>
          </p:cNvPr>
          <p:cNvSpPr/>
          <p:nvPr/>
        </p:nvSpPr>
        <p:spPr>
          <a:xfrm>
            <a:off x="329251" y="2535721"/>
            <a:ext cx="30707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общего количества заключенных социальных контрактов по осуществлению индивидуальной предпринимательской деятельности (самозанятости):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29D56BC-8BFD-43FE-8E02-93369116E0B9}"/>
              </a:ext>
            </a:extLst>
          </p:cNvPr>
          <p:cNvSpPr/>
          <p:nvPr/>
        </p:nvSpPr>
        <p:spPr>
          <a:xfrm>
            <a:off x="2741763" y="3122198"/>
            <a:ext cx="18300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предприниматели, впервые открывшие свое дело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1381B1A-8972-44B0-A2A8-F6D94CB42793}"/>
              </a:ext>
            </a:extLst>
          </p:cNvPr>
          <p:cNvSpPr/>
          <p:nvPr/>
        </p:nvSpPr>
        <p:spPr>
          <a:xfrm>
            <a:off x="2741763" y="3611208"/>
            <a:ext cx="1830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самозанятые граждане, впервые открывшие свое дело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B3A51D6-B366-49CC-906A-D6ED4082D112}"/>
              </a:ext>
            </a:extLst>
          </p:cNvPr>
          <p:cNvSpPr/>
          <p:nvPr/>
        </p:nvSpPr>
        <p:spPr>
          <a:xfrm>
            <a:off x="2741564" y="4534454"/>
            <a:ext cx="18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самозанятые, которые смогли развить свой бизнес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726FB22-E8E4-4D68-9E51-E192815DCC0F}"/>
              </a:ext>
            </a:extLst>
          </p:cNvPr>
          <p:cNvCxnSpPr>
            <a:cxnSpLocks/>
          </p:cNvCxnSpPr>
          <p:nvPr/>
        </p:nvCxnSpPr>
        <p:spPr>
          <a:xfrm>
            <a:off x="2515976" y="3234243"/>
            <a:ext cx="1" cy="6519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57281AE-9597-40EC-9454-EAC903D21D6C}"/>
              </a:ext>
            </a:extLst>
          </p:cNvPr>
          <p:cNvSpPr/>
          <p:nvPr/>
        </p:nvSpPr>
        <p:spPr>
          <a:xfrm>
            <a:off x="1039589" y="3230647"/>
            <a:ext cx="147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504 </a:t>
            </a:r>
            <a:r>
              <a:rPr lang="ru-RU" sz="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соц.контракта</a:t>
            </a:r>
            <a:endParaRPr lang="ru-RU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54962D-DB40-4952-B43A-4858E6D239F4}"/>
              </a:ext>
            </a:extLst>
          </p:cNvPr>
          <p:cNvSpPr/>
          <p:nvPr/>
        </p:nvSpPr>
        <p:spPr>
          <a:xfrm>
            <a:off x="1039589" y="3661306"/>
            <a:ext cx="147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3 331 </a:t>
            </a:r>
            <a:r>
              <a:rPr lang="ru-RU" sz="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соц.контракт</a:t>
            </a:r>
            <a:endParaRPr lang="ru-RU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AC3609-5261-40D9-881B-72B2DB5F17F0}"/>
              </a:ext>
            </a:extLst>
          </p:cNvPr>
          <p:cNvSpPr/>
          <p:nvPr/>
        </p:nvSpPr>
        <p:spPr>
          <a:xfrm>
            <a:off x="1039587" y="4103313"/>
            <a:ext cx="147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125 </a:t>
            </a:r>
            <a:r>
              <a:rPr lang="ru-RU" sz="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соц.контрактов</a:t>
            </a:r>
            <a:endParaRPr lang="ru-RU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FA2BF8F-E71D-4888-AD56-B5782AF4ADC6}"/>
              </a:ext>
            </a:extLst>
          </p:cNvPr>
          <p:cNvCxnSpPr>
            <a:cxnSpLocks/>
          </p:cNvCxnSpPr>
          <p:nvPr/>
        </p:nvCxnSpPr>
        <p:spPr>
          <a:xfrm>
            <a:off x="2515977" y="3562277"/>
            <a:ext cx="0" cy="2689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4EA0167-8894-472D-886F-F05CB6A45281}"/>
              </a:ext>
            </a:extLst>
          </p:cNvPr>
          <p:cNvCxnSpPr>
            <a:cxnSpLocks/>
          </p:cNvCxnSpPr>
          <p:nvPr/>
        </p:nvCxnSpPr>
        <p:spPr>
          <a:xfrm>
            <a:off x="2515976" y="4137578"/>
            <a:ext cx="1" cy="67572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31B578E-4948-4A58-89DB-F3E9EFBBC4C6}"/>
              </a:ext>
            </a:extLst>
          </p:cNvPr>
          <p:cNvSpPr/>
          <p:nvPr/>
        </p:nvSpPr>
        <p:spPr>
          <a:xfrm>
            <a:off x="2741763" y="4024550"/>
            <a:ext cx="18300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предприниматели, которые смогли развить свой бизнес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008F327-787B-4707-A9B8-E693B6DFF507}"/>
              </a:ext>
            </a:extLst>
          </p:cNvPr>
          <p:cNvCxnSpPr>
            <a:cxnSpLocks/>
          </p:cNvCxnSpPr>
          <p:nvPr/>
        </p:nvCxnSpPr>
        <p:spPr>
          <a:xfrm>
            <a:off x="2515976" y="4478642"/>
            <a:ext cx="0" cy="2689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8BD411D-1AC1-4526-9769-EF73FCADCFA9}"/>
              </a:ext>
            </a:extLst>
          </p:cNvPr>
          <p:cNvSpPr/>
          <p:nvPr/>
        </p:nvSpPr>
        <p:spPr>
          <a:xfrm>
            <a:off x="1039589" y="4582963"/>
            <a:ext cx="147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380 </a:t>
            </a:r>
            <a:r>
              <a:rPr lang="ru-RU" sz="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соц.контрактов</a:t>
            </a:r>
            <a:endParaRPr lang="ru-RU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8B28D335-8474-4C89-A033-5B0B67AE478C}"/>
              </a:ext>
            </a:extLst>
          </p:cNvPr>
          <p:cNvSpPr txBox="1"/>
          <p:nvPr/>
        </p:nvSpPr>
        <p:spPr>
          <a:xfrm>
            <a:off x="3752608" y="2455398"/>
            <a:ext cx="2502247" cy="653064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R="5239"/>
            <a:r>
              <a:rPr lang="ru-RU" sz="2400" b="1" spc="-4" dirty="0">
                <a:solidFill>
                  <a:srgbClr val="000000"/>
                </a:solidFill>
                <a:latin typeface="Calibri"/>
                <a:cs typeface="Calibri"/>
              </a:rPr>
              <a:t>4 040 </a:t>
            </a:r>
            <a:r>
              <a:rPr lang="ru-RU" sz="1000" b="1" spc="-4" dirty="0" err="1">
                <a:solidFill>
                  <a:srgbClr val="000000"/>
                </a:solidFill>
                <a:latin typeface="Calibri"/>
                <a:cs typeface="Calibri"/>
              </a:rPr>
              <a:t>соц.контрактов</a:t>
            </a:r>
            <a:r>
              <a:rPr lang="ru-RU" sz="1000" b="1" spc="-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R="5239"/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Общее количество </a:t>
            </a:r>
            <a:b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ru-RU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8CCCB65B-6E40-4E33-9013-AEF45DD97F5C}"/>
              </a:ext>
            </a:extLst>
          </p:cNvPr>
          <p:cNvSpPr txBox="1"/>
          <p:nvPr/>
        </p:nvSpPr>
        <p:spPr>
          <a:xfrm>
            <a:off x="6907152" y="4116407"/>
            <a:ext cx="2502247" cy="406843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R="5239"/>
            <a:r>
              <a:rPr lang="ru-RU" sz="2400" b="1" spc="-4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ru-RU" sz="1400" b="1" spc="-4" dirty="0">
                <a:solidFill>
                  <a:srgbClr val="000000"/>
                </a:solidFill>
                <a:latin typeface="Calibri"/>
                <a:cs typeface="Calibri"/>
              </a:rPr>
              <a:t>-ый</a:t>
            </a:r>
            <a:r>
              <a:rPr lang="ru-RU" sz="2400" b="1" spc="-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ru-RU" sz="1000" b="1" spc="-4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7AE990-6279-47DE-9E34-5C3394B4598D}"/>
              </a:ext>
            </a:extLst>
          </p:cNvPr>
          <p:cNvSpPr txBox="1"/>
          <p:nvPr/>
        </p:nvSpPr>
        <p:spPr>
          <a:xfrm>
            <a:off x="7548136" y="4136688"/>
            <a:ext cx="4616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239"/>
            <a:r>
              <a:rPr lang="ru-RU" sz="1000" b="1" spc="-4" dirty="0">
                <a:solidFill>
                  <a:srgbClr val="000000"/>
                </a:solidFill>
                <a:latin typeface="Calibri"/>
                <a:cs typeface="Calibri"/>
              </a:rPr>
              <a:t>индивидуальный </a:t>
            </a:r>
          </a:p>
          <a:p>
            <a:pPr marR="5239"/>
            <a:r>
              <a:rPr lang="ru-RU" sz="1000" b="1" spc="-4" dirty="0">
                <a:solidFill>
                  <a:srgbClr val="000000"/>
                </a:solidFill>
                <a:latin typeface="Calibri"/>
                <a:cs typeface="Calibri"/>
              </a:rPr>
              <a:t>предприниматель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D6EDC2-EB22-4C80-9B09-083EDBA257F7}"/>
              </a:ext>
            </a:extLst>
          </p:cNvPr>
          <p:cNvSpPr txBox="1"/>
          <p:nvPr/>
        </p:nvSpPr>
        <p:spPr>
          <a:xfrm>
            <a:off x="6805387" y="4485160"/>
            <a:ext cx="6235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вновь начавший свою деятельность </a:t>
            </a:r>
            <a:b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в 2021 г. - получатель социального контракта</a:t>
            </a:r>
            <a:endParaRPr lang="ru-RU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2F496E-5B6E-4E4C-8B09-D2E0C5CB9D89}"/>
              </a:ext>
            </a:extLst>
          </p:cNvPr>
          <p:cNvSpPr txBox="1"/>
          <p:nvPr/>
        </p:nvSpPr>
        <p:spPr>
          <a:xfrm>
            <a:off x="6817181" y="4001544"/>
            <a:ext cx="62357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Каждый</a:t>
            </a:r>
            <a:endParaRPr lang="ru-RU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4479"/>
            <a:ext cx="9144000" cy="3357539"/>
          </a:xfrm>
          <a:prstGeom prst="rect">
            <a:avLst/>
          </a:prstGeom>
        </p:spPr>
      </p:pic>
      <p:pic>
        <p:nvPicPr>
          <p:cNvPr id="22" name="Изображение" descr="Изображение">
            <a:extLst>
              <a:ext uri="{FF2B5EF4-FFF2-40B4-BE49-F238E27FC236}">
                <a16:creationId xmlns:a16="http://schemas.microsoft.com/office/drawing/2014/main" id="{F9F8511B-5B9D-426D-B676-AFCA817DD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33" t="39004" r="56296" b="20096"/>
          <a:stretch/>
        </p:blipFill>
        <p:spPr>
          <a:xfrm>
            <a:off x="6017894" y="0"/>
            <a:ext cx="3126106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bject 6"/>
          <p:cNvSpPr txBox="1"/>
          <p:nvPr/>
        </p:nvSpPr>
        <p:spPr>
          <a:xfrm>
            <a:off x="6495967" y="3528737"/>
            <a:ext cx="2317142" cy="84109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/>
            <a:r>
              <a:rPr lang="ru-RU" sz="900" spc="4" dirty="0">
                <a:solidFill>
                  <a:srgbClr val="000000"/>
                </a:solidFill>
                <a:latin typeface="Calibri"/>
                <a:cs typeface="Calibri"/>
              </a:rPr>
              <a:t>В настоящее время по данному направлению заключено </a:t>
            </a:r>
            <a:r>
              <a:rPr lang="en-US" sz="900" b="1" spc="4" dirty="0">
                <a:solidFill>
                  <a:srgbClr val="000000"/>
                </a:solidFill>
                <a:latin typeface="Calibri"/>
                <a:cs typeface="Calibri"/>
              </a:rPr>
              <a:t>717</a:t>
            </a:r>
            <a:r>
              <a:rPr lang="ru-RU" sz="900" b="1" spc="4" dirty="0">
                <a:solidFill>
                  <a:srgbClr val="000000"/>
                </a:solidFill>
                <a:latin typeface="Calibri"/>
                <a:cs typeface="Calibri"/>
              </a:rPr>
              <a:t> социальных контрактов.</a:t>
            </a:r>
          </a:p>
          <a:p>
            <a:pPr marL="9525"/>
            <a:endParaRPr lang="ru-RU" sz="900" b="1" spc="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"/>
            <a:endParaRPr lang="ru-RU" sz="900" spc="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"/>
            <a:r>
              <a:rPr lang="ru-RU" sz="900" spc="4" dirty="0">
                <a:solidFill>
                  <a:srgbClr val="000000"/>
                </a:solidFill>
                <a:latin typeface="Calibri"/>
                <a:cs typeface="Calibri"/>
              </a:rPr>
              <a:t>Взаимодействие с Центрами поддержки предпринимательства будет продолжено.</a:t>
            </a:r>
            <a:endParaRPr sz="9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4" name="Ministerstvo_Social_CMYK-02.png" descr="Ministerstvo_Social_CMYK-02.png">
            <a:extLst>
              <a:ext uri="{FF2B5EF4-FFF2-40B4-BE49-F238E27FC236}">
                <a16:creationId xmlns:a16="http://schemas.microsoft.com/office/drawing/2014/main" id="{39EAF79E-BDFE-44F8-8057-0CF308610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802" y="377885"/>
            <a:ext cx="1284761" cy="35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Изображение" descr="Изображение">
            <a:extLst>
              <a:ext uri="{FF2B5EF4-FFF2-40B4-BE49-F238E27FC236}">
                <a16:creationId xmlns:a16="http://schemas.microsoft.com/office/drawing/2014/main" id="{66320B32-00E9-4DB7-BFB4-642720F6D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12" y="459118"/>
            <a:ext cx="1159350" cy="23029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object 14">
            <a:extLst>
              <a:ext uri="{FF2B5EF4-FFF2-40B4-BE49-F238E27FC236}">
                <a16:creationId xmlns:a16="http://schemas.microsoft.com/office/drawing/2014/main" id="{CAB7948C-A6FC-4C45-B65F-5F3618BB1EF8}"/>
              </a:ext>
            </a:extLst>
          </p:cNvPr>
          <p:cNvSpPr txBox="1"/>
          <p:nvPr/>
        </p:nvSpPr>
        <p:spPr>
          <a:xfrm>
            <a:off x="432910" y="1526880"/>
            <a:ext cx="2502247" cy="776175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R="5239"/>
            <a:r>
              <a:rPr lang="ru-RU" sz="1000" b="1" spc="-4" dirty="0">
                <a:solidFill>
                  <a:srgbClr val="000000"/>
                </a:solidFill>
                <a:latin typeface="Calibri"/>
                <a:cs typeface="Calibri"/>
              </a:rPr>
              <a:t>от</a:t>
            </a:r>
            <a:r>
              <a:rPr lang="ru-RU" sz="2400" b="1" spc="-4" dirty="0">
                <a:solidFill>
                  <a:srgbClr val="000000"/>
                </a:solidFill>
                <a:latin typeface="Calibri"/>
                <a:cs typeface="Calibri"/>
              </a:rPr>
              <a:t> 14 до 500  </a:t>
            </a:r>
            <a:r>
              <a:rPr lang="ru-RU" sz="1000" b="1" spc="-4" dirty="0" err="1">
                <a:solidFill>
                  <a:srgbClr val="000000"/>
                </a:solidFill>
                <a:latin typeface="Calibri"/>
                <a:cs typeface="Calibri"/>
              </a:rPr>
              <a:t>тыс.рублей</a:t>
            </a:r>
            <a:r>
              <a:rPr lang="ru-RU" sz="1000" b="1" spc="-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R="5239"/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Сумма ежемесячного дохода индивидуальных предпринимателей (самозанятых), завершивших социальный контракт в 2021 году</a:t>
            </a:r>
            <a:endParaRPr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1BC0D3-C7EF-4B6D-858E-52467C4155BB}"/>
              </a:ext>
            </a:extLst>
          </p:cNvPr>
          <p:cNvSpPr/>
          <p:nvPr/>
        </p:nvSpPr>
        <p:spPr>
          <a:xfrm>
            <a:off x="400162" y="2654634"/>
            <a:ext cx="54518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реализации механизма социального контракта по осуществлению предпринимательской деятельности (самозанятости) управлениями социальной защиты населения </a:t>
            </a:r>
            <a:r>
              <a:rPr lang="ru-RU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2020 года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ведется активное взаимодействие с Центрами поддержки предпринимательства, функционирующих на базе центров </a:t>
            </a:r>
            <a:b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«Мой бизнес», в части:</a:t>
            </a:r>
          </a:p>
          <a:p>
            <a:pPr algn="just"/>
            <a:endParaRPr lang="ru-RU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80EAEEEC-C727-42D5-9775-FAE55AE8C1EF}"/>
              </a:ext>
            </a:extLst>
          </p:cNvPr>
          <p:cNvSpPr txBox="1"/>
          <p:nvPr/>
        </p:nvSpPr>
        <p:spPr>
          <a:xfrm>
            <a:off x="3659719" y="1669545"/>
            <a:ext cx="2502247" cy="529953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R="5239"/>
            <a:r>
              <a:rPr lang="ru-RU" sz="2400" b="1" spc="-4" dirty="0">
                <a:solidFill>
                  <a:srgbClr val="000000"/>
                </a:solidFill>
                <a:latin typeface="Calibri"/>
                <a:cs typeface="Calibri"/>
              </a:rPr>
              <a:t>768  </a:t>
            </a:r>
            <a:r>
              <a:rPr lang="ru-RU" sz="1000" b="1" spc="-4" dirty="0" err="1">
                <a:solidFill>
                  <a:srgbClr val="000000"/>
                </a:solidFill>
                <a:latin typeface="Calibri"/>
                <a:cs typeface="Calibri"/>
              </a:rPr>
              <a:t>млн.рублей</a:t>
            </a:r>
            <a:r>
              <a:rPr lang="ru-RU" sz="1000" b="1" spc="-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R="5239"/>
            <a:r>
              <a:rPr lang="ru-RU" sz="800" spc="-4" dirty="0">
                <a:solidFill>
                  <a:srgbClr val="000000"/>
                </a:solidFill>
                <a:latin typeface="Calibri"/>
                <a:cs typeface="Calibri"/>
              </a:rPr>
              <a:t>Суммарный среднегодовой доход</a:t>
            </a:r>
            <a:endParaRPr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1467C-C65A-47D5-A608-7B1BDE2D5B5A}"/>
              </a:ext>
            </a:extLst>
          </p:cNvPr>
          <p:cNvSpPr txBox="1"/>
          <p:nvPr/>
        </p:nvSpPr>
        <p:spPr>
          <a:xfrm>
            <a:off x="1263962" y="3355181"/>
            <a:ext cx="380346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информирования граждан об условиях заключения социального контракта по данному направлению;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консультирования по вопросам ведения собственного дела, финансового планирования;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обучения в составлении смет и бизнес-плана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5457B-CB6B-4D9E-8702-CD1B03E3A021}"/>
              </a:ext>
            </a:extLst>
          </p:cNvPr>
          <p:cNvSpPr txBox="1"/>
          <p:nvPr/>
        </p:nvSpPr>
        <p:spPr>
          <a:xfrm>
            <a:off x="432910" y="4256171"/>
            <a:ext cx="541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Каждый индивидуальный предприниматель (самозанятый), обратившийся в управление социальной защиты населения, направляется в Центр поддержки предпринимательства.</a:t>
            </a:r>
            <a:endParaRPr lang="ru-RU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4DA870-E1FE-424B-B989-1E30BD7856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3"/>
          <a:stretch/>
        </p:blipFill>
        <p:spPr>
          <a:xfrm>
            <a:off x="6017893" y="-8723"/>
            <a:ext cx="3132638" cy="3152503"/>
          </a:xfrm>
          <a:prstGeom prst="rect">
            <a:avLst/>
          </a:prstGeom>
        </p:spPr>
      </p:pic>
      <p:sp>
        <p:nvSpPr>
          <p:cNvPr id="20" name="object 7">
            <a:extLst>
              <a:ext uri="{FF2B5EF4-FFF2-40B4-BE49-F238E27FC236}">
                <a16:creationId xmlns:a16="http://schemas.microsoft.com/office/drawing/2014/main" id="{5E31825A-AF56-43C5-A179-092FD51B826B}"/>
              </a:ext>
            </a:extLst>
          </p:cNvPr>
          <p:cNvSpPr txBox="1"/>
          <p:nvPr/>
        </p:nvSpPr>
        <p:spPr>
          <a:xfrm>
            <a:off x="403412" y="926033"/>
            <a:ext cx="4178141" cy="42207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lang="ru-RU" sz="1300" spc="-4" dirty="0">
                <a:solidFill>
                  <a:srgbClr val="000000"/>
                </a:solidFill>
                <a:latin typeface="Calibri"/>
                <a:cs typeface="Calibri"/>
              </a:rPr>
              <a:t>ДОХОДЫ ПОЛУЧАТЕЛЕЙ </a:t>
            </a:r>
          </a:p>
          <a:p>
            <a:pPr marL="9525" marR="3810">
              <a:spcBef>
                <a:spcPts val="71"/>
              </a:spcBef>
            </a:pPr>
            <a:r>
              <a:rPr lang="ru-RU" sz="1300" spc="-4" dirty="0">
                <a:solidFill>
                  <a:srgbClr val="000000"/>
                </a:solidFill>
                <a:latin typeface="Calibri"/>
                <a:cs typeface="Calibri"/>
              </a:rPr>
              <a:t>СОЦИАЛЬНОГО КОНТРАКТА</a:t>
            </a:r>
            <a:endParaRPr sz="13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83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Шаблоны для обложек презентаций">
            <a:extLst>
              <a:ext uri="{FF2B5EF4-FFF2-40B4-BE49-F238E27FC236}">
                <a16:creationId xmlns:a16="http://schemas.microsoft.com/office/drawing/2014/main" id="{4C7661FE-3CBD-48C5-B6B5-A0D5FEEEC236}"/>
              </a:ext>
            </a:extLst>
          </p:cNvPr>
          <p:cNvSpPr txBox="1"/>
          <p:nvPr/>
        </p:nvSpPr>
        <p:spPr>
          <a:xfrm>
            <a:off x="1290853" y="2193798"/>
            <a:ext cx="6647756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ts val="9000"/>
              </a:lnSpc>
              <a:spcBef>
                <a:spcPts val="0"/>
              </a:spcBef>
              <a:defRPr sz="9000">
                <a:latin typeface="+mn-lt"/>
                <a:ea typeface="+mn-ea"/>
                <a:cs typeface="+mn-cs"/>
                <a:sym typeface="Gramatika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rgbClr val="000000"/>
                </a:solidFill>
              </a:rPr>
              <a:t>Благодарю за внимание!</a:t>
            </a:r>
            <a:endParaRPr sz="4400" b="1" dirty="0">
              <a:solidFill>
                <a:srgbClr val="000000"/>
              </a:solidFill>
            </a:endParaRPr>
          </a:p>
        </p:txBody>
      </p:sp>
      <p:sp>
        <p:nvSpPr>
          <p:cNvPr id="77" name="Шаблоны для обложек презентаций">
            <a:extLst>
              <a:ext uri="{FF2B5EF4-FFF2-40B4-BE49-F238E27FC236}">
                <a16:creationId xmlns:a16="http://schemas.microsoft.com/office/drawing/2014/main" id="{4C7661FE-3CBD-48C5-B6B5-A0D5FEEEC236}"/>
              </a:ext>
            </a:extLst>
          </p:cNvPr>
          <p:cNvSpPr txBox="1"/>
          <p:nvPr/>
        </p:nvSpPr>
        <p:spPr>
          <a:xfrm>
            <a:off x="1287426" y="4802010"/>
            <a:ext cx="6647756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ts val="9000"/>
              </a:lnSpc>
              <a:spcBef>
                <a:spcPts val="0"/>
              </a:spcBef>
              <a:defRPr sz="9000">
                <a:latin typeface="+mn-lt"/>
                <a:ea typeface="+mn-ea"/>
                <a:cs typeface="+mn-cs"/>
                <a:sym typeface="Gramatika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900" dirty="0">
                <a:solidFill>
                  <a:schemeClr val="tx2"/>
                </a:solidFill>
              </a:rPr>
              <a:t>2022 г.</a:t>
            </a:r>
            <a:endParaRPr sz="900" dirty="0">
              <a:solidFill>
                <a:schemeClr val="tx2"/>
              </a:solidFill>
            </a:endParaRPr>
          </a:p>
        </p:txBody>
      </p:sp>
      <p:pic>
        <p:nvPicPr>
          <p:cNvPr id="78" name="Ministerstvo_Social_CMYK-02.png" descr="Ministerstvo_Social_CMYK-02.png">
            <a:extLst>
              <a:ext uri="{FF2B5EF4-FFF2-40B4-BE49-F238E27FC236}">
                <a16:creationId xmlns:a16="http://schemas.microsoft.com/office/drawing/2014/main" id="{F826BE80-BC3A-4F57-82FF-F939EDC1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02" y="377885"/>
            <a:ext cx="1284761" cy="35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Изображение" descr="Изображение">
            <a:extLst>
              <a:ext uri="{FF2B5EF4-FFF2-40B4-BE49-F238E27FC236}">
                <a16:creationId xmlns:a16="http://schemas.microsoft.com/office/drawing/2014/main" id="{E82CD4B7-64D3-4048-BA4D-04C6A8F6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2" y="459118"/>
            <a:ext cx="1159350" cy="2302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0814927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Theme">
  <a:themeElements>
    <a:clrScheme name="Color Scheme - Manuel">
      <a:dk1>
        <a:srgbClr val="999999"/>
      </a:dk1>
      <a:lt1>
        <a:srgbClr val="FFFFFF"/>
      </a:lt1>
      <a:dk2>
        <a:srgbClr val="232C34"/>
      </a:dk2>
      <a:lt2>
        <a:srgbClr val="FFFFFF"/>
      </a:lt2>
      <a:accent1>
        <a:srgbClr val="383C58"/>
      </a:accent1>
      <a:accent2>
        <a:srgbClr val="486794"/>
      </a:accent2>
      <a:accent3>
        <a:srgbClr val="C4604C"/>
      </a:accent3>
      <a:accent4>
        <a:srgbClr val="F3AC58"/>
      </a:accent4>
      <a:accent5>
        <a:srgbClr val="767689"/>
      </a:accent5>
      <a:accent6>
        <a:srgbClr val="8095B5"/>
      </a:accent6>
      <a:hlink>
        <a:srgbClr val="F6F7F6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31513</TotalTime>
  <Words>656</Words>
  <Application>Microsoft Office PowerPoint</Application>
  <PresentationFormat>Экран (16:9)</PresentationFormat>
  <Paragraphs>75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 Regular</vt:lpstr>
      <vt:lpstr>Wingdings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subject/>
  <dc:creator>Designed by Slidesmash</dc:creator>
  <cp:keywords/>
  <dc:description/>
  <cp:lastModifiedBy>Алиса А. Маракулина</cp:lastModifiedBy>
  <cp:revision>6056</cp:revision>
  <cp:lastPrinted>2022-03-31T10:36:17Z</cp:lastPrinted>
  <dcterms:created xsi:type="dcterms:W3CDTF">2014-11-12T21:47:38Z</dcterms:created>
  <dcterms:modified xsi:type="dcterms:W3CDTF">2022-04-01T13:36:58Z</dcterms:modified>
  <cp:category/>
</cp:coreProperties>
</file>