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62" r:id="rId3"/>
    <p:sldId id="261" r:id="rId4"/>
    <p:sldId id="263" r:id="rId5"/>
    <p:sldId id="258" r:id="rId6"/>
    <p:sldId id="264" r:id="rId7"/>
    <p:sldId id="259" r:id="rId8"/>
    <p:sldId id="260" r:id="rId9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336600"/>
    <a:srgbClr val="666699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9886" autoAdjust="0"/>
  </p:normalViewPr>
  <p:slideViewPr>
    <p:cSldViewPr snapToGrid="0">
      <p:cViewPr>
        <p:scale>
          <a:sx n="100" d="100"/>
          <a:sy n="100" d="100"/>
        </p:scale>
        <p:origin x="-816" y="-4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pPr/>
              <a:t>6/2/2021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pPr/>
              <a:t>6/2/2021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pPr/>
              <a:t>6/2/2021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pPr/>
              <a:t>6/2/2021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pPr/>
              <a:t>6/2/2021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pPr/>
              <a:t>6/2/2021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pPr/>
              <a:t>6/2/2021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pPr/>
              <a:t>6/2/2021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pPr/>
              <a:t>6/2/2021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pPr/>
              <a:t>6/2/2021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pPr/>
              <a:t>6/2/2021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pPr/>
              <a:t>6/2/2021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://www.chayka-hotel.ru/" TargetMode="External"/><Relationship Id="rId7" Type="http://schemas.openxmlformats.org/officeDocument/2006/relationships/hyperlink" Target="http://www.sokol-dz.ru/" TargetMode="External"/><Relationship Id="rId2" Type="http://schemas.openxmlformats.org/officeDocument/2006/relationships/hyperlink" Target="http://www.drujba52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bier-loga.ru/" TargetMode="External"/><Relationship Id="rId5" Type="http://schemas.openxmlformats.org/officeDocument/2006/relationships/hyperlink" Target="http://www.chernorechye.ru/" TargetMode="External"/><Relationship Id="rId10" Type="http://schemas.openxmlformats.org/officeDocument/2006/relationships/image" Target="../media/image7.png"/><Relationship Id="rId4" Type="http://schemas.openxmlformats.org/officeDocument/2006/relationships/hyperlink" Target="http://www.rancho636.ru/" TargetMode="Externa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dzr.xxiweb.ru/" TargetMode="External"/><Relationship Id="rId2" Type="http://schemas.openxmlformats.org/officeDocument/2006/relationships/hyperlink" Target="mailto:rvs@adm.dzr.nnov.ru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-2255" y="0"/>
            <a:ext cx="3595688" cy="3609474"/>
          </a:xfrm>
        </p:spPr>
        <p:txBody>
          <a:bodyPr anchor="t">
            <a:norm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52337" y="368968"/>
            <a:ext cx="8726905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ПАСПОРТ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71750" y="1692442"/>
            <a:ext cx="690698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город Дзержинск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39489" y="2863469"/>
            <a:ext cx="1752600" cy="260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-2255" y="0"/>
            <a:ext cx="3595688" cy="3609474"/>
          </a:xfrm>
        </p:spPr>
        <p:txBody>
          <a:bodyPr anchor="t">
            <a:norm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sz="half" idx="4294967295"/>
          </p:nvPr>
        </p:nvSpPr>
        <p:spPr>
          <a:xfrm>
            <a:off x="5176157" y="607673"/>
            <a:ext cx="6727372" cy="280994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 fontScale="92500" lnSpcReduction="20000"/>
          </a:bodyPr>
          <a:lstStyle/>
          <a:p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 город Дзержинск расположен западнее центральной части Нижегородской области и непосредственно примыкает к западной границе городского округа город Нижний Новгород. Расстояние до областного центра составляет 40 км. Город Дзержинск граничит с западной стороны с Володарским муниципальным районом, с северной стороны с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Балахнинским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муниципальным районом, с южной стороны по руслу реки Оки с Богородским  муниципальным районом. Районные центры прилегающих районов город Балахна, город Володарск, город Богородск находятся в радиусе не более 20 км от города Дзержинска и имеют удобную транспортную связь. </a:t>
            </a:r>
          </a:p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включает в себя территории административно-территориальных образований: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рабочий поселок Гавриловка; рабочий поселок Горбатовка; рабочий поселок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Желнино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территорию административно-территориального образования сельсовет Пыра в составе населенных пунктов: кордон Лесной и сельский поселок Пыра - с административным центром в сельском поселке Пыра; территорию административно-территориального образования сельсовет Бабино в составе населенных пунктов сельских поселков Бабино,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Игумново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Колодкино,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Петряевка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Юрьевец с административным центром в сельском поселке Бабино; сельских населенных пунктов: поселок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Гнилицкие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Дворики, поселок Лесная Поляна, поселок Северный, поселок Строителей.</a:t>
            </a:r>
          </a:p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городского округа: 42153 га. </a:t>
            </a:r>
          </a:p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 городского округа: на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01.01.2021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–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237 060 чел., в т.ч. экономически активного населения -  131 579 чел.</a:t>
            </a:r>
            <a:endParaRPr lang="ru-RU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2505" y="256675"/>
            <a:ext cx="3637544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Приветственное </a:t>
            </a:r>
            <a:r>
              <a:rPr 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слово </a:t>
            </a:r>
            <a:r>
              <a:rPr lang="ru-RU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главы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</a:t>
            </a:r>
            <a:endParaRPr lang="ru-RU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192504" y="655298"/>
            <a:ext cx="4902010" cy="28099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just">
              <a:lnSpc>
                <a:spcPts val="900"/>
              </a:lnSpc>
            </a:pPr>
            <a:r>
              <a:rPr lang="ru-RU" sz="10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инвесторы и партнеры</a:t>
            </a:r>
            <a:r>
              <a:rPr lang="ru-RU" sz="1000" spc="-3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ru-RU" sz="10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000" spc="-3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900"/>
              </a:lnSpc>
            </a:pPr>
            <a:endParaRPr lang="ru-RU" sz="1000" spc="-3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900"/>
              </a:lnSpc>
            </a:pPr>
            <a:r>
              <a:rPr lang="ru-RU" sz="10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Дзержинск – молодой современный </a:t>
            </a:r>
            <a:r>
              <a:rPr lang="ru-RU" sz="1000" spc="-3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промышленный город </a:t>
            </a:r>
            <a:r>
              <a:rPr lang="ru-RU" sz="10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своим неповторимым архитектурным обликом и удивительным сочетанием провинциального покоя и деловой активности. Дзержинск - второй по величине город Нижегородской области, который располагается в 400 км от Москвы. На территории города созданы благоприятные условия для ведения бизнеса. Удачное географическое положение, наличие в непосредственной близости аэропорта международного класса, развитой транспортной сети, нескольких промышленных парков, обеспеченных инженерной инфраструктурой и высокопрофессиональными кадровыми ресурсами,  делают Дзержинск инвестиционно-привлекательным городом. Все эти условия позволяют организовывать и успешно развивать бизнес в различных сферах экономики совместно с деловыми партнёрами из России и зарубежья.</a:t>
            </a:r>
          </a:p>
          <a:p>
            <a:pPr algn="just">
              <a:lnSpc>
                <a:spcPts val="900"/>
              </a:lnSpc>
            </a:pPr>
            <a:r>
              <a:rPr lang="ru-RU" sz="10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условия экономического развития в нашей стране вносят свои коррективы в инвестиционные планы потенциальных инвесторов. При этом наши стратегические задачи остаются неизменны – это улучшение инвестиционного климата на территории города Дзержинска, налаживание эффективной коммуникации муниципальных органов власти и инвесторов. </a:t>
            </a:r>
          </a:p>
          <a:p>
            <a:pPr algn="just">
              <a:lnSpc>
                <a:spcPts val="900"/>
              </a:lnSpc>
            </a:pPr>
            <a:r>
              <a:rPr lang="ru-RU" sz="10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заинтересован в дальнейшем развитии экономического сотрудничества. Мы приветствуем появление у нас инновационных экологически чистых технологий, новых производственных предприятий, социально ориентированных объектов. </a:t>
            </a:r>
          </a:p>
          <a:p>
            <a:pPr algn="just">
              <a:lnSpc>
                <a:spcPts val="900"/>
              </a:lnSpc>
            </a:pPr>
            <a:r>
              <a:rPr lang="ru-RU" sz="10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города Дзержинска всегда окажет поддержку и предоставит необходимые условия для успешной работы российским и зарубежным инвесторам.</a:t>
            </a:r>
          </a:p>
          <a:p>
            <a:pPr algn="just">
              <a:lnSpc>
                <a:spcPts val="900"/>
              </a:lnSpc>
            </a:pPr>
            <a:r>
              <a:rPr lang="ru-RU" sz="10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Приглашаем инвесторов ближе познакомиться с Дзержинском.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46223" y="256673"/>
            <a:ext cx="2793372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информация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89523" y="4171297"/>
            <a:ext cx="262689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Карта/схема </a:t>
            </a:r>
          </a:p>
          <a:p>
            <a:pPr algn="ctr"/>
            <a:r>
              <a:rPr lang="ru-RU" sz="3200" dirty="0" smtClean="0"/>
              <a:t>района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938" y="3458344"/>
            <a:ext cx="2761337" cy="286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5603" y="3465238"/>
            <a:ext cx="8976037" cy="2869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602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-2255" y="0"/>
            <a:ext cx="3595688" cy="3609474"/>
          </a:xfrm>
        </p:spPr>
        <p:txBody>
          <a:bodyPr anchor="t">
            <a:norm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sz="half" idx="4294967295"/>
          </p:nvPr>
        </p:nvSpPr>
        <p:spPr>
          <a:xfrm>
            <a:off x="204107" y="524259"/>
            <a:ext cx="11789229" cy="326903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 algn="just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Внешние связи города осуществляются по железной дороге и автомагистралям, по реке Оке (ширина русла 125 м, в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судового хода – 60 м, глубина 1,7 метра), порт «Дзержинск» в составе 2-х грузовых районов. Территорию города Дзержинска в широтном направлении пересекают железнодорожная магистраль республиканского значения Москва – Нижний Новгород - Киров, Москва - Нижний Новгород – Казань, протяженность в пределах города – 22 км с размещением 3-х станций и 4-х остановочных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пунктов. Автомагистраль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 значения  ФАД (М7) «Волга» Москва - Нижний Новгород, областного значения  Объезд Нижний Новгород. </a:t>
            </a:r>
            <a:endPara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Гостиницы: всего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 средств размещения (без детских лагерей) на 654 номера, на 1322 места. Из них 24 гостиницы на 520 номеров, на 904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места.  (Гостиница «Дружба», </a:t>
            </a:r>
            <a:r>
              <a:rPr lang="ru-RU" sz="8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www.drujba52.ru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,; Загородный отель «Чайка», </a:t>
            </a:r>
            <a:r>
              <a:rPr lang="ru-RU" sz="8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www.chayka-hotel.ru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Гостиничный комплекс «Ранчо 636», </a:t>
            </a:r>
            <a:r>
              <a:rPr lang="ru-RU" sz="8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www.rancho636.ru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Гостиница «Черноречье», </a:t>
            </a:r>
            <a:r>
              <a:rPr lang="en-US" sz="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www.chernorechye.ru</a:t>
            </a:r>
            <a:r>
              <a:rPr lang="en-US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Отель «</a:t>
            </a:r>
            <a:r>
              <a:rPr lang="ru-RU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Бирлога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8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www.bier-loga.ru</a:t>
            </a:r>
            <a:r>
              <a:rPr lang="ru-RU" sz="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6.  Гостиница «Сокол», </a:t>
            </a:r>
            <a:r>
              <a:rPr lang="en-US" sz="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www.sokol-dz.ru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en-US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городского округа действуют : МБУ «Бизнес-инкубатор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Дзержинска» и АНО «Центр развития предпринимательства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г.Дзержинска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2020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в системе здравоохранения функционировало </a:t>
            </a:r>
            <a:r>
              <a:rPr lang="en-US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учреждений здравоохранения, в том числе </a:t>
            </a:r>
            <a:r>
              <a:rPr lang="en-US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и стоматологические поликлиники. 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города находится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учебных заведений начального и среднего профессионального образования с числом учащихся –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5,05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чел. Обучение ведется по специальностям: Начальное профессиональное образование: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электрогазосварщик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электромонтер по ремонту и обслуживанию электрооборудования; аппаратчик-оператор (аппаратчик синтеза; лаборант химического анализа); аппаратчик-оператор экологических установок (аппаратчик нейтрализации; аппаратчик фильтрации; аппаратчик отстаивания; аппаратчик осаждения); лаборант по физико-механическим испытаниям (лаборант по физико-механическим испытаниям;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дефектоскопист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магнитному и ультразвуковому контролю); лаборант-аналитик; автомеханик (слесарь по ремонту автомобилей, водитель автомобиля категории "В" и "С"; оператор заправочных станций); слесарь (слесарь - ремонтник; слесарь механосборочных работ; слесарь - инструментальщик); слесарь по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КИПиА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станочник (металлообработка); мастер общестроительных работ (каменщик; электросварщик ручной сварки); штукатур; плотник; маляр; мастер сухого строительства; повар, официант, бармен; парикмахер и др. Среднее профессиональное образование: Техники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компьютерых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сетей, бухгалтеры, механики (монтаж и эксплуатация промышленного оборудования), технологи (технология пиротехнических составов и изделий; технология органических веществ)Технология машиностроения; Сварочное производство; Монтаж, наладка и эксплуатация электрооборудования промышленных и гражданских зданий; Автоматизация технологических процессов и производств(по отраслям); Монтаж и эксплуатация внутренних сантехнических устройств, кондиционирования воздуха и вентиляции; Электроснабжение (по отраслям)Техническое обслуживание и ремонт автомобильного транспорта; Строительство и эксплуатация зданий и сооружений. Операционная деятельность в логистике; Финансы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Мастер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обработке цифровой информации; Парикмахер; Слесарь по ремонту строительных машин и др. Высшие учебные заведения представлены 1 институтом (Дзержинский политехнический институт Нижегородского государственного технического университета им Р.Е.Алексеева) и 2 филиалами  иногородних ВУЗов с числом учащихся –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2,73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чел. Обучение ведется по специальностям: химическая технология и биотехнология, автоматизация и управление, пищевая инженерия малых предприятий, химическая технология природных энергоносителей и углеродных материалов, машины и аппараты пищевых производств, химическая технология органических веществ, химическая технология неорганических веществ, химическая технология и биотехнология, автоматизация и управление, автомобили и автомобильное хозяйство, машины и аппараты химических производств, автоматизация технологических процессов и производств (по отраслям), инженерная защита окружающей среды, экономика и управление; мировая экономика; иностранные языки; физическое воспитание; прикладная математика и информатика; финансы и кредит; бухгалтерский учет анализ и аудит; маркетинг; государственное и муниципальное управление; менеджмент организации; психология; юриспруденция; коммерция; социология; политология и др. </a:t>
            </a:r>
          </a:p>
          <a:p>
            <a:pPr algn="just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Мобильную связь на территории  городского округа обеспечивают 5 операторов сотовой связи: «Билайн», «МегаФон», МТС,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«Теле2», «</a:t>
            </a:r>
            <a:r>
              <a:rPr lang="en-US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Yota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0948" y="102786"/>
            <a:ext cx="1990366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Инфраструктура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995" y="3935895"/>
            <a:ext cx="3819162" cy="2393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0046" y="3935895"/>
            <a:ext cx="3409697" cy="2393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9351" y="3935895"/>
            <a:ext cx="3957080" cy="239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776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-2255" y="0"/>
            <a:ext cx="3595688" cy="3609474"/>
          </a:xfrm>
        </p:spPr>
        <p:txBody>
          <a:bodyPr anchor="t">
            <a:norm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1789" y="327375"/>
            <a:ext cx="2679032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Природно-ресурсный потенциал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84483" y="791936"/>
            <a:ext cx="11782927" cy="21308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just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Климат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Дзержинска умеренно-континентальный с умеренно-холодной зимой и теплым неустойчивым летом. Территория города Дзержинска относится к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 району климатического районирования. Средняя температура наиболее холодного периода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-16 С, средняя температура наиболее жаркого месяца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+24.6 С; среднегодовое количество осадков составляет 680 мм. </a:t>
            </a:r>
          </a:p>
          <a:p>
            <a:pPr algn="just"/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Генеральному плану городского округа город Дзержинск площадь, занимаемая землями сельскохозяйственного использования составляет 1758,8 га;  площадь земель жилой застройки 2536,1 га; площадь производственной застройки 6913,9 га; площадь земель рекреационного назначения 20999,2 га.</a:t>
            </a:r>
          </a:p>
          <a:p>
            <a:pPr algn="just"/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городского округа выявлено и разведано Дзержинское месторождение строительных песков, которое полностью обеспечивает потребности ООО «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Силикатстрой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при производстве силикатного кирпича.</a:t>
            </a:r>
          </a:p>
          <a:p>
            <a:pPr algn="just"/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городского округа площадью 20455,6 га занимают леса. Лесные массивы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пространственно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несколько вытянуты с запада на восток и поделены в неравной мере на два участка: Западный и Восточный. Состав и плотность леса неоднородны, различны и условия произрастания. В Восточном участке, более песчаном, преимущественная порода – сосна. Западный участок имеет много березовых перелесков, в болотистых низинах растет ольха, чуть повыше – осина. Заготовка и переработка древесины на территории городских лесов городского округа город Дзержинск не ведется.</a:t>
            </a:r>
            <a:endParaRPr lang="ru-RU" sz="1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 defTabSz="91440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endParaRPr lang="ru-RU" sz="1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:\Д\4 ноября\фото на банер Культура\5\AzTUGHh1x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0806" y="2939143"/>
            <a:ext cx="5086604" cy="338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01" y="2922815"/>
            <a:ext cx="5931673" cy="3401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22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-2255" y="0"/>
            <a:ext cx="3595688" cy="3609474"/>
          </a:xfrm>
        </p:spPr>
        <p:txBody>
          <a:bodyPr anchor="t">
            <a:norm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8270" y="557019"/>
            <a:ext cx="11376030" cy="25103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just"/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Коммерческий оборот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крупных и средних организаций города за 2020 год вырос относительно уровня соответствующего периода 2019 года на 10,4% и составил 169,8 млрд руб. </a:t>
            </a:r>
          </a:p>
          <a:p>
            <a:pPr algn="just"/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отгруженных товаров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собственного производства, выполненных работ и услуг крупными и средними организациями за 2020 год составил 112,8 </a:t>
            </a:r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млрд.руб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с темпом роста к 2019 году – 112,9 %. </a:t>
            </a:r>
          </a:p>
          <a:p>
            <a:pPr algn="just"/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инвестиций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полному кругу организаций г.Дзержинска составил –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9,2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млрд. руб. с темпом роста к уровню 2019 года на 106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%.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2020 года объем инвестиций по крупным и средним организациям составил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7,2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млрд.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руб. (с темпом роста 103,9 % к уровню 2019 года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объем инвестиций направляется в обрабатывающие производства– 71,7 % (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5,2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млрд. руб.). </a:t>
            </a:r>
          </a:p>
          <a:p>
            <a:pPr algn="just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общем объеме инвестиций в обрабатывающие производства, наибольшую долю составляет химическое производство.</a:t>
            </a:r>
          </a:p>
          <a:p>
            <a:pPr algn="just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деятельности в 2020 году в сфере вложений в основной капитал – введено в эксплуатацию 25  объектов инвестиционной деятельности.</a:t>
            </a:r>
          </a:p>
          <a:p>
            <a:pPr algn="just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крупные инвестиционные проекты реализованные в 2020 году: </a:t>
            </a:r>
          </a:p>
          <a:p>
            <a:pPr lvl="0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Логем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НН» строительство комплекса по производству </a:t>
            </a:r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автокомпонентов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«Завод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синтанолов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– строительство складского комплекса готовой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продукции;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«Статус» – 1 этап строительства логистического центра – складское здание с пристроенным административно-бытовым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корпусом;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Нижломрегион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– строительство производственного предприятия по заготовке, хранению, переработке и реализации лома черных и цветных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металлов.</a:t>
            </a:r>
          </a:p>
          <a:p>
            <a:pPr algn="just"/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города Дзержинска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2020 год поступило 6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302,3  млн. руб. доходов или 100,6% от годового назначения (темп роста к 2019 году составил 109,3%)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2020 год наибольший объем расходов бюджета городского округа приходился на финансирование образования –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521,9 млн. руб. или 55,9% от всех расходов бюджета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algn="just"/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заработная плата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полному кругу организаций города составила 32 749 руб. с ростом на 6%, в крупных и средних организациях города - 40 244 руб. с ростом на 3,3%. По обрабатывающим производствам – 44 357 руб. с ростом на 3,4%</a:t>
            </a:r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dirty="0" smtClean="0"/>
          </a:p>
          <a:p>
            <a:r>
              <a:rPr lang="ru-RU" sz="1000" b="1" dirty="0" smtClean="0"/>
              <a:t>                                           </a:t>
            </a:r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отгрузки обрабатывающих производств </a:t>
            </a:r>
          </a:p>
          <a:p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по крупным и средним предприятиям в 2020 г.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95106" y="239475"/>
            <a:ext cx="4512623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Социально-экономические показатели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0" y="3760965"/>
            <a:ext cx="6267795" cy="252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char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877" y="3289455"/>
            <a:ext cx="5596128" cy="219456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3508911"/>
            <a:ext cx="5038725" cy="2577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879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-2255" y="0"/>
            <a:ext cx="3595688" cy="3609474"/>
          </a:xfrm>
        </p:spPr>
        <p:txBody>
          <a:bodyPr anchor="t">
            <a:norm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694" y="189527"/>
            <a:ext cx="2562723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Краткая историческая справка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4694" y="686831"/>
            <a:ext cx="7860631" cy="2211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Превращение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посёлка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Растяпино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Чернорецкой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волости в будущую столицу советской химии началось в 1915 году, когда в этой местности почти одновременно были основаны два химических предприятия, которые сегодня называются ООО «Корунд» и Федеральное казённое предприятие «Завод имени Я.М. Свердлова». 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1927 году в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Растяпинском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кроме двух химических заводов работали лесопилка «Красный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окарь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канатная фабрика,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алебастрово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-гипсовый завод.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Промышленные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 интенсивно развивались, число работников увеличивалось, границы новых рабочих поселений расширялись. 22 июня 1929-го, ЦИК СССР утвердил постановление о переименовании посёлка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Растяпино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одноимённой железнодорожной станции в посёлок и станцию Дзержинск. 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30 марта 1930 года Президиум ВЦИК СССР утвердил постановление о преобразовании рабочего посёлка в город Дзержинск. Именно этот день является официальной датой рождения города. </a:t>
            </a:r>
          </a:p>
          <a:p>
            <a:pPr defTabSz="91440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endParaRPr lang="en-US" sz="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добавить вид старого города 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4694" y="2965077"/>
            <a:ext cx="1644316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и туризм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4693" y="3395475"/>
            <a:ext cx="4160349" cy="29092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Достопримечательности: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Шуховская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башня на Оке  — единственная в мире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гиперболоидная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многосекционная опора линии электропередачи, выполненная в виде несущей сетчатой оболочки, высотой 128 м. Расположена примерно в 7 км от города Дзержинск на левом берегу Оки, за посёлком Дачный.  3 декабря 2014 года распоряжением правительства РФ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Шуховская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башня отнесена к объектам культурного наследия федерального значения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Социально-культурная сфера в г. Дзержинске представлена:</a:t>
            </a:r>
          </a:p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театрами: драматическим и кукольным, 2 Дворцами культуры,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кинотеатрами,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музыкальными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школами, 1 художественной школой,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школами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искусств, 1 музыкальным колледжем,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1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краеведческим музеем, 17 массовыми библиотеками с фондом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экз., 3 физкультурно-оздоровительными комплексами,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7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стадионами,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бассейнами.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9398" y="189527"/>
            <a:ext cx="3678011" cy="318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09398" y="3392905"/>
            <a:ext cx="3678011" cy="291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898" y="3392904"/>
            <a:ext cx="3835533" cy="291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55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-2255" y="0"/>
            <a:ext cx="3595688" cy="3609474"/>
          </a:xfrm>
        </p:spPr>
        <p:txBody>
          <a:bodyPr anchor="t">
            <a:norm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6675" y="197916"/>
            <a:ext cx="46427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крупные реализованные инвестиционные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0623519"/>
              </p:ext>
            </p:extLst>
          </p:nvPr>
        </p:nvGraphicFramePr>
        <p:xfrm>
          <a:off x="256675" y="759278"/>
          <a:ext cx="11606032" cy="5440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712"/>
                <a:gridCol w="1809219"/>
                <a:gridCol w="1722137"/>
                <a:gridCol w="3633107"/>
                <a:gridCol w="1641021"/>
                <a:gridCol w="873579"/>
                <a:gridCol w="1404257"/>
              </a:tblGrid>
              <a:tr h="773326">
                <a:tc>
                  <a:txBody>
                    <a:bodyPr/>
                    <a:lstStyle/>
                    <a:p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№п/п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Компания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Отрасль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Описание проекта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Объем инвестиций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Рабочие места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Сроки реализации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01042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alt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</a:t>
                      </a:r>
                      <a:r>
                        <a:rPr lang="ru-RU" altLang="ru-RU" sz="12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Либхерр</a:t>
                      </a:r>
                      <a:r>
                        <a:rPr lang="ru-RU" alt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-Нижний Новгород»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Машиностроение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промышленного предприятия для производства конструктивных элементов и компонентов «</a:t>
                      </a:r>
                      <a:r>
                        <a:rPr lang="ru-RU" altLang="ru-RU" sz="12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Либхерр</a:t>
                      </a:r>
                      <a:r>
                        <a:rPr lang="ru-RU" alt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-Нижний Новгород» 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alt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13,6 </a:t>
                      </a:r>
                      <a:r>
                        <a:rPr lang="ru-RU" altLang="ru-RU" sz="12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млрд.руб</a:t>
                      </a:r>
                      <a:r>
                        <a:rPr lang="ru-RU" alt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727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2008-2013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73326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</a:t>
                      </a:r>
                      <a:r>
                        <a:rPr lang="ru-RU" sz="12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Юнилин</a:t>
                      </a: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Обработка древесины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и ввод в эксплуатацию завода по производству напольных покрытий компании UNILIN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 </a:t>
                      </a:r>
                      <a:r>
                        <a:rPr lang="ru-RU" altLang="ru-RU" sz="12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млрд.руб</a:t>
                      </a:r>
                      <a:r>
                        <a:rPr lang="ru-RU" alt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2011-2017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73326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ЗАО «Корунд-Циан» 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Химическая промышленность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производства цианида натрия мощностью 80000 тонн в год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  </a:t>
                      </a:r>
                      <a:r>
                        <a:rPr lang="ru-RU" altLang="ru-RU" sz="12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млрд.руб</a:t>
                      </a:r>
                      <a:r>
                        <a:rPr lang="ru-RU" alt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2011-2013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7332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АО «Линде Газ Рус»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Химическая промышленность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Строительство цеха по производству продуктов разделения воздуха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3,4 </a:t>
                      </a:r>
                      <a:r>
                        <a:rPr lang="ru-RU" altLang="ru-RU" sz="12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млрд.руб</a:t>
                      </a:r>
                      <a:r>
                        <a:rPr lang="ru-RU" alt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2014-2016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73326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alt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«Даниели Волга»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Машиностроение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alt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Машиностроительный завод по производству металлургического оборудования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 </a:t>
                      </a:r>
                      <a:r>
                        <a:rPr lang="ru-RU" altLang="ru-RU" sz="12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млрд.руб</a:t>
                      </a:r>
                      <a:r>
                        <a:rPr lang="ru-RU" alt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2013-2014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73326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alt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«А.С. и Палитра»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Целлюлюлозно</a:t>
                      </a: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2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бумажная промышленность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alt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Фабрика по производству виниловых обоев на </a:t>
                      </a:r>
                      <a:r>
                        <a:rPr lang="ru-RU" altLang="ru-RU" sz="12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флизелиновой</a:t>
                      </a:r>
                      <a:r>
                        <a:rPr lang="ru-RU" alt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основе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 </a:t>
                      </a:r>
                      <a:r>
                        <a:rPr lang="ru-RU" altLang="ru-RU" sz="12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млрд.руб</a:t>
                      </a:r>
                      <a:r>
                        <a:rPr lang="ru-RU" alt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 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2011-2013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230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-2255" y="0"/>
            <a:ext cx="3595688" cy="3609474"/>
          </a:xfrm>
        </p:spPr>
        <p:txBody>
          <a:bodyPr anchor="t">
            <a:norm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2433" y="957659"/>
            <a:ext cx="4077296" cy="22509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no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Китаева Наталья Евгеньевна - директор департамента экономического развития и инвестиций администрации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Дзержинска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Нижегородская область, г.Дзержинск,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пл.Дзержинского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 (8313)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27-99-21, 27-99-22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 (8313) 27-98-76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rvs@adm.dzr.nnov.ru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1440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http://dzr.xxiweb.ru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2433" y="559263"/>
            <a:ext cx="219103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</a:t>
            </a:r>
          </a:p>
        </p:txBody>
      </p:sp>
      <p:pic>
        <p:nvPicPr>
          <p:cNvPr id="1026" name="Picture 2" descr="D:\Д\Фото\Виды города\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683" y="575580"/>
            <a:ext cx="7876803" cy="524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92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3939</TotalTime>
  <Words>1659</Words>
  <Application>Microsoft Office PowerPoint</Application>
  <PresentationFormat>Произвольный</PresentationFormat>
  <Paragraphs>136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Ретро</vt:lpstr>
      <vt:lpstr>  </vt:lpstr>
      <vt:lpstr>  </vt:lpstr>
      <vt:lpstr>  </vt:lpstr>
      <vt:lpstr>  </vt:lpstr>
      <vt:lpstr>   </vt:lpstr>
      <vt:lpstr>  </vt:lpstr>
      <vt:lpstr>  </vt:lpstr>
      <vt:lpstr>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Приветственное слово Главы администрации</dc:title>
  <dc:creator>Швецов П.А.</dc:creator>
  <cp:lastModifiedBy>Похвалинская Елена Владимировна</cp:lastModifiedBy>
  <cp:revision>204</cp:revision>
  <cp:lastPrinted>2018-05-11T12:11:45Z</cp:lastPrinted>
  <dcterms:created xsi:type="dcterms:W3CDTF">2017-01-23T11:50:39Z</dcterms:created>
  <dcterms:modified xsi:type="dcterms:W3CDTF">2021-06-02T06:10:29Z</dcterms:modified>
</cp:coreProperties>
</file>