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eb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3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4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5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6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7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8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9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1" r:id="rId1"/>
    <p:sldMasterId id="2147483685" r:id="rId2"/>
    <p:sldMasterId id="2147483726" r:id="rId3"/>
    <p:sldMasterId id="2147483743" r:id="rId4"/>
    <p:sldMasterId id="2147483760" r:id="rId5"/>
    <p:sldMasterId id="2147483777" r:id="rId6"/>
    <p:sldMasterId id="2147483794" r:id="rId7"/>
    <p:sldMasterId id="2147483811" r:id="rId8"/>
    <p:sldMasterId id="2147483828" r:id="rId9"/>
    <p:sldMasterId id="2147483845" r:id="rId10"/>
  </p:sldMasterIdLst>
  <p:notesMasterIdLst>
    <p:notesMasterId r:id="rId42"/>
  </p:notesMasterIdLst>
  <p:handoutMasterIdLst>
    <p:handoutMasterId r:id="rId43"/>
  </p:handoutMasterIdLst>
  <p:sldIdLst>
    <p:sldId id="301" r:id="rId11"/>
    <p:sldId id="328" r:id="rId12"/>
    <p:sldId id="329" r:id="rId13"/>
    <p:sldId id="330" r:id="rId14"/>
    <p:sldId id="331" r:id="rId15"/>
    <p:sldId id="332" r:id="rId16"/>
    <p:sldId id="333" r:id="rId17"/>
    <p:sldId id="339" r:id="rId18"/>
    <p:sldId id="340" r:id="rId19"/>
    <p:sldId id="341" r:id="rId20"/>
    <p:sldId id="343" r:id="rId21"/>
    <p:sldId id="334" r:id="rId22"/>
    <p:sldId id="335" r:id="rId23"/>
    <p:sldId id="306" r:id="rId24"/>
    <p:sldId id="318" r:id="rId25"/>
    <p:sldId id="319" r:id="rId26"/>
    <p:sldId id="320" r:id="rId27"/>
    <p:sldId id="321" r:id="rId28"/>
    <p:sldId id="322" r:id="rId29"/>
    <p:sldId id="323" r:id="rId30"/>
    <p:sldId id="311" r:id="rId31"/>
    <p:sldId id="324" r:id="rId32"/>
    <p:sldId id="325" r:id="rId33"/>
    <p:sldId id="326" r:id="rId34"/>
    <p:sldId id="308" r:id="rId35"/>
    <p:sldId id="327" r:id="rId36"/>
    <p:sldId id="312" r:id="rId37"/>
    <p:sldId id="317" r:id="rId38"/>
    <p:sldId id="336" r:id="rId39"/>
    <p:sldId id="337" r:id="rId40"/>
    <p:sldId id="276" r:id="rId41"/>
  </p:sldIdLst>
  <p:sldSz cx="12192000" cy="6858000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0" userDrawn="1">
          <p15:clr>
            <a:srgbClr val="A4A3A4"/>
          </p15:clr>
        </p15:guide>
        <p15:guide id="2" pos="3112" userDrawn="1">
          <p15:clr>
            <a:srgbClr val="A4A3A4"/>
          </p15:clr>
        </p15:guide>
        <p15:guide id="3" orient="horz" pos="2125" userDrawn="1">
          <p15:clr>
            <a:srgbClr val="A4A3A4"/>
          </p15:clr>
        </p15:guide>
        <p15:guide id="4" pos="3113" userDrawn="1">
          <p15:clr>
            <a:srgbClr val="A4A3A4"/>
          </p15:clr>
        </p15:guide>
        <p15:guide id="5" orient="horz" pos="2164" userDrawn="1">
          <p15:clr>
            <a:srgbClr val="A4A3A4"/>
          </p15:clr>
        </p15:guide>
        <p15:guide id="6" orient="horz" pos="2149" userDrawn="1">
          <p15:clr>
            <a:srgbClr val="A4A3A4"/>
          </p15:clr>
        </p15:guide>
        <p15:guide id="7" pos="3136" userDrawn="1">
          <p15:clr>
            <a:srgbClr val="A4A3A4"/>
          </p15:clr>
        </p15:guide>
        <p15:guide id="8" pos="3137" userDrawn="1">
          <p15:clr>
            <a:srgbClr val="A4A3A4"/>
          </p15:clr>
        </p15:guide>
        <p15:guide id="9" orient="horz" pos="2137" userDrawn="1">
          <p15:clr>
            <a:srgbClr val="A4A3A4"/>
          </p15:clr>
        </p15:guide>
        <p15:guide id="10" orient="horz" pos="2122" userDrawn="1">
          <p15:clr>
            <a:srgbClr val="A4A3A4"/>
          </p15:clr>
        </p15:guide>
        <p15:guide id="11" orient="horz" pos="2160" userDrawn="1">
          <p15:clr>
            <a:srgbClr val="A4A3A4"/>
          </p15:clr>
        </p15:guide>
        <p15:guide id="12" orient="horz" pos="2145" userDrawn="1">
          <p15:clr>
            <a:srgbClr val="A4A3A4"/>
          </p15:clr>
        </p15:guide>
        <p15:guide id="13" pos="3108" userDrawn="1">
          <p15:clr>
            <a:srgbClr val="A4A3A4"/>
          </p15:clr>
        </p15:guide>
        <p15:guide id="14" pos="3109" userDrawn="1">
          <p15:clr>
            <a:srgbClr val="A4A3A4"/>
          </p15:clr>
        </p15:guide>
        <p15:guide id="15" pos="3132" userDrawn="1">
          <p15:clr>
            <a:srgbClr val="A4A3A4"/>
          </p15:clr>
        </p15:guide>
        <p15:guide id="16" pos="313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79AFE1"/>
    <a:srgbClr val="ADCFED"/>
    <a:srgbClr val="C1DAF1"/>
    <a:srgbClr val="25649F"/>
    <a:srgbClr val="F2F8FC"/>
    <a:srgbClr val="E0EFF8"/>
    <a:srgbClr val="FFFFFF"/>
    <a:srgbClr val="7ACCFF"/>
    <a:srgbClr val="0175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94269" autoAdjust="0"/>
  </p:normalViewPr>
  <p:slideViewPr>
    <p:cSldViewPr snapToGrid="0">
      <p:cViewPr varScale="1">
        <p:scale>
          <a:sx n="108" d="100"/>
          <a:sy n="108" d="100"/>
        </p:scale>
        <p:origin x="540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4" d="100"/>
          <a:sy n="114" d="100"/>
        </p:scale>
        <p:origin x="-2358" y="-102"/>
      </p:cViewPr>
      <p:guideLst>
        <p:guide orient="horz" pos="2140"/>
        <p:guide pos="3112"/>
        <p:guide orient="horz" pos="2125"/>
        <p:guide pos="3113"/>
        <p:guide orient="horz" pos="2164"/>
        <p:guide orient="horz" pos="2149"/>
        <p:guide pos="3136"/>
        <p:guide pos="3137"/>
        <p:guide orient="horz" pos="2137"/>
        <p:guide orient="horz" pos="2122"/>
        <p:guide orient="horz" pos="2160"/>
        <p:guide orient="horz" pos="2145"/>
        <p:guide pos="3108"/>
        <p:guide pos="3109"/>
        <p:guide pos="3132"/>
        <p:guide pos="313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heme" Target="theme/theme1.xml"/><Relationship Id="rId20" Type="http://schemas.openxmlformats.org/officeDocument/2006/relationships/slide" Target="slides/slide10.xml"/><Relationship Id="rId41" Type="http://schemas.openxmlformats.org/officeDocument/2006/relationships/slide" Target="slides/slide3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111361885774432"/>
          <c:y val="8.0780051398066072E-2"/>
          <c:w val="0.29381695323301776"/>
          <c:h val="0.7365937533542603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0-45D4-49F1-8D49-15BB85C39506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45D4-49F1-8D49-15BB85C39506}"/>
              </c:ext>
            </c:extLst>
          </c:dPt>
          <c:dPt>
            <c:idx val="2"/>
            <c:bubble3D val="0"/>
            <c:spPr>
              <a:solidFill>
                <a:srgbClr val="002060"/>
              </a:solidFill>
            </c:spPr>
            <c:extLst>
              <c:ext xmlns:c16="http://schemas.microsoft.com/office/drawing/2014/chart" uri="{C3380CC4-5D6E-409C-BE32-E72D297353CC}">
                <c16:uniqueId val="{00000002-45D4-49F1-8D49-15BB85C39506}"/>
              </c:ext>
            </c:extLst>
          </c:dPt>
          <c:dLbls>
            <c:dLbl>
              <c:idx val="1"/>
              <c:layout>
                <c:manualLayout>
                  <c:x val="1.1458334273157339E-2"/>
                  <c:y val="7.8343187576620111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5D4-49F1-8D49-15BB85C39506}"/>
                </c:ext>
              </c:extLst>
            </c:dLbl>
            <c:dLbl>
              <c:idx val="2"/>
              <c:layout>
                <c:manualLayout>
                  <c:x val="3.1250002563156416E-2"/>
                  <c:y val="-0.2253937302039035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8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7072921347844599E-2"/>
                      <c:h val="9.709332380329238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45D4-49F1-8D49-15BB85C395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8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5114472097.6800003</c:v>
                </c:pt>
                <c:pt idx="1">
                  <c:v>488183054.05000001</c:v>
                </c:pt>
                <c:pt idx="2">
                  <c:v>6013298684.2700005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D4-49F1-8D49-15BB85C3950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9201793733742922"/>
          <c:y val="0.27485607266628798"/>
          <c:w val="0.27974641402119532"/>
          <c:h val="0.43312308845706693"/>
        </c:manualLayout>
      </c:layout>
      <c:overlay val="0"/>
    </c:legend>
    <c:plotVisOnly val="1"/>
    <c:dispBlanksAs val="gap"/>
    <c:showDLblsOverMax val="0"/>
  </c:chart>
  <c:spPr>
    <a:noFill/>
  </c:spPr>
  <c:txPr>
    <a:bodyPr/>
    <a:lstStyle/>
    <a:p>
      <a:pPr>
        <a:defRPr sz="1800">
          <a:latin typeface="+mn-lt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17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468496842559803"/>
          <c:y val="0.15821927917097803"/>
          <c:w val="0.74674976147239636"/>
          <c:h val="0.73415062488936778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explosion val="17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EBF-4600-BC48-B24201FE71A2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EBF-4600-BC48-B24201FE71A2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EBF-4600-BC48-B24201FE71A2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EBF-4600-BC48-B24201FE71A2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EEBF-4600-BC48-B24201FE71A2}"/>
              </c:ext>
            </c:extLst>
          </c:dPt>
          <c:dPt>
            <c:idx val="5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EEBF-4600-BC48-B24201FE71A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  <a:alpha val="90000"/>
                </a:schemeClr>
              </a:solidFill>
              <a:ln w="19050">
                <a:solidFill>
                  <a:schemeClr val="accent1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EEBF-4600-BC48-B24201FE71A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  <a:alpha val="90000"/>
                </a:schemeClr>
              </a:solidFill>
              <a:ln w="19050">
                <a:solidFill>
                  <a:schemeClr val="accent2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EEBF-4600-BC48-B24201FE71A2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  <a:alpha val="90000"/>
                </a:schemeClr>
              </a:solidFill>
              <a:ln w="19050">
                <a:solidFill>
                  <a:schemeClr val="accent3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EEBF-4600-BC48-B24201FE71A2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  <a:alpha val="90000"/>
                </a:schemeClr>
              </a:solidFill>
              <a:ln w="19050">
                <a:solidFill>
                  <a:schemeClr val="accent4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EEBF-4600-BC48-B24201FE71A2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  <a:alpha val="90000"/>
                </a:schemeClr>
              </a:solidFill>
              <a:ln w="19050">
                <a:solidFill>
                  <a:schemeClr val="accent5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EEBF-4600-BC48-B24201FE71A2}"/>
              </c:ext>
            </c:extLst>
          </c:dPt>
          <c:dLbls>
            <c:dLbl>
              <c:idx val="0"/>
              <c:layout>
                <c:manualLayout>
                  <c:x val="-3.3858573946592301E-2"/>
                  <c:y val="-8.326101761369481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0481BAAA-E6F3-4099-84E8-48491F235EBB}" type="CATEGORYNAME">
                      <a:rPr lang="ru-RU" sz="1600" smtClean="0"/>
                      <a:pPr>
                        <a:defRPr sz="16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600" baseline="0" dirty="0"/>
                      <a:t> </a:t>
                    </a:r>
                  </a:p>
                  <a:p>
                    <a:pPr>
                      <a:defRPr sz="16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baseline="0" dirty="0"/>
                      <a:t>- </a:t>
                    </a:r>
                    <a:fld id="{923682D8-B030-437A-89BA-99C5D0435EA6}" type="VALUE">
                      <a:rPr lang="ru-RU" sz="1600" b="1" baseline="0" smtClean="0"/>
                      <a:pPr>
                        <a:defRPr sz="16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ru-RU" sz="1600" baseline="0" dirty="0"/>
                      <a:t> млн.рублей (</a:t>
                    </a:r>
                    <a:fld id="{C391FE72-C1C5-4C18-A93A-830FE9935246}" type="PERCENTAGE">
                      <a:rPr lang="ru-RU" sz="1600" b="1" baseline="0" smtClean="0"/>
                      <a:pPr>
                        <a:defRPr sz="16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600" b="0" baseline="0" dirty="0"/>
                      <a:t>)</a:t>
                    </a:r>
                  </a:p>
                </c:rich>
              </c:tx>
              <c:numFmt formatCode="General" sourceLinked="0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F07F0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srgbClr val="F07F09">
                      <a:lumMod val="75000"/>
                      <a:alpha val="40000"/>
                    </a:srgbClr>
                  </a:outerShdw>
                </a:effectLst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51144"/>
                        <a:gd name="adj2" fmla="val 99399"/>
                        <a:gd name="adj3" fmla="val 120259"/>
                        <a:gd name="adj4" fmla="val 125381"/>
                      </a:avLst>
                    </a:prstGeom>
                  </c15:spPr>
                  <c15:layout>
                    <c:manualLayout>
                      <c:w val="0.20913762314697623"/>
                      <c:h val="0.1723387935099579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EBF-4600-BC48-B24201FE71A2}"/>
                </c:ext>
              </c:extLst>
            </c:dLbl>
            <c:dLbl>
              <c:idx val="1"/>
              <c:layout>
                <c:manualLayout>
                  <c:x val="1.2501586287519545E-2"/>
                  <c:y val="5.483034628236438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F6EA7C5D-CBF8-4AF6-8F2A-B3060A047141}" type="CATEGORYNAME">
                      <a:rPr lang="ru-RU" smtClean="0">
                        <a:solidFill>
                          <a:schemeClr val="accent2"/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>
                        <a:solidFill>
                          <a:schemeClr val="accent2"/>
                        </a:solidFill>
                      </a:rPr>
                      <a:t> </a:t>
                    </a:r>
                  </a:p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aseline="0" dirty="0">
                        <a:solidFill>
                          <a:schemeClr val="accent2"/>
                        </a:solidFill>
                      </a:rPr>
                      <a:t>- </a:t>
                    </a:r>
                    <a:fld id="{1FEE7657-9716-4121-8074-F68886D44230}" type="VALUE">
                      <a:rPr lang="ru-RU" sz="1400" b="1" baseline="0" smtClean="0">
                        <a:solidFill>
                          <a:schemeClr val="accent2"/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ru-RU" baseline="0" dirty="0">
                        <a:solidFill>
                          <a:schemeClr val="accent2"/>
                        </a:solidFill>
                      </a:rPr>
                      <a:t> млн.рублей </a:t>
                    </a:r>
                    <a:r>
                      <a:rPr lang="ru-RU" sz="1400" baseline="0" dirty="0">
                        <a:solidFill>
                          <a:schemeClr val="accent2"/>
                        </a:solidFill>
                      </a:rPr>
                      <a:t>(</a:t>
                    </a:r>
                    <a:fld id="{29C63124-6304-43B9-8E46-72792F220B50}" type="PERCENTAGE">
                      <a:rPr lang="ru-RU" sz="1400" b="1" baseline="0" smtClean="0">
                        <a:solidFill>
                          <a:schemeClr val="accent2"/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400" b="0" baseline="0" dirty="0">
                        <a:solidFill>
                          <a:schemeClr val="accent2"/>
                        </a:solidFill>
                      </a:rPr>
                      <a:t>)</a:t>
                    </a:r>
                  </a:p>
                </c:rich>
              </c:tx>
              <c:numFmt formatCode="General" sourceLinked="0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9F293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srgbClr val="F07F09">
                      <a:lumMod val="75000"/>
                      <a:alpha val="40000"/>
                    </a:srgbClr>
                  </a:outerShdw>
                </a:effectLst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44579"/>
                        <a:gd name="adj2" fmla="val -11857"/>
                        <a:gd name="adj3" fmla="val 48159"/>
                        <a:gd name="adj4" fmla="val 14"/>
                      </a:avLst>
                    </a:prstGeom>
                  </c15:spPr>
                  <c15:layout>
                    <c:manualLayout>
                      <c:w val="0.15177787659860251"/>
                      <c:h val="8.005833867806064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EBF-4600-BC48-B24201FE71A2}"/>
                </c:ext>
              </c:extLst>
            </c:dLbl>
            <c:dLbl>
              <c:idx val="2"/>
              <c:layout>
                <c:manualLayout>
                  <c:x val="0.13022528440997036"/>
                  <c:y val="7.1076478450715058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E67788FD-BCD1-4D2E-BCB6-2E890A3CBE3A}" type="CATEGORYNAME">
                      <a:rPr lang="ru-RU" smtClean="0">
                        <a:solidFill>
                          <a:schemeClr val="accent3"/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>
                        <a:solidFill>
                          <a:schemeClr val="accent3"/>
                        </a:solidFill>
                      </a:rPr>
                      <a:t> - </a:t>
                    </a:r>
                    <a:fld id="{B4B76789-86BC-4019-955E-EF26F4C244B3}" type="VALUE">
                      <a:rPr lang="ru-RU" sz="1800" b="1" baseline="0" smtClean="0">
                        <a:solidFill>
                          <a:schemeClr val="accent3"/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ru-RU" baseline="0" dirty="0">
                        <a:solidFill>
                          <a:schemeClr val="accent3"/>
                        </a:solidFill>
                      </a:rPr>
                      <a:t> млн.рублей </a:t>
                    </a:r>
                    <a:r>
                      <a:rPr lang="ru-RU" sz="1400" baseline="0" dirty="0">
                        <a:solidFill>
                          <a:schemeClr val="accent3"/>
                        </a:solidFill>
                      </a:rPr>
                      <a:t>(</a:t>
                    </a:r>
                    <a:fld id="{0E6C4546-7F3E-4B84-AFA0-A20683EFBF98}" type="PERCENTAGE">
                      <a:rPr lang="ru-RU" sz="1800" b="1" baseline="0" smtClean="0">
                        <a:solidFill>
                          <a:schemeClr val="accent3"/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400" b="0" baseline="0" dirty="0">
                        <a:solidFill>
                          <a:schemeClr val="accent3"/>
                        </a:solidFill>
                      </a:rPr>
                      <a:t>)</a:t>
                    </a:r>
                  </a:p>
                </c:rich>
              </c:tx>
              <c:numFmt formatCode="General" sourceLinked="0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1B587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srgbClr val="F07F09">
                      <a:lumMod val="75000"/>
                      <a:alpha val="40000"/>
                    </a:srgbClr>
                  </a:outerShdw>
                </a:effectLst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62872"/>
                        <a:gd name="adj2" fmla="val -224"/>
                        <a:gd name="adj3" fmla="val 147276"/>
                        <a:gd name="adj4" fmla="val -56020"/>
                      </a:avLst>
                    </a:prstGeom>
                  </c15:spPr>
                  <c15:layout>
                    <c:manualLayout>
                      <c:w val="0.19559804905707459"/>
                      <c:h val="9.913417816002904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EBF-4600-BC48-B24201FE71A2}"/>
                </c:ext>
              </c:extLst>
            </c:dLbl>
            <c:dLbl>
              <c:idx val="3"/>
              <c:layout>
                <c:manualLayout>
                  <c:x val="6.8758950168464353E-2"/>
                  <c:y val="-5.279966970624547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1DCE7137-285D-4E89-8EF9-80EC853A86FA}" type="CATEGORYNAME">
                      <a:rPr lang="ru-RU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 </a:t>
                    </a:r>
                  </a:p>
                  <a:p>
                    <a:pPr>
                      <a:defRPr sz="1330" b="0" i="0" u="none" strike="noStrike" kern="1200" baseline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-</a:t>
                    </a:r>
                    <a:r>
                      <a:rPr lang="ru-RU" baseline="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 </a:t>
                    </a:r>
                    <a:fld id="{F3E7B29E-CDF7-47B2-B4BF-96AFA3F46A05}" type="VALUE">
                      <a:rPr lang="ru-RU" sz="1800" b="1" baseline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ru-RU" baseline="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 млн.рублей </a:t>
                    </a:r>
                    <a:r>
                      <a:rPr lang="ru-RU" sz="1400" baseline="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(</a:t>
                    </a:r>
                    <a:fld id="{A06883FA-F94E-4FE8-BBCF-8826DF208C2E}" type="PERCENTAGE">
                      <a:rPr lang="ru-RU" sz="1800" b="1" baseline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400" b="0" baseline="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)</a:t>
                    </a:r>
                  </a:p>
                </c:rich>
              </c:tx>
              <c:numFmt formatCode="General" sourceLinked="0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4E8542">
                      <a:lumMod val="75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srgbClr val="F07F09">
                      <a:lumMod val="75000"/>
                      <a:alpha val="40000"/>
                    </a:srgbClr>
                  </a:outerShdw>
                </a:effectLst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50075"/>
                        <a:gd name="adj2" fmla="val -58"/>
                        <a:gd name="adj3" fmla="val 119238"/>
                        <a:gd name="adj4" fmla="val -36465"/>
                      </a:avLst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EBF-4600-BC48-B24201FE71A2}"/>
                </c:ext>
              </c:extLst>
            </c:dLbl>
            <c:dLbl>
              <c:idx val="4"/>
              <c:layout>
                <c:manualLayout>
                  <c:x val="6.8391366231808401E-2"/>
                  <c:y val="-9.443017851309293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2D9974FA-2AEC-48F9-9A90-10BB8EAAFB48}" type="CATEGORYNAME">
                      <a:rPr lang="ru-RU" smtClean="0">
                        <a:solidFill>
                          <a:schemeClr val="accent5"/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dirty="0">
                        <a:solidFill>
                          <a:schemeClr val="accent5"/>
                        </a:solidFill>
                      </a:rPr>
                      <a:t> -</a:t>
                    </a:r>
                    <a:r>
                      <a:rPr lang="ru-RU" baseline="0" dirty="0">
                        <a:solidFill>
                          <a:schemeClr val="accent5"/>
                        </a:solidFill>
                      </a:rPr>
                      <a:t> </a:t>
                    </a:r>
                    <a:fld id="{DD829496-7A50-409B-9062-008361155E00}" type="VALUE">
                      <a:rPr lang="ru-RU" sz="1400" b="1" baseline="0" smtClean="0">
                        <a:solidFill>
                          <a:schemeClr val="accent5"/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ru-RU" baseline="0" dirty="0">
                        <a:solidFill>
                          <a:schemeClr val="accent5"/>
                        </a:solidFill>
                      </a:rPr>
                      <a:t> млн.рублей (</a:t>
                    </a:r>
                    <a:fld id="{11AB9CCD-003C-425C-9A2A-3815735989D3}" type="PERCENTAGE">
                      <a:rPr lang="ru-RU" sz="1400" b="1" baseline="0" smtClean="0">
                        <a:solidFill>
                          <a:schemeClr val="accent5"/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400" b="0" baseline="0" dirty="0">
                        <a:solidFill>
                          <a:schemeClr val="accent5"/>
                        </a:solidFill>
                      </a:rPr>
                      <a:t>)</a:t>
                    </a:r>
                  </a:p>
                </c:rich>
              </c:tx>
              <c:numFmt formatCode="General" sourceLinked="0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6048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srgbClr val="F07F09">
                      <a:lumMod val="75000"/>
                      <a:alpha val="40000"/>
                    </a:srgbClr>
                  </a:outerShdw>
                </a:effectLst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47156"/>
                        <a:gd name="adj2" fmla="val -921"/>
                        <a:gd name="adj3" fmla="val 100782"/>
                        <a:gd name="adj4" fmla="val -39632"/>
                      </a:avLst>
                    </a:prstGeom>
                  </c15:spPr>
                  <c15:layout>
                    <c:manualLayout>
                      <c:w val="0.19800313574281692"/>
                      <c:h val="8.694963899704932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EEBF-4600-BC48-B24201FE71A2}"/>
                </c:ext>
              </c:extLst>
            </c:dLbl>
            <c:dLbl>
              <c:idx val="5"/>
              <c:layout>
                <c:manualLayout>
                  <c:x val="7.7180609057297581E-2"/>
                  <c:y val="-3.655361748893917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57AE7A09-8817-4BFF-9CD4-306421D4DA08}" type="CATEGORYNAME">
                      <a:rPr lang="ru-RU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 -</a:t>
                    </a:r>
                    <a:r>
                      <a:rPr lang="ru-RU" baseline="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 </a:t>
                    </a:r>
                    <a:fld id="{B890B839-A0F2-4351-A720-325A3C2EE6E1}" type="VALUE">
                      <a:rPr lang="ru-RU" b="1" baseline="0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ru-RU" baseline="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 млн.рублей (</a:t>
                    </a:r>
                    <a:fld id="{B6999775-1316-43E7-910A-01955C16599E}" type="PERCENTAGE">
                      <a:rPr lang="ru-RU" sz="1400" b="1" baseline="0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400" b="0" baseline="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)</a:t>
                    </a:r>
                  </a:p>
                </c:rich>
              </c:tx>
              <c:numFmt formatCode="General" sourceLinked="0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C19859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srgbClr val="F07F09">
                      <a:lumMod val="75000"/>
                      <a:alpha val="40000"/>
                    </a:srgbClr>
                  </a:outerShdw>
                </a:effectLst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50228"/>
                        <a:gd name="adj2" fmla="val 393"/>
                        <a:gd name="adj3" fmla="val 45963"/>
                        <a:gd name="adj4" fmla="val -39459"/>
                      </a:avLst>
                    </a:prstGeom>
                  </c15:spPr>
                  <c15:layout>
                    <c:manualLayout>
                      <c:w val="0.19470332957546224"/>
                      <c:h val="0.1077789647842832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EEBF-4600-BC48-B24201FE71A2}"/>
                </c:ext>
              </c:extLst>
            </c:dLbl>
            <c:dLbl>
              <c:idx val="6"/>
              <c:layout>
                <c:manualLayout>
                  <c:x val="9.5396234729701115E-2"/>
                  <c:y val="3.3507402747149716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BA1C356E-D6FB-4BF9-85D9-76D1F0ED9690}" type="CATEGORYNAME">
                      <a:rPr lang="ru-RU" smtClean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 </a:t>
                    </a:r>
                  </a:p>
                  <a:p>
                    <a:pPr>
                      <a:defRPr sz="1330" b="0" i="0" u="none" strike="noStrike" kern="1200" baseline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aseline="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- </a:t>
                    </a:r>
                    <a:fld id="{EC779D1C-3804-4C30-85B4-23A8BA9B9603}" type="VALUE">
                      <a:rPr lang="ru-RU" sz="1400" b="1" baseline="0" smtClean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ru-RU" baseline="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 млн.рублей (</a:t>
                    </a:r>
                    <a:fld id="{22E458E4-ABB4-4B71-81D2-0F8C6F638CC3}" type="PERCENTAGE">
                      <a:rPr lang="ru-RU" sz="1400" b="1" baseline="0" smtClean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400" b="0" baseline="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)</a:t>
                    </a:r>
                  </a:p>
                </c:rich>
              </c:tx>
              <c:numFmt formatCode="General" sourceLinked="0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F07F09">
                      <a:lumMod val="75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srgbClr val="F07F09">
                      <a:lumMod val="75000"/>
                      <a:alpha val="40000"/>
                    </a:srgbClr>
                  </a:outerShdw>
                </a:effectLst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50228"/>
                        <a:gd name="adj2" fmla="val -1366"/>
                        <a:gd name="adj3" fmla="val -2692"/>
                        <a:gd name="adj4" fmla="val -54164"/>
                      </a:avLst>
                    </a:prstGeom>
                  </c15:spPr>
                  <c15:layout>
                    <c:manualLayout>
                      <c:w val="0.19060133565614221"/>
                      <c:h val="0.1283641200819913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EEBF-4600-BC48-B24201FE71A2}"/>
                </c:ext>
              </c:extLst>
            </c:dLbl>
            <c:dLbl>
              <c:idx val="7"/>
              <c:layout>
                <c:manualLayout>
                  <c:x val="0.10592307249967658"/>
                  <c:y val="0.1604297656458997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FD6ED9BA-86FF-4626-90E6-6F1C4B0D521C}" type="CATEGORYNAME">
                      <a:rPr lang="ru-RU" smtClean="0">
                        <a:solidFill>
                          <a:schemeClr val="accent2">
                            <a:lumMod val="50000"/>
                          </a:schemeClr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>
                        <a:solidFill>
                          <a:schemeClr val="accent2">
                            <a:lumMod val="50000"/>
                          </a:schemeClr>
                        </a:solidFill>
                      </a:rPr>
                      <a:t> </a:t>
                    </a:r>
                  </a:p>
                  <a:p>
                    <a:pPr>
                      <a:defRPr sz="1330" b="0" i="0" u="none" strike="noStrike" kern="1200" baseline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aseline="0" dirty="0">
                        <a:solidFill>
                          <a:schemeClr val="accent2">
                            <a:lumMod val="50000"/>
                          </a:schemeClr>
                        </a:solidFill>
                      </a:rPr>
                      <a:t>- </a:t>
                    </a:r>
                    <a:fld id="{F8C56841-FAD0-4996-A3CC-4C1345BCA715}" type="VALUE">
                      <a:rPr lang="ru-RU" b="1" baseline="0" smtClean="0">
                        <a:solidFill>
                          <a:schemeClr val="accent2">
                            <a:lumMod val="50000"/>
                          </a:schemeClr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ru-RU" baseline="0" dirty="0">
                        <a:solidFill>
                          <a:schemeClr val="accent2">
                            <a:lumMod val="50000"/>
                          </a:schemeClr>
                        </a:solidFill>
                      </a:rPr>
                      <a:t> млн.рублей (</a:t>
                    </a:r>
                    <a:fld id="{E7A1F90C-885E-470D-9B6E-C8BC7B1432CA}" type="PERCENTAGE">
                      <a:rPr lang="ru-RU" sz="1400" b="1" baseline="0" smtClean="0">
                        <a:solidFill>
                          <a:schemeClr val="accent2">
                            <a:lumMod val="50000"/>
                          </a:schemeClr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400" b="0" baseline="0" dirty="0">
                        <a:solidFill>
                          <a:schemeClr val="accent2">
                            <a:lumMod val="50000"/>
                          </a:schemeClr>
                        </a:solidFill>
                      </a:rPr>
                      <a:t>)</a:t>
                    </a:r>
                  </a:p>
                </c:rich>
              </c:tx>
              <c:numFmt formatCode="General" sourceLinked="0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9F2936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srgbClr val="F07F09">
                      <a:lumMod val="75000"/>
                      <a:alpha val="40000"/>
                    </a:srgbClr>
                  </a:outerShdw>
                </a:effectLst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2614"/>
                        <a:gd name="adj2" fmla="val 445"/>
                        <a:gd name="adj3" fmla="val -91543"/>
                        <a:gd name="adj4" fmla="val -58914"/>
                      </a:avLst>
                    </a:prstGeom>
                  </c15:spPr>
                  <c15:layout>
                    <c:manualLayout>
                      <c:w val="0.19252629094682847"/>
                      <c:h val="0.146640928826460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EEBF-4600-BC48-B24201FE71A2}"/>
                </c:ext>
              </c:extLst>
            </c:dLbl>
            <c:dLbl>
              <c:idx val="8"/>
              <c:layout>
                <c:manualLayout>
                  <c:x val="-0.1541867367414049"/>
                  <c:y val="0.16246052217306284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FA3B683A-25E8-463E-A2C5-D89571A68473}" type="CATEGORYNAME">
                      <a:rPr lang="ru-RU" smtClean="0">
                        <a:solidFill>
                          <a:srgbClr val="002060"/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>
                        <a:solidFill>
                          <a:srgbClr val="002060"/>
                        </a:solidFill>
                      </a:rPr>
                      <a:t> </a:t>
                    </a:r>
                  </a:p>
                  <a:p>
                    <a:pPr>
                      <a:defRPr sz="1330" b="0" i="0" u="none" strike="noStrike" kern="1200" baseline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aseline="0" dirty="0">
                        <a:solidFill>
                          <a:srgbClr val="002060"/>
                        </a:solidFill>
                      </a:rPr>
                      <a:t>- </a:t>
                    </a:r>
                    <a:fld id="{52126B4F-6F56-4BC3-A141-1DB56716F07D}" type="VALUE">
                      <a:rPr lang="ru-RU" sz="1400" b="1" baseline="0" smtClean="0">
                        <a:solidFill>
                          <a:srgbClr val="002060"/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ru-RU" baseline="0" dirty="0">
                        <a:solidFill>
                          <a:srgbClr val="002060"/>
                        </a:solidFill>
                      </a:rPr>
                      <a:t> млн.рублей (</a:t>
                    </a:r>
                    <a:fld id="{EB6C8F73-DB4F-4A7A-94EF-B78052F85AAE}" type="PERCENTAGE">
                      <a:rPr lang="ru-RU" sz="1400" b="1" baseline="0" smtClean="0">
                        <a:solidFill>
                          <a:srgbClr val="002060"/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400" b="0" baseline="0" dirty="0">
                        <a:solidFill>
                          <a:srgbClr val="002060"/>
                        </a:solidFill>
                      </a:rPr>
                      <a:t>)</a:t>
                    </a:r>
                  </a:p>
                </c:rich>
              </c:tx>
              <c:numFmt formatCode="General" sourceLinked="0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srgbClr val="F07F09">
                      <a:lumMod val="75000"/>
                      <a:alpha val="40000"/>
                    </a:srgbClr>
                  </a:outerShdw>
                </a:effectLst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1202"/>
                        <a:gd name="adj2" fmla="val 47902"/>
                        <a:gd name="adj3" fmla="val -119021"/>
                        <a:gd name="adj4" fmla="val 63436"/>
                      </a:avLst>
                    </a:prstGeom>
                  </c15:spPr>
                  <c15:layout>
                    <c:manualLayout>
                      <c:w val="0.21861211757140631"/>
                      <c:h val="0.1108863420750206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EEBF-4600-BC48-B24201FE71A2}"/>
                </c:ext>
              </c:extLst>
            </c:dLbl>
            <c:dLbl>
              <c:idx val="9"/>
              <c:layout>
                <c:manualLayout>
                  <c:x val="-0.32504226887144838"/>
                  <c:y val="4.5692021861173965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F8E016D2-0EA9-42A2-98C6-D9B18BA29F62}" type="CATEGORYNAME">
                      <a:rPr lang="ru-RU" smtClean="0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dirty="0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t> </a:t>
                    </a:r>
                    <a:r>
                      <a:rPr lang="ru-RU" baseline="0" dirty="0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t>- </a:t>
                    </a:r>
                    <a:fld id="{017316AB-2294-4D0B-894C-05B8E7C878E7}" type="VALUE">
                      <a:rPr lang="ru-RU" sz="1400" b="1" baseline="0" smtClean="0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ru-RU" baseline="0" dirty="0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t> млн.рублей (</a:t>
                    </a:r>
                    <a:fld id="{10A70215-1610-4EED-BEC1-BA28E2402119}" type="PERCENTAGE">
                      <a:rPr lang="ru-RU" sz="1400" b="1" baseline="0" smtClean="0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400" b="0" baseline="0" dirty="0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t>)</a:t>
                    </a:r>
                  </a:p>
                </c:rich>
              </c:tx>
              <c:numFmt formatCode="General" sourceLinked="0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4E8542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srgbClr val="F07F09">
                      <a:lumMod val="75000"/>
                      <a:alpha val="40000"/>
                    </a:srgbClr>
                  </a:outerShdw>
                </a:effectLst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37474"/>
                        <a:gd name="adj2" fmla="val 100516"/>
                        <a:gd name="adj3" fmla="val -21070"/>
                        <a:gd name="adj4" fmla="val 126286"/>
                      </a:avLst>
                    </a:prstGeom>
                  </c15:spPr>
                  <c15:layout>
                    <c:manualLayout>
                      <c:w val="0.20890629382285897"/>
                      <c:h val="9.125548244299050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EEBF-4600-BC48-B24201FE71A2}"/>
                </c:ext>
              </c:extLst>
            </c:dLbl>
            <c:dLbl>
              <c:idx val="10"/>
              <c:layout>
                <c:manualLayout>
                  <c:x val="-0.46256021022421473"/>
                  <c:y val="-1.218453916297987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7210E6B4-8789-4A12-8ACD-26D836448393}" type="CATEGORYNAME">
                      <a:rPr lang="ru-RU" smtClean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 </a:t>
                    </a:r>
                  </a:p>
                  <a:p>
                    <a:pPr>
                      <a:defRPr sz="1330" b="0" i="0" u="none" strike="noStrike" kern="1200" baseline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- </a:t>
                    </a:r>
                    <a:r>
                      <a:rPr lang="ru-RU" baseline="0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 </a:t>
                    </a:r>
                    <a:fld id="{8898B338-D5C8-4CF0-AAC5-BF54637F2121}" type="VALUE">
                      <a:rPr lang="ru-RU" b="1" baseline="0" smtClean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ru-RU" baseline="0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 млн.рублей (</a:t>
                    </a:r>
                    <a:fld id="{A9F71F2D-F4FA-4BA2-8952-73CE79724E56}" type="PERCENTAGE">
                      <a:rPr lang="ru-RU" b="1" baseline="0" smtClean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b="0" baseline="0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)</a:t>
                    </a:r>
                  </a:p>
                </c:rich>
              </c:tx>
              <c:numFmt formatCode="General" sourceLinked="0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604878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srgbClr val="F07F09">
                      <a:lumMod val="75000"/>
                      <a:alpha val="40000"/>
                    </a:srgbClr>
                  </a:outerShdw>
                </a:effectLst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7745"/>
                        <a:gd name="adj2" fmla="val 100913"/>
                        <a:gd name="adj3" fmla="val -125359"/>
                        <a:gd name="adj4" fmla="val 264661"/>
                      </a:avLst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EEBF-4600-BC48-B24201FE71A2}"/>
                </c:ext>
              </c:extLst>
            </c:dLbl>
            <c:numFmt formatCode="General" sourceLinked="0"/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F07F09"/>
                </a:solidFill>
                <a:round/>
              </a:ln>
              <a:effectLst>
                <a:outerShdw blurRad="50800" dist="38100" dir="2700000" algn="tl" rotWithShape="0">
                  <a:srgbClr val="F07F09">
                    <a:lumMod val="75000"/>
                    <a:alpha val="40000"/>
                  </a:srgbClr>
                </a:outerShdw>
              </a:effectLst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borderCallout1">
                    <a:avLst/>
                  </a:prstGeom>
                </c15:spPr>
              </c:ext>
            </c:extLst>
          </c:dLbls>
          <c:cat>
            <c:strRef>
              <c:f>Лист2!$A$3:$A$13</c:f>
              <c:strCache>
                <c:ptCount val="11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Налоги на имущество физ.лиц и земельный налог</c:v>
                </c:pt>
                <c:pt idx="4">
                  <c:v>Государственная пошлина</c:v>
                </c:pt>
                <c:pt idx="5">
                  <c:v>Доходы от использования муниципальной собственности</c:v>
                </c:pt>
                <c:pt idx="6">
                  <c:v>Платежи при пользовании природными ресурсами</c:v>
                </c:pt>
                <c:pt idx="7">
                  <c:v>Доходы от оказания платных услуг (работ) и компенсации затрат государства</c:v>
                </c:pt>
                <c:pt idx="8">
                  <c:v>Доходы от продажи материальных и нематериальных активов</c:v>
                </c:pt>
                <c:pt idx="9">
                  <c:v>Штрафы, санкции, возмещение ущерба</c:v>
                </c:pt>
                <c:pt idx="10">
                  <c:v>Прочие неналоговые доходы</c:v>
                </c:pt>
              </c:strCache>
            </c:strRef>
          </c:cat>
          <c:val>
            <c:numRef>
              <c:f>Лист2!$B$3:$B$13</c:f>
              <c:numCache>
                <c:formatCode>#,##0.00</c:formatCode>
                <c:ptCount val="11"/>
                <c:pt idx="0">
                  <c:v>2617.61126694</c:v>
                </c:pt>
                <c:pt idx="1">
                  <c:v>14.634353539999999</c:v>
                </c:pt>
                <c:pt idx="2">
                  <c:v>388.91157292000003</c:v>
                </c:pt>
                <c:pt idx="3">
                  <c:v>383.80833174000003</c:v>
                </c:pt>
                <c:pt idx="4">
                  <c:v>43.103200579999999</c:v>
                </c:pt>
                <c:pt idx="5">
                  <c:v>148.31412768000001</c:v>
                </c:pt>
                <c:pt idx="6">
                  <c:v>76.473281</c:v>
                </c:pt>
                <c:pt idx="7">
                  <c:v>35.75151348</c:v>
                </c:pt>
                <c:pt idx="8">
                  <c:v>94.043804210000005</c:v>
                </c:pt>
                <c:pt idx="9">
                  <c:v>429.65727958000002</c:v>
                </c:pt>
                <c:pt idx="10">
                  <c:v>1.66388888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EEBF-4600-BC48-B24201FE71A2}"/>
            </c:ext>
          </c:extLst>
        </c:ser>
        <c:ser>
          <c:idx val="1"/>
          <c:order val="1"/>
          <c:explosion val="25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8-EEBF-4600-BC48-B24201FE71A2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A-EEBF-4600-BC48-B24201FE71A2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C-EEBF-4600-BC48-B24201FE71A2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E-EEBF-4600-BC48-B24201FE71A2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0-EEBF-4600-BC48-B24201FE71A2}"/>
              </c:ext>
            </c:extLst>
          </c:dPt>
          <c:dPt>
            <c:idx val="5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2-EEBF-4600-BC48-B24201FE71A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  <a:alpha val="90000"/>
                </a:schemeClr>
              </a:solidFill>
              <a:ln w="19050">
                <a:solidFill>
                  <a:schemeClr val="accent1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4-EEBF-4600-BC48-B24201FE71A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  <a:alpha val="90000"/>
                </a:schemeClr>
              </a:solidFill>
              <a:ln w="19050">
                <a:solidFill>
                  <a:schemeClr val="accent2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6-EEBF-4600-BC48-B24201FE71A2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  <a:alpha val="90000"/>
                </a:schemeClr>
              </a:solidFill>
              <a:ln w="19050">
                <a:solidFill>
                  <a:schemeClr val="accent3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8-EEBF-4600-BC48-B24201FE71A2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  <a:alpha val="90000"/>
                </a:schemeClr>
              </a:solidFill>
              <a:ln w="19050">
                <a:solidFill>
                  <a:schemeClr val="accent4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A-EEBF-4600-BC48-B24201FE71A2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  <a:alpha val="90000"/>
                </a:schemeClr>
              </a:solidFill>
              <a:ln w="19050">
                <a:solidFill>
                  <a:schemeClr val="accent5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C-EEBF-4600-BC48-B24201FE71A2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EEBF-4600-BC48-B24201FE71A2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A-EEBF-4600-BC48-B24201FE71A2}"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C-EEBF-4600-BC48-B24201FE71A2}"/>
                </c:ext>
              </c:extLst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E-EEBF-4600-BC48-B24201FE71A2}"/>
                </c:ext>
              </c:extLst>
            </c:dLbl>
            <c:dLbl>
              <c:idx val="4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0-EEBF-4600-BC48-B24201FE71A2}"/>
                </c:ext>
              </c:extLst>
            </c:dLbl>
            <c:dLbl>
              <c:idx val="5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6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2-EEBF-4600-BC48-B24201FE71A2}"/>
                </c:ext>
              </c:extLst>
            </c:dLbl>
            <c:dLbl>
              <c:idx val="6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4-EEBF-4600-BC48-B24201FE71A2}"/>
                </c:ext>
              </c:extLst>
            </c:dLbl>
            <c:dLbl>
              <c:idx val="7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6-EEBF-4600-BC48-B24201FE71A2}"/>
                </c:ext>
              </c:extLst>
            </c:dLbl>
            <c:dLbl>
              <c:idx val="8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3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8-EEBF-4600-BC48-B24201FE71A2}"/>
                </c:ext>
              </c:extLst>
            </c:dLbl>
            <c:dLbl>
              <c:idx val="9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4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A-EEBF-4600-BC48-B24201FE71A2}"/>
                </c:ext>
              </c:extLst>
            </c:dLbl>
            <c:dLbl>
              <c:idx val="1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5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C-EEBF-4600-BC48-B24201FE71A2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9F2936"/>
                </a:solidFill>
                <a:round/>
              </a:ln>
              <a:effectLst>
                <a:outerShdw blurRad="50800" dist="38100" dir="2700000" algn="tl" rotWithShape="0">
                  <a:srgbClr val="9F2936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Лист2!$A$3:$A$13</c:f>
              <c:strCache>
                <c:ptCount val="11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Налоги на имущество физ.лиц и земельный налог</c:v>
                </c:pt>
                <c:pt idx="4">
                  <c:v>Государственная пошлина</c:v>
                </c:pt>
                <c:pt idx="5">
                  <c:v>Доходы от использования муниципальной собственности</c:v>
                </c:pt>
                <c:pt idx="6">
                  <c:v>Платежи при пользовании природными ресурсами</c:v>
                </c:pt>
                <c:pt idx="7">
                  <c:v>Доходы от оказания платных услуг (работ) и компенсации затрат государства</c:v>
                </c:pt>
                <c:pt idx="8">
                  <c:v>Доходы от продажи материальных и нематериальных активов</c:v>
                </c:pt>
                <c:pt idx="9">
                  <c:v>Штрафы, санкции, возмещение ущерба</c:v>
                </c:pt>
                <c:pt idx="10">
                  <c:v>Прочие неналоговые доходы</c:v>
                </c:pt>
              </c:strCache>
            </c:strRef>
          </c:cat>
          <c:val>
            <c:numRef>
              <c:f>Лист2!$C$3:$C$13</c:f>
              <c:numCache>
                <c:formatCode>0.00</c:formatCode>
                <c:ptCount val="11"/>
                <c:pt idx="0">
                  <c:v>61824000.803292103</c:v>
                </c:pt>
                <c:pt idx="1">
                  <c:v>345641.19448885269</c:v>
                </c:pt>
                <c:pt idx="2">
                  <c:v>9185500.421811413</c:v>
                </c:pt>
                <c:pt idx="3">
                  <c:v>9064969.6192447916</c:v>
                </c:pt>
                <c:pt idx="4">
                  <c:v>1018032.1046667708</c:v>
                </c:pt>
                <c:pt idx="5">
                  <c:v>3502954.3403314156</c:v>
                </c:pt>
                <c:pt idx="6">
                  <c:v>1806182.7001154767</c:v>
                </c:pt>
                <c:pt idx="7">
                  <c:v>844396.42586436507</c:v>
                </c:pt>
                <c:pt idx="8">
                  <c:v>2221171.7608552594</c:v>
                </c:pt>
                <c:pt idx="9">
                  <c:v>10147852.102175068</c:v>
                </c:pt>
                <c:pt idx="10">
                  <c:v>39298.527154477866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EEBF-4600-BC48-B24201FE71A2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17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9445427351591555E-2"/>
          <c:y val="4.7248543466630474E-2"/>
          <c:w val="0.78661899149737935"/>
          <c:h val="0.75807325488698496"/>
        </c:manualLayout>
      </c:layout>
      <c:pie3DChart>
        <c:varyColors val="1"/>
        <c:ser>
          <c:idx val="0"/>
          <c:order val="0"/>
          <c:tx>
            <c:strRef>
              <c:f>Лист1!$B$2:$B$12</c:f>
              <c:strCache>
                <c:ptCount val="11"/>
                <c:pt idx="0">
                  <c:v>3 818,4</c:v>
                </c:pt>
                <c:pt idx="1">
                  <c:v>16,7</c:v>
                </c:pt>
                <c:pt idx="2">
                  <c:v>638,6</c:v>
                </c:pt>
                <c:pt idx="3">
                  <c:v>509,2</c:v>
                </c:pt>
                <c:pt idx="4">
                  <c:v>131,5</c:v>
                </c:pt>
                <c:pt idx="5">
                  <c:v>216,9</c:v>
                </c:pt>
                <c:pt idx="6">
                  <c:v>80,9</c:v>
                </c:pt>
                <c:pt idx="7">
                  <c:v>15,0</c:v>
                </c:pt>
                <c:pt idx="8">
                  <c:v>96,3</c:v>
                </c:pt>
                <c:pt idx="9">
                  <c:v>77,9</c:v>
                </c:pt>
                <c:pt idx="10">
                  <c:v>1,1</c:v>
                </c:pt>
              </c:strCache>
            </c:strRef>
          </c:tx>
          <c:explosion val="20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849A-4703-9E36-63AD8FD07394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49A-4703-9E36-63AD8FD07394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849A-4703-9E36-63AD8FD07394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49A-4703-9E36-63AD8FD07394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849A-4703-9E36-63AD8FD07394}"/>
              </c:ext>
            </c:extLst>
          </c:dPt>
          <c:dPt>
            <c:idx val="5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849A-4703-9E36-63AD8FD0739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  <a:alpha val="90000"/>
                </a:schemeClr>
              </a:solidFill>
              <a:ln w="19050">
                <a:solidFill>
                  <a:schemeClr val="accent1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849A-4703-9E36-63AD8FD0739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  <a:alpha val="90000"/>
                </a:schemeClr>
              </a:solidFill>
              <a:ln w="19050">
                <a:solidFill>
                  <a:schemeClr val="accent2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49A-4703-9E36-63AD8FD0739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  <a:alpha val="90000"/>
                </a:schemeClr>
              </a:solidFill>
              <a:ln w="19050">
                <a:solidFill>
                  <a:schemeClr val="accent3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849A-4703-9E36-63AD8FD07394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  <a:alpha val="90000"/>
                </a:schemeClr>
              </a:solidFill>
              <a:ln w="19050">
                <a:solidFill>
                  <a:schemeClr val="accent4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49A-4703-9E36-63AD8FD07394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  <a:alpha val="90000"/>
                </a:schemeClr>
              </a:solidFill>
              <a:ln w="19050">
                <a:solidFill>
                  <a:schemeClr val="accent5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849A-4703-9E36-63AD8FD07394}"/>
              </c:ext>
            </c:extLst>
          </c:dPt>
          <c:dLbls>
            <c:dLbl>
              <c:idx val="0"/>
              <c:layout>
                <c:manualLayout>
                  <c:x val="3.3952093821365617E-3"/>
                  <c:y val="-7.437301865127281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F73603DC-4DDF-43DF-B725-13272DDCB4C4}" type="CATEGORYNAME">
                      <a:rPr lang="ru-RU" sz="2000" smtClean="0"/>
                      <a:pPr>
                        <a:defRPr sz="20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2000" baseline="0" dirty="0"/>
                      <a:t> - </a:t>
                    </a:r>
                    <a:fld id="{54683A21-2F8E-45AC-9B6A-DF8D7B1737CC}" type="CELLRANGE">
                      <a:rPr lang="ru-RU" sz="2000" b="1" baseline="0" smtClean="0"/>
                      <a:pPr>
                        <a:defRPr sz="20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[ДИАПАЗОН ЯЧЕЕК]</a:t>
                    </a:fld>
                    <a:r>
                      <a:rPr lang="ru-RU" sz="2000" b="1" baseline="0" dirty="0"/>
                      <a:t> млн.рублей</a:t>
                    </a:r>
                    <a:r>
                      <a:rPr lang="ru-RU" sz="2000" b="0" baseline="0" dirty="0"/>
                      <a:t> </a:t>
                    </a:r>
                    <a:r>
                      <a:rPr lang="ru-RU" sz="2000" b="1" baseline="0" dirty="0"/>
                      <a:t>(</a:t>
                    </a:r>
                    <a:fld id="{155E5594-FD68-4E16-A73C-B6AFFB372C79}" type="PERCENTAGE">
                      <a:rPr lang="ru-RU" sz="2000" b="1" baseline="0" smtClean="0"/>
                      <a:pPr>
                        <a:defRPr sz="20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2000" b="1" baseline="0" dirty="0"/>
                      <a:t>)</a:t>
                    </a:r>
                  </a:p>
                </c:rich>
              </c:tx>
              <c:numFmt formatCode="0.0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38723200645536"/>
                      <c:h val="0.19976718683356678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849A-4703-9E36-63AD8FD07394}"/>
                </c:ext>
              </c:extLst>
            </c:dLbl>
            <c:dLbl>
              <c:idx val="1"/>
              <c:layout>
                <c:manualLayout>
                  <c:x val="-8.6825822092420207E-2"/>
                  <c:y val="-8.661102127762629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43EC0C08-4AF9-4BEA-8A88-B189D158B7AA}" type="CATEGORYNAME">
                      <a:rPr lang="ru-RU" sz="1400" baseline="0" smtClean="0">
                        <a:solidFill>
                          <a:schemeClr val="accent2"/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400" baseline="0" dirty="0">
                        <a:solidFill>
                          <a:schemeClr val="accent2"/>
                        </a:solidFill>
                      </a:rPr>
                      <a:t> - </a:t>
                    </a:r>
                    <a:fld id="{28BC92D9-C782-47EF-947C-84B627D2E799}" type="CELLRANGE">
                      <a:rPr lang="ru-RU" sz="1400" b="1" baseline="0" smtClean="0">
                        <a:solidFill>
                          <a:schemeClr val="accent2"/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[ДИАПАЗОН ЯЧЕЕК]</a:t>
                    </a:fld>
                    <a:r>
                      <a:rPr lang="ru-RU" sz="1400" b="1" baseline="0" dirty="0">
                        <a:solidFill>
                          <a:schemeClr val="accent2"/>
                        </a:solidFill>
                      </a:rPr>
                      <a:t> млн.рублей (</a:t>
                    </a:r>
                    <a:fld id="{4B2B3EBA-15A9-49D5-95DC-AFED508A5CCE}" type="PERCENTAGE">
                      <a:rPr lang="ru-RU" sz="1400" b="1" baseline="0" smtClean="0">
                        <a:solidFill>
                          <a:schemeClr val="accent2"/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400" b="1" baseline="0" dirty="0">
                        <a:solidFill>
                          <a:schemeClr val="accent2"/>
                        </a:solidFill>
                      </a:rPr>
                      <a:t>)</a:t>
                    </a:r>
                  </a:p>
                </c:rich>
              </c:tx>
              <c:numFmt formatCode="0.0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410711789700361"/>
                      <c:h val="9.7189289393450853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849A-4703-9E36-63AD8FD07394}"/>
                </c:ext>
              </c:extLst>
            </c:dLbl>
            <c:dLbl>
              <c:idx val="2"/>
              <c:layout>
                <c:manualLayout>
                  <c:x val="5.8196193811240922E-2"/>
                  <c:y val="-0.1674041151808715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20052060-08CA-4A21-AFDC-325DD574BD74}" type="CATEGORYNAME">
                      <a:rPr lang="ru-RU" sz="1600" smtClean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pPr>
                        <a:defRPr sz="1600" b="0" i="0" u="none" strike="noStrike" kern="1200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600" baseline="0" dirty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t> –</a:t>
                    </a:r>
                  </a:p>
                  <a:p>
                    <a:pPr>
                      <a:defRPr sz="1600" b="0" i="0" u="none" strike="noStrike" kern="1200" baseline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7145FE7C-9C3E-48A8-B41B-7822E8A79B8A}" type="CELLRANGE">
                      <a:rPr lang="ru-RU" sz="1600" b="1" baseline="0" smtClean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pPr>
                        <a:defRPr sz="1600" b="0" i="0" u="none" strike="noStrike" kern="1200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[ДИАПАЗОН ЯЧЕЕК]</a:t>
                    </a:fld>
                    <a:r>
                      <a:rPr lang="ru-RU" sz="1600" b="1" baseline="0" dirty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t> млн.рублей (</a:t>
                    </a:r>
                    <a:fld id="{F8267367-1F05-4CAA-A5BA-DC8DD247177B}" type="PERCENTAGE">
                      <a:rPr lang="ru-RU" sz="1600" b="1" baseline="0" smtClean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pPr>
                        <a:defRPr sz="1600" b="0" i="0" u="none" strike="noStrike" kern="1200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600" b="1" baseline="0" dirty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t>)</a:t>
                    </a:r>
                  </a:p>
                </c:rich>
              </c:tx>
              <c:numFmt formatCode="0.0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441841275191964"/>
                      <c:h val="0.1275520732320700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849A-4703-9E36-63AD8FD07394}"/>
                </c:ext>
              </c:extLst>
            </c:dLbl>
            <c:dLbl>
              <c:idx val="3"/>
              <c:layout>
                <c:manualLayout>
                  <c:x val="8.2886442271892916E-2"/>
                  <c:y val="-0.33414293551543639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49E61C91-7249-4AB0-A877-0FAB79584924}" type="CATEGORYNAME">
                      <a:rPr lang="ru-RU" sz="1600" baseline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600" b="0" i="0" u="none" strike="noStrike" kern="1200" baseline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600" baseline="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 – </a:t>
                    </a:r>
                  </a:p>
                  <a:p>
                    <a:pPr>
                      <a:defRPr sz="1600" b="0" i="0" u="none" strike="noStrike" kern="1200" baseline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5031DFD4-619F-429E-B1A6-3E7C7C646AC5}" type="CELLRANGE">
                      <a:rPr lang="ru-RU" sz="1600" b="1" baseline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600" b="0" i="0" u="none" strike="noStrike" kern="1200" baseline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[ДИАПАЗОН ЯЧЕЕК]</a:t>
                    </a:fld>
                    <a:r>
                      <a:rPr lang="ru-RU" sz="1600" b="1" baseline="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 млн.рублей (</a:t>
                    </a:r>
                    <a:fld id="{CF6D775C-C162-4D93-90F4-12AE0023A47B}" type="PERCENTAGE">
                      <a:rPr lang="ru-RU" sz="1600" b="1" baseline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600" b="0" i="0" u="none" strike="noStrike" kern="1200" baseline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600" b="1" baseline="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)</a:t>
                    </a:r>
                  </a:p>
                </c:rich>
              </c:tx>
              <c:numFmt formatCode="0.0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441841275191964"/>
                      <c:h val="0.1250101825737984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849A-4703-9E36-63AD8FD07394}"/>
                </c:ext>
              </c:extLst>
            </c:dLbl>
            <c:dLbl>
              <c:idx val="4"/>
              <c:layout>
                <c:manualLayout>
                  <c:x val="0.13312036681772232"/>
                  <c:y val="-0.31622020458817274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C9F105C7-1E15-401B-87D6-24EAE3D3E6E7}" type="CATEGORYNAME">
                      <a:rPr lang="ru-RU" sz="1400" smtClean="0">
                        <a:solidFill>
                          <a:schemeClr val="accent5"/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400" dirty="0">
                        <a:solidFill>
                          <a:schemeClr val="accent5"/>
                        </a:solidFill>
                      </a:rPr>
                      <a:t> –</a:t>
                    </a:r>
                    <a:r>
                      <a:rPr lang="ru-RU" sz="1400" baseline="0" dirty="0">
                        <a:solidFill>
                          <a:schemeClr val="accent5"/>
                        </a:solidFill>
                      </a:rPr>
                      <a:t> </a:t>
                    </a:r>
                  </a:p>
                  <a:p>
                    <a:pPr>
                      <a:defRPr sz="14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23AB90E8-DB63-4C58-9B08-979E02901E8B}" type="CELLRANGE">
                      <a:rPr lang="ru-RU" sz="1400" b="1" baseline="0" smtClean="0">
                        <a:solidFill>
                          <a:schemeClr val="accent5"/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[ДИАПАЗОН ЯЧЕЕК]</a:t>
                    </a:fld>
                    <a:r>
                      <a:rPr lang="ru-RU" sz="1400" b="1" baseline="0" dirty="0">
                        <a:solidFill>
                          <a:schemeClr val="accent5"/>
                        </a:solidFill>
                      </a:rPr>
                      <a:t> млн.рублей (</a:t>
                    </a:r>
                    <a:fld id="{F302C960-BC7B-43A2-AC83-4E096FF456C5}" type="PERCENTAGE">
                      <a:rPr lang="ru-RU" sz="1400" b="1" baseline="0" smtClean="0">
                        <a:solidFill>
                          <a:schemeClr val="accent5"/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400" b="1" baseline="0" dirty="0">
                        <a:solidFill>
                          <a:schemeClr val="accent5"/>
                        </a:solidFill>
                      </a:rPr>
                      <a:t>)</a:t>
                    </a:r>
                  </a:p>
                </c:rich>
              </c:tx>
              <c:numFmt formatCode="0.0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441841275191964"/>
                      <c:h val="9.4507494674538922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849A-4703-9E36-63AD8FD07394}"/>
                </c:ext>
              </c:extLst>
            </c:dLbl>
            <c:dLbl>
              <c:idx val="5"/>
              <c:layout>
                <c:manualLayout>
                  <c:x val="0.16805535364161778"/>
                  <c:y val="-0.24611726201949011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BF0A5B1E-DBBE-4944-A627-E924DB81EA66}" type="CATEGORYNAME">
                      <a:rPr lang="ru-RU" sz="1400" smtClean="0"/>
                      <a:pPr>
                        <a:defRPr sz="14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400" baseline="0" dirty="0"/>
                      <a:t> – </a:t>
                    </a:r>
                  </a:p>
                  <a:p>
                    <a:pPr>
                      <a:defRPr sz="14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1B88C9AB-C828-4CD0-A88D-4BB7FFD97845}" type="CELLRANGE">
                      <a:rPr lang="ru-RU" sz="1400" b="1" baseline="0" smtClean="0"/>
                      <a:pPr>
                        <a:defRPr sz="14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[ДИАПАЗОН ЯЧЕЕК]</a:t>
                    </a:fld>
                    <a:r>
                      <a:rPr lang="ru-RU" sz="1400" b="1" baseline="0" dirty="0"/>
                      <a:t> млн.рублей (</a:t>
                    </a:r>
                    <a:fld id="{82CE0D93-EBD1-45EF-9738-5E394A8405E7}" type="PERCENTAGE">
                      <a:rPr lang="ru-RU" sz="1400" b="1" baseline="0" smtClean="0"/>
                      <a:pPr>
                        <a:defRPr sz="14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400" b="1" baseline="0" dirty="0"/>
                      <a:t>)</a:t>
                    </a:r>
                  </a:p>
                </c:rich>
              </c:tx>
              <c:numFmt formatCode="0.0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43942255131577"/>
                      <c:h val="0.15342852013327513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849A-4703-9E36-63AD8FD07394}"/>
                </c:ext>
              </c:extLst>
            </c:dLbl>
            <c:dLbl>
              <c:idx val="6"/>
              <c:layout>
                <c:manualLayout>
                  <c:x val="0.20053928207013569"/>
                  <c:y val="-0.10133957637690914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97B494E2-4B47-439D-8342-4F438B91A89F}" type="CATEGORYNAME">
                      <a:rPr lang="ru-RU" sz="1400" smtClean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 –</a:t>
                    </a:r>
                    <a:r>
                      <a:rPr lang="ru-RU" sz="1400" baseline="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 </a:t>
                    </a:r>
                  </a:p>
                  <a:p>
                    <a:pPr>
                      <a:defRPr sz="1400" b="0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9E370DDD-26F7-412B-8A71-6344543250A4}" type="CELLRANGE">
                      <a:rPr lang="ru-RU" sz="1400" b="1" baseline="0" smtClean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[ДИАПАЗОН ЯЧЕЕК]</a:t>
                    </a:fld>
                    <a:r>
                      <a:rPr lang="ru-RU" sz="14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 млн.рублей (</a:t>
                    </a:r>
                    <a:fld id="{62075C9A-F914-4EE1-9720-7EA6DC5E4DA0}" type="PERCENTAGE">
                      <a:rPr lang="ru-RU" sz="1400" b="1" baseline="0" smtClean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4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)</a:t>
                    </a:r>
                  </a:p>
                </c:rich>
              </c:tx>
              <c:numFmt formatCode="0.0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441841275191964"/>
                      <c:h val="0.14361682219234667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849A-4703-9E36-63AD8FD07394}"/>
                </c:ext>
              </c:extLst>
            </c:dLbl>
            <c:dLbl>
              <c:idx val="7"/>
              <c:layout>
                <c:manualLayout>
                  <c:x val="0.23771362529961398"/>
                  <c:y val="5.2108758494568259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9EB5B416-6A4B-42F3-8BAF-A910DC6EADEE}" type="CATEGORYNAME">
                      <a:rPr lang="ru-RU" sz="1400" smtClean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400" baseline="0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 – </a:t>
                    </a:r>
                  </a:p>
                  <a:p>
                    <a:pPr>
                      <a:defRPr sz="1400" b="0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4304B1DA-17DE-4402-B98C-7478B56EAB20}" type="CELLRANGE">
                      <a:rPr lang="ru-RU" sz="1400" b="1" baseline="0" smtClean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[ДИАПАЗОН ЯЧЕЕК]</a:t>
                    </a:fld>
                    <a:r>
                      <a:rPr lang="ru-RU" sz="1400" b="1" baseline="0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 млн.рублей (</a:t>
                    </a:r>
                    <a:fld id="{1C2ADADD-C23E-4343-995A-B5F087AB35E4}" type="PERCENTAGE">
                      <a:rPr lang="ru-RU" sz="1400" b="1" baseline="0" smtClean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400" b="1" baseline="0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)</a:t>
                    </a:r>
                  </a:p>
                </c:rich>
              </c:tx>
              <c:numFmt formatCode="0.0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441841275191964"/>
                      <c:h val="0.1421119028333274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849A-4703-9E36-63AD8FD07394}"/>
                </c:ext>
              </c:extLst>
            </c:dLbl>
            <c:dLbl>
              <c:idx val="8"/>
              <c:layout>
                <c:manualLayout>
                  <c:x val="-6.5746855680177824E-2"/>
                  <c:y val="3.8026283950002009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054C66CF-8143-488A-8FF8-255E3BF7360D}" type="CATEGORYNAME">
                      <a:rPr lang="ru-RU" sz="1400" smtClean="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400" baseline="0" dirty="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t> – </a:t>
                    </a:r>
                  </a:p>
                  <a:p>
                    <a:pPr>
                      <a:defRPr sz="1400" b="0" i="0" u="none" strike="noStrike" kern="1200" baseline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5068D1CF-87AA-482D-944D-D800939075AC}" type="CELLRANGE">
                      <a:rPr lang="ru-RU" sz="1400" b="1" baseline="0" smtClean="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[ДИАПАЗОН ЯЧЕЕК]</a:t>
                    </a:fld>
                    <a:r>
                      <a:rPr lang="ru-RU" sz="1400" b="1" baseline="0" dirty="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t> млн.рублей (</a:t>
                    </a:r>
                    <a:fld id="{2F2EED7E-B786-47EA-8888-EA91B7D439D5}" type="PERCENTAGE">
                      <a:rPr lang="ru-RU" sz="1400" b="1" baseline="0" smtClean="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400" b="1" baseline="0" dirty="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t>)</a:t>
                    </a:r>
                  </a:p>
                </c:rich>
              </c:tx>
              <c:numFmt formatCode="0.0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143107659606283"/>
                      <c:h val="0.16331647479395175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849A-4703-9E36-63AD8FD07394}"/>
                </c:ext>
              </c:extLst>
            </c:dLbl>
            <c:dLbl>
              <c:idx val="9"/>
              <c:layout>
                <c:manualLayout>
                  <c:x val="-0.28253834971573205"/>
                  <c:y val="5.9591424101246508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A197A674-A44B-43FD-B101-254590DDBB7B}" type="CATEGORYNAME">
                      <a:rPr lang="ru-RU" sz="140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40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 -</a:t>
                    </a:r>
                    <a:r>
                      <a:rPr lang="ru-RU" sz="1400" baseline="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 </a:t>
                    </a:r>
                    <a:fld id="{0820BD05-9893-48E9-8B39-8A8A80C21A24}" type="CELLRANGE">
                      <a:rPr lang="ru-RU" sz="1400" b="1" baseline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[ДИАПАЗОН ЯЧЕЕК]</a:t>
                    </a:fld>
                    <a:r>
                      <a:rPr lang="ru-RU" sz="1400" b="1" baseline="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 млн.рублей (</a:t>
                    </a:r>
                    <a:fld id="{4EC28BD0-BFB6-414E-8D08-EDEE05A077AB}" type="PERCENTAGE">
                      <a:rPr lang="ru-RU" sz="1400" b="1" baseline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400" b="1" baseline="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)</a:t>
                    </a:r>
                  </a:p>
                </c:rich>
              </c:tx>
              <c:numFmt formatCode="0.0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945438172198373"/>
                      <c:h val="0.1379484060244009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849A-4703-9E36-63AD8FD07394}"/>
                </c:ext>
              </c:extLst>
            </c:dLbl>
            <c:dLbl>
              <c:idx val="10"/>
              <c:layout>
                <c:manualLayout>
                  <c:x val="-0.47394147519921159"/>
                  <c:y val="6.051180868329845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9B589169-5BEC-44F2-AEDE-53A9EF1E73D3}" type="CATEGORYNAME">
                      <a:rPr lang="ru-RU" sz="1400" baseline="0" smtClean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400" baseline="0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 – </a:t>
                    </a:r>
                  </a:p>
                  <a:p>
                    <a:pPr>
                      <a:defRPr sz="1400" b="0" i="0" u="none" strike="noStrike" kern="1200" baseline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224B8BE4-08EE-45A7-9F41-DD1446569FFD}" type="CELLRANGE">
                      <a:rPr lang="ru-RU" sz="1400" b="1" baseline="0" smtClean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[ДИАПАЗОН ЯЧЕЕК]</a:t>
                    </a:fld>
                    <a:r>
                      <a:rPr lang="ru-RU" sz="1400" b="1" baseline="0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 млн.рублей (</a:t>
                    </a:r>
                    <a:fld id="{BB5B5DC1-90CD-4DDD-AEA3-D5810B19DF71}" type="PERCENTAGE">
                      <a:rPr lang="ru-RU" sz="1400" b="1" baseline="0" smtClean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400" b="1" baseline="0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)</a:t>
                    </a:r>
                  </a:p>
                </c:rich>
              </c:tx>
              <c:numFmt formatCode="0.0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0516795576162516"/>
                      <c:h val="0.12828922152296879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849A-4703-9E36-63AD8FD07394}"/>
                </c:ext>
              </c:extLst>
            </c:dLbl>
            <c:numFmt formatCode="0.00%" sourceLinked="0"/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F07F09"/>
                </a:solidFill>
                <a:round/>
              </a:ln>
              <a:effectLst>
                <a:outerShdw blurRad="50800" dist="38100" dir="2700000" algn="tl" rotWithShape="0">
                  <a:srgbClr val="F07F09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Лист1!$A$2:$A$12</c:f>
              <c:strCache>
                <c:ptCount val="11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Имущественные налоги</c:v>
                </c:pt>
                <c:pt idx="4">
                  <c:v>Госпошлина</c:v>
                </c:pt>
                <c:pt idx="5">
                  <c:v>Доходы от использования муниципальной собственности</c:v>
                </c:pt>
                <c:pt idx="6">
                  <c:v>Платежи при пользовании природными ресурсами</c:v>
                </c:pt>
                <c:pt idx="7">
                  <c:v>Доходы от оказания платных услуг и компенсации затрат государства</c:v>
                </c:pt>
                <c:pt idx="8">
                  <c:v>Доходы от продажи материальных и нематериальных активов</c:v>
                </c:pt>
                <c:pt idx="9">
                  <c:v>Штрафы, санкции, возмещение ущерба</c:v>
                </c:pt>
                <c:pt idx="10">
                  <c:v>Прочие неналоговые доходы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3818.4</c:v>
                </c:pt>
                <c:pt idx="1">
                  <c:v>16.7</c:v>
                </c:pt>
                <c:pt idx="2">
                  <c:v>638.6</c:v>
                </c:pt>
                <c:pt idx="3">
                  <c:v>509.2</c:v>
                </c:pt>
                <c:pt idx="4">
                  <c:v>131.5</c:v>
                </c:pt>
                <c:pt idx="5">
                  <c:v>216.9</c:v>
                </c:pt>
                <c:pt idx="6">
                  <c:v>80.900000000000006</c:v>
                </c:pt>
                <c:pt idx="7">
                  <c:v>15</c:v>
                </c:pt>
                <c:pt idx="8">
                  <c:v>96.3</c:v>
                </c:pt>
                <c:pt idx="9">
                  <c:v>77.900000000000006</c:v>
                </c:pt>
                <c:pt idx="10">
                  <c:v>1.1000000000000001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Лист1!$B$2:$B$12</c15:f>
                <c15:dlblRangeCache>
                  <c:ptCount val="11"/>
                  <c:pt idx="0">
                    <c:v>3 818,4</c:v>
                  </c:pt>
                  <c:pt idx="1">
                    <c:v>16,7</c:v>
                  </c:pt>
                  <c:pt idx="2">
                    <c:v>638,6</c:v>
                  </c:pt>
                  <c:pt idx="3">
                    <c:v>509,2</c:v>
                  </c:pt>
                  <c:pt idx="4">
                    <c:v>131,5</c:v>
                  </c:pt>
                  <c:pt idx="5">
                    <c:v>216,9</c:v>
                  </c:pt>
                  <c:pt idx="6">
                    <c:v>80,9</c:v>
                  </c:pt>
                  <c:pt idx="7">
                    <c:v>15,0</c:v>
                  </c:pt>
                  <c:pt idx="8">
                    <c:v>96,3</c:v>
                  </c:pt>
                  <c:pt idx="9">
                    <c:v>77,9</c:v>
                  </c:pt>
                  <c:pt idx="10">
                    <c:v>1,1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849A-4703-9E36-63AD8FD0739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D-849A-4703-9E36-63AD8FD07394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E-849A-4703-9E36-63AD8FD07394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F-849A-4703-9E36-63AD8FD07394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0-849A-4703-9E36-63AD8FD07394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1-849A-4703-9E36-63AD8FD07394}"/>
              </c:ext>
            </c:extLst>
          </c:dPt>
          <c:dPt>
            <c:idx val="5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2-849A-4703-9E36-63AD8FD0739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  <a:alpha val="90000"/>
                </a:schemeClr>
              </a:solidFill>
              <a:ln w="19050">
                <a:solidFill>
                  <a:schemeClr val="accent1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3-849A-4703-9E36-63AD8FD0739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  <a:alpha val="90000"/>
                </a:schemeClr>
              </a:solidFill>
              <a:ln w="19050">
                <a:solidFill>
                  <a:schemeClr val="accent2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4-849A-4703-9E36-63AD8FD0739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  <a:alpha val="90000"/>
                </a:schemeClr>
              </a:solidFill>
              <a:ln w="19050">
                <a:solidFill>
                  <a:schemeClr val="accent3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5-849A-4703-9E36-63AD8FD07394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  <a:alpha val="90000"/>
                </a:schemeClr>
              </a:solidFill>
              <a:ln w="19050">
                <a:solidFill>
                  <a:schemeClr val="accent4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6-849A-4703-9E36-63AD8FD07394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  <a:alpha val="90000"/>
                </a:schemeClr>
              </a:solidFill>
              <a:ln w="19050">
                <a:solidFill>
                  <a:schemeClr val="accent5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37-849A-4703-9E36-63AD8FD07394}"/>
              </c:ext>
            </c:extLst>
          </c:dPt>
          <c:dLbls>
            <c:dLbl>
              <c:idx val="0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9F2936"/>
                  </a:solidFill>
                  <a:round/>
                </a:ln>
                <a:effectLst>
                  <a:outerShdw blurRad="50800" dist="38100" dir="2700000" algn="tl" rotWithShape="0">
                    <a:srgbClr val="9F2936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849A-4703-9E36-63AD8FD07394}"/>
                </c:ext>
              </c:extLst>
            </c:dLbl>
            <c:dLbl>
              <c:idx val="1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9F2936"/>
                  </a:solidFill>
                  <a:round/>
                </a:ln>
                <a:effectLst>
                  <a:outerShdw blurRad="50800" dist="38100" dir="2700000" algn="tl" rotWithShape="0">
                    <a:srgbClr val="9F2936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E-849A-4703-9E36-63AD8FD07394}"/>
                </c:ext>
              </c:extLst>
            </c:dLbl>
            <c:dLbl>
              <c:idx val="2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9F2936"/>
                  </a:solidFill>
                  <a:round/>
                </a:ln>
                <a:effectLst>
                  <a:outerShdw blurRad="50800" dist="38100" dir="2700000" algn="tl" rotWithShape="0">
                    <a:srgbClr val="9F2936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849A-4703-9E36-63AD8FD07394}"/>
                </c:ext>
              </c:extLst>
            </c:dLbl>
            <c:dLbl>
              <c:idx val="3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9F2936"/>
                  </a:solidFill>
                  <a:round/>
                </a:ln>
                <a:effectLst>
                  <a:outerShdw blurRad="50800" dist="38100" dir="2700000" algn="tl" rotWithShape="0">
                    <a:srgbClr val="9F2936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0-849A-4703-9E36-63AD8FD07394}"/>
                </c:ext>
              </c:extLst>
            </c:dLbl>
            <c:dLbl>
              <c:idx val="4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9F2936"/>
                  </a:solidFill>
                  <a:round/>
                </a:ln>
                <a:effectLst>
                  <a:outerShdw blurRad="50800" dist="38100" dir="2700000" algn="tl" rotWithShape="0">
                    <a:srgbClr val="9F2936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1-849A-4703-9E36-63AD8FD07394}"/>
                </c:ext>
              </c:extLst>
            </c:dLbl>
            <c:dLbl>
              <c:idx val="5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9F2936"/>
                  </a:solidFill>
                  <a:round/>
                </a:ln>
                <a:effectLst>
                  <a:outerShdw blurRad="50800" dist="38100" dir="2700000" algn="tl" rotWithShape="0">
                    <a:srgbClr val="9F2936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6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2-849A-4703-9E36-63AD8FD07394}"/>
                </c:ext>
              </c:extLst>
            </c:dLbl>
            <c:dLbl>
              <c:idx val="6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9F2936"/>
                  </a:solidFill>
                  <a:round/>
                </a:ln>
                <a:effectLst>
                  <a:outerShdw blurRad="50800" dist="38100" dir="2700000" algn="tl" rotWithShape="0">
                    <a:srgbClr val="9F2936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3-849A-4703-9E36-63AD8FD07394}"/>
                </c:ext>
              </c:extLst>
            </c:dLbl>
            <c:dLbl>
              <c:idx val="7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9F2936"/>
                  </a:solidFill>
                  <a:round/>
                </a:ln>
                <a:effectLst>
                  <a:outerShdw blurRad="50800" dist="38100" dir="2700000" algn="tl" rotWithShape="0">
                    <a:srgbClr val="9F2936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4-849A-4703-9E36-63AD8FD07394}"/>
                </c:ext>
              </c:extLst>
            </c:dLbl>
            <c:dLbl>
              <c:idx val="8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9F2936"/>
                  </a:solidFill>
                  <a:round/>
                </a:ln>
                <a:effectLst>
                  <a:outerShdw blurRad="50800" dist="38100" dir="2700000" algn="tl" rotWithShape="0">
                    <a:srgbClr val="9F2936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3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5-849A-4703-9E36-63AD8FD07394}"/>
                </c:ext>
              </c:extLst>
            </c:dLbl>
            <c:dLbl>
              <c:idx val="9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9F2936"/>
                  </a:solidFill>
                  <a:round/>
                </a:ln>
                <a:effectLst>
                  <a:outerShdw blurRad="50800" dist="38100" dir="2700000" algn="tl" rotWithShape="0">
                    <a:srgbClr val="9F2936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4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6-849A-4703-9E36-63AD8FD07394}"/>
                </c:ext>
              </c:extLst>
            </c:dLbl>
            <c:dLbl>
              <c:idx val="10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9F2936"/>
                  </a:solidFill>
                  <a:round/>
                </a:ln>
                <a:effectLst>
                  <a:outerShdw blurRad="50800" dist="38100" dir="2700000" algn="tl" rotWithShape="0">
                    <a:srgbClr val="9F2936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5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37-849A-4703-9E36-63AD8FD07394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9F2936"/>
                </a:solidFill>
                <a:round/>
              </a:ln>
              <a:effectLst>
                <a:outerShdw blurRad="50800" dist="38100" dir="2700000" algn="tl" rotWithShape="0">
                  <a:srgbClr val="9F2936">
                    <a:lumMod val="75000"/>
                    <a:alpha val="40000"/>
                  </a:srgbClr>
                </a:outerShdw>
              </a:effectLst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Имущественные налоги</c:v>
                </c:pt>
                <c:pt idx="4">
                  <c:v>Госпошлина</c:v>
                </c:pt>
                <c:pt idx="5">
                  <c:v>Доходы от использования муниципальной собственности</c:v>
                </c:pt>
                <c:pt idx="6">
                  <c:v>Платежи при пользовании природными ресурсами</c:v>
                </c:pt>
                <c:pt idx="7">
                  <c:v>Доходы от оказания платных услуг и компенсации затрат государства</c:v>
                </c:pt>
                <c:pt idx="8">
                  <c:v>Доходы от продажи материальных и нематериальных активов</c:v>
                </c:pt>
                <c:pt idx="9">
                  <c:v>Штрафы, санкции, возмещение ущерба</c:v>
                </c:pt>
                <c:pt idx="10">
                  <c:v>Прочие неналоговые доходы</c:v>
                </c:pt>
              </c:strCache>
            </c:strRef>
          </c:cat>
          <c:val>
            <c:numRef>
              <c:f>Лист1!$C$2:$C$12</c:f>
              <c:numCache>
                <c:formatCode>0.0%</c:formatCode>
                <c:ptCount val="11"/>
                <c:pt idx="0">
                  <c:v>0.68155287817938437</c:v>
                </c:pt>
                <c:pt idx="1">
                  <c:v>2.980812137438644E-3</c:v>
                </c:pt>
                <c:pt idx="2">
                  <c:v>0.1139848282016957</c:v>
                </c:pt>
                <c:pt idx="3">
                  <c:v>9.0887996430165124E-2</c:v>
                </c:pt>
                <c:pt idx="4">
                  <c:v>2.3471664435519859E-2</c:v>
                </c:pt>
                <c:pt idx="5">
                  <c:v>3.8714859437751013E-2</c:v>
                </c:pt>
                <c:pt idx="6">
                  <c:v>1.4439982150825528E-2</c:v>
                </c:pt>
                <c:pt idx="7">
                  <c:v>2.6773761713520753E-3</c:v>
                </c:pt>
                <c:pt idx="8">
                  <c:v>1.7188755020080323E-2</c:v>
                </c:pt>
                <c:pt idx="9">
                  <c:v>1.3904506916555112E-2</c:v>
                </c:pt>
                <c:pt idx="10">
                  <c:v>1.9634091923248555E-4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B-849A-4703-9E36-63AD8FD07394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17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468496842559803"/>
          <c:y val="0.15821927917097803"/>
          <c:w val="0.74674976147239636"/>
          <c:h val="0.73415062488936778"/>
        </c:manualLayout>
      </c:layout>
      <c:pie3DChart>
        <c:varyColors val="1"/>
        <c:ser>
          <c:idx val="0"/>
          <c:order val="0"/>
          <c:explosion val="15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CF9-4B56-8B0D-53CC100A7C06}"/>
              </c:ext>
            </c:extLst>
          </c:dPt>
          <c:dPt>
            <c:idx val="1"/>
            <c:bubble3D val="0"/>
            <c:explosion val="7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CF9-4B56-8B0D-53CC100A7C06}"/>
              </c:ext>
            </c:extLst>
          </c:dPt>
          <c:dPt>
            <c:idx val="2"/>
            <c:bubble3D val="0"/>
            <c:explosion val="5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CF9-4B56-8B0D-53CC100A7C06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CF9-4B56-8B0D-53CC100A7C06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3CF9-4B56-8B0D-53CC100A7C06}"/>
              </c:ext>
            </c:extLst>
          </c:dPt>
          <c:dPt>
            <c:idx val="5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3CF9-4B56-8B0D-53CC100A7C0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  <a:alpha val="90000"/>
                </a:schemeClr>
              </a:solidFill>
              <a:ln w="19050">
                <a:solidFill>
                  <a:schemeClr val="accent1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3CF9-4B56-8B0D-53CC100A7C0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  <a:alpha val="90000"/>
                </a:schemeClr>
              </a:solidFill>
              <a:ln w="19050">
                <a:solidFill>
                  <a:schemeClr val="accent2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3CF9-4B56-8B0D-53CC100A7C0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  <a:alpha val="90000"/>
                </a:schemeClr>
              </a:solidFill>
              <a:ln w="19050">
                <a:solidFill>
                  <a:schemeClr val="accent3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3CF9-4B56-8B0D-53CC100A7C06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  <a:alpha val="90000"/>
                </a:schemeClr>
              </a:solidFill>
              <a:ln w="19050">
                <a:solidFill>
                  <a:schemeClr val="accent4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3CF9-4B56-8B0D-53CC100A7C06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  <a:alpha val="90000"/>
                </a:schemeClr>
              </a:solidFill>
              <a:ln w="19050">
                <a:solidFill>
                  <a:schemeClr val="accent5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3CF9-4B56-8B0D-53CC100A7C06}"/>
              </c:ext>
            </c:extLst>
          </c:dPt>
          <c:dLbls>
            <c:dLbl>
              <c:idx val="0"/>
              <c:layout>
                <c:manualLayout>
                  <c:x val="-0.33389762922716398"/>
                  <c:y val="-3.452286096177588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0481BAAA-E6F3-4099-84E8-48491F235EBB}" type="CATEGORYNAME">
                      <a:rPr lang="ru-RU" sz="1200" smtClean="0"/>
                      <a:pPr>
                        <a:defRPr sz="12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200" baseline="0" dirty="0"/>
                      <a:t> </a:t>
                    </a:r>
                  </a:p>
                  <a:p>
                    <a:pPr>
                      <a:defRPr sz="12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baseline="0" dirty="0"/>
                      <a:t>- </a:t>
                    </a:r>
                    <a:fld id="{923682D8-B030-437A-89BA-99C5D0435EA6}" type="VALUE">
                      <a:rPr lang="ru-RU" sz="1400" b="1" baseline="0" smtClean="0"/>
                      <a:pPr>
                        <a:defRPr sz="12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ru-RU" sz="1200" baseline="0" dirty="0"/>
                      <a:t> млн.рублей (</a:t>
                    </a:r>
                    <a:fld id="{C391FE72-C1C5-4C18-A93A-830FE9935246}" type="PERCENTAGE">
                      <a:rPr lang="ru-RU" sz="1400" b="1" baseline="0" smtClean="0"/>
                      <a:pPr>
                        <a:defRPr sz="12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400" b="0" baseline="0" dirty="0"/>
                      <a:t>)</a:t>
                    </a:r>
                  </a:p>
                </c:rich>
              </c:tx>
              <c:numFmt formatCode="General" sourceLinked="0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F07F0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srgbClr val="F07F09">
                      <a:lumMod val="75000"/>
                      <a:alpha val="40000"/>
                    </a:srgbClr>
                  </a:outerShdw>
                </a:effectLst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51144"/>
                        <a:gd name="adj2" fmla="val 99399"/>
                        <a:gd name="adj3" fmla="val 25053"/>
                        <a:gd name="adj4" fmla="val 206426"/>
                      </a:avLst>
                    </a:prstGeom>
                  </c15:spPr>
                  <c15:layout>
                    <c:manualLayout>
                      <c:w val="0.21330483224809529"/>
                      <c:h val="0.1114160976950593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CF9-4B56-8B0D-53CC100A7C06}"/>
                </c:ext>
              </c:extLst>
            </c:dLbl>
            <c:dLbl>
              <c:idx val="1"/>
              <c:layout>
                <c:manualLayout>
                  <c:x val="-0.19151455328051642"/>
                  <c:y val="-0.15636841249366187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F6EA7C5D-CBF8-4AF6-8F2A-B3060A047141}" type="CATEGORYNAME">
                      <a:rPr lang="ru-RU" sz="1200" smtClean="0">
                        <a:solidFill>
                          <a:schemeClr val="accent2"/>
                        </a:solidFill>
                      </a:rPr>
                      <a:pPr>
                        <a:defRPr sz="12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200" baseline="0" dirty="0">
                        <a:solidFill>
                          <a:schemeClr val="accent2"/>
                        </a:solidFill>
                      </a:rPr>
                      <a:t> </a:t>
                    </a:r>
                  </a:p>
                  <a:p>
                    <a:pPr>
                      <a:defRPr sz="12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baseline="0" dirty="0">
                        <a:solidFill>
                          <a:schemeClr val="accent2"/>
                        </a:solidFill>
                      </a:rPr>
                      <a:t>- </a:t>
                    </a:r>
                    <a:fld id="{1FEE7657-9716-4121-8074-F68886D44230}" type="VALUE">
                      <a:rPr lang="ru-RU" sz="1400" b="1" baseline="0" smtClean="0">
                        <a:solidFill>
                          <a:schemeClr val="accent2"/>
                        </a:solidFill>
                      </a:rPr>
                      <a:pPr>
                        <a:defRPr sz="12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ru-RU" sz="1200" baseline="0" dirty="0">
                        <a:solidFill>
                          <a:schemeClr val="accent2"/>
                        </a:solidFill>
                      </a:rPr>
                      <a:t> млн.рублей (</a:t>
                    </a:r>
                    <a:fld id="{29C63124-6304-43B9-8E46-72792F220B50}" type="PERCENTAGE">
                      <a:rPr lang="ru-RU" sz="1400" b="1" baseline="0" smtClean="0">
                        <a:solidFill>
                          <a:schemeClr val="accent2"/>
                        </a:solidFill>
                      </a:rPr>
                      <a:pPr>
                        <a:defRPr sz="12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200" b="0" baseline="0" dirty="0">
                        <a:solidFill>
                          <a:schemeClr val="accent2"/>
                        </a:solidFill>
                      </a:rPr>
                      <a:t>)</a:t>
                    </a:r>
                  </a:p>
                </c:rich>
              </c:tx>
              <c:numFmt formatCode="General" sourceLinked="0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9F293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srgbClr val="F07F09">
                      <a:lumMod val="75000"/>
                      <a:alpha val="40000"/>
                    </a:srgbClr>
                  </a:outerShdw>
                </a:effectLst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116607"/>
                        <a:gd name="adj2" fmla="val 189331"/>
                        <a:gd name="adj3" fmla="val 67776"/>
                        <a:gd name="adj4" fmla="val 100360"/>
                      </a:avLst>
                    </a:prstGeom>
                  </c15:spPr>
                  <c15:layout>
                    <c:manualLayout>
                      <c:w val="0.21428601311538825"/>
                      <c:h val="0.1247349822756529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CF9-4B56-8B0D-53CC100A7C06}"/>
                </c:ext>
              </c:extLst>
            </c:dLbl>
            <c:dLbl>
              <c:idx val="2"/>
              <c:layout>
                <c:manualLayout>
                  <c:x val="-0.10522202980325605"/>
                  <c:y val="-0.22439851630049887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E67788FD-BCD1-4D2E-BCB6-2E890A3CBE3A}" type="CATEGORYNAME">
                      <a:rPr lang="ru-RU" sz="1400" smtClean="0">
                        <a:solidFill>
                          <a:schemeClr val="accent3"/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400" baseline="0" dirty="0">
                        <a:solidFill>
                          <a:schemeClr val="accent3"/>
                        </a:solidFill>
                      </a:rPr>
                      <a:t> </a:t>
                    </a:r>
                  </a:p>
                  <a:p>
                    <a:pPr>
                      <a:defRPr sz="14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baseline="0" dirty="0">
                        <a:solidFill>
                          <a:schemeClr val="accent3"/>
                        </a:solidFill>
                      </a:rPr>
                      <a:t>- </a:t>
                    </a:r>
                    <a:fld id="{B4B76789-86BC-4019-955E-EF26F4C244B3}" type="VALUE">
                      <a:rPr lang="ru-RU" sz="1600" b="1" baseline="0" smtClean="0">
                        <a:solidFill>
                          <a:schemeClr val="accent3"/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ru-RU" sz="1400" baseline="0" dirty="0">
                        <a:solidFill>
                          <a:schemeClr val="accent3"/>
                        </a:solidFill>
                      </a:rPr>
                      <a:t> млн.рублей (</a:t>
                    </a:r>
                    <a:fld id="{0E6C4546-7F3E-4B84-AFA0-A20683EFBF98}" type="PERCENTAGE">
                      <a:rPr lang="ru-RU" sz="1600" b="1" baseline="0" smtClean="0">
                        <a:solidFill>
                          <a:schemeClr val="accent3"/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400" b="0" baseline="0" dirty="0">
                        <a:solidFill>
                          <a:schemeClr val="accent3"/>
                        </a:solidFill>
                      </a:rPr>
                      <a:t>)</a:t>
                    </a:r>
                  </a:p>
                </c:rich>
              </c:tx>
              <c:numFmt formatCode="General" sourceLinked="0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1B587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srgbClr val="F07F09">
                      <a:lumMod val="75000"/>
                      <a:alpha val="40000"/>
                    </a:srgbClr>
                  </a:outerShdw>
                </a:effectLst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52586"/>
                        <a:gd name="adj2" fmla="val 100502"/>
                        <a:gd name="adj3" fmla="val 143774"/>
                        <a:gd name="adj4" fmla="val 147604"/>
                      </a:avLst>
                    </a:prstGeom>
                  </c15:spPr>
                  <c15:layout>
                    <c:manualLayout>
                      <c:w val="0.21226688546155081"/>
                      <c:h val="0.1438108217576213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CF9-4B56-8B0D-53CC100A7C06}"/>
                </c:ext>
              </c:extLst>
            </c:dLbl>
            <c:dLbl>
              <c:idx val="3"/>
              <c:layout>
                <c:manualLayout>
                  <c:x val="-1.7189696526278476E-2"/>
                  <c:y val="2.843059138028602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1DCE7137-285D-4E89-8EF9-80EC853A86FA}" type="CATEGORYNAME">
                      <a:rPr lang="ru-RU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 </a:t>
                    </a:r>
                  </a:p>
                  <a:p>
                    <a:pPr>
                      <a:defRPr sz="1330" b="0" i="0" u="none" strike="noStrike" kern="1200" baseline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-</a:t>
                    </a:r>
                    <a:r>
                      <a:rPr lang="ru-RU" baseline="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 </a:t>
                    </a:r>
                    <a:fld id="{F3E7B29E-CDF7-47B2-B4BF-96AFA3F46A05}" type="VALUE">
                      <a:rPr lang="ru-RU" sz="1800" b="1" baseline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ru-RU" baseline="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 млн.рублей </a:t>
                    </a:r>
                    <a:r>
                      <a:rPr lang="ru-RU" sz="1400" baseline="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(</a:t>
                    </a:r>
                    <a:fld id="{A06883FA-F94E-4FE8-BBCF-8826DF208C2E}" type="PERCENTAGE">
                      <a:rPr lang="ru-RU" sz="1800" b="1" baseline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400" b="0" baseline="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)</a:t>
                    </a:r>
                  </a:p>
                </c:rich>
              </c:tx>
              <c:numFmt formatCode="General" sourceLinked="0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4E8542">
                      <a:lumMod val="75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srgbClr val="F07F09">
                      <a:lumMod val="75000"/>
                      <a:alpha val="40000"/>
                    </a:srgbClr>
                  </a:outerShdw>
                </a:effectLst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49945"/>
                        <a:gd name="adj2" fmla="val 99802"/>
                        <a:gd name="adj3" fmla="val 62608"/>
                        <a:gd name="adj4" fmla="val 109123"/>
                      </a:avLst>
                    </a:prstGeom>
                  </c15:spPr>
                  <c15:layout>
                    <c:manualLayout>
                      <c:w val="0.23759539566050794"/>
                      <c:h val="0.1051973455613658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CF9-4B56-8B0D-53CC100A7C06}"/>
                </c:ext>
              </c:extLst>
            </c:dLbl>
            <c:dLbl>
              <c:idx val="4"/>
              <c:layout>
                <c:manualLayout>
                  <c:x val="-8.5427786572940562E-2"/>
                  <c:y val="5.076891317908218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2D9974FA-2AEC-48F9-9A90-10BB8EAAFB48}" type="CATEGORYNAME">
                      <a:rPr lang="ru-RU" sz="1400" smtClean="0">
                        <a:solidFill>
                          <a:schemeClr val="accent5"/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400" dirty="0">
                        <a:solidFill>
                          <a:schemeClr val="accent5"/>
                        </a:solidFill>
                      </a:rPr>
                      <a:t> </a:t>
                    </a:r>
                  </a:p>
                  <a:p>
                    <a:pPr>
                      <a:defRPr sz="14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dirty="0">
                        <a:solidFill>
                          <a:schemeClr val="accent5"/>
                        </a:solidFill>
                      </a:rPr>
                      <a:t>-</a:t>
                    </a:r>
                    <a:r>
                      <a:rPr lang="ru-RU" sz="1400" baseline="0" dirty="0">
                        <a:solidFill>
                          <a:schemeClr val="accent5"/>
                        </a:solidFill>
                      </a:rPr>
                      <a:t> </a:t>
                    </a:r>
                    <a:fld id="{DD829496-7A50-409B-9062-008361155E00}" type="VALUE">
                      <a:rPr lang="ru-RU" sz="1400" b="1" baseline="0" smtClean="0">
                        <a:solidFill>
                          <a:schemeClr val="accent5"/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ru-RU" sz="1400" baseline="0" dirty="0">
                        <a:solidFill>
                          <a:schemeClr val="accent5"/>
                        </a:solidFill>
                      </a:rPr>
                      <a:t> млн.рублей (</a:t>
                    </a:r>
                    <a:fld id="{11AB9CCD-003C-425C-9A2A-3815735989D3}" type="PERCENTAGE">
                      <a:rPr lang="ru-RU" sz="1400" b="1" baseline="0" smtClean="0">
                        <a:solidFill>
                          <a:schemeClr val="accent5"/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400" b="0" baseline="0" dirty="0">
                        <a:solidFill>
                          <a:schemeClr val="accent5"/>
                        </a:solidFill>
                      </a:rPr>
                      <a:t>)</a:t>
                    </a:r>
                  </a:p>
                </c:rich>
              </c:tx>
              <c:numFmt formatCode="General" sourceLinked="0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6048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srgbClr val="F07F09">
                      <a:lumMod val="75000"/>
                      <a:alpha val="40000"/>
                    </a:srgbClr>
                  </a:outerShdw>
                </a:effectLst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92519"/>
                        <a:gd name="adj2" fmla="val 137677"/>
                        <a:gd name="adj3" fmla="val 45799"/>
                        <a:gd name="adj4" fmla="val 100248"/>
                      </a:avLst>
                    </a:prstGeom>
                  </c15:spPr>
                  <c15:layout>
                    <c:manualLayout>
                      <c:w val="0.23863342447872768"/>
                      <c:h val="8.694963899704932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CF9-4B56-8B0D-53CC100A7C06}"/>
                </c:ext>
              </c:extLst>
            </c:dLbl>
            <c:dLbl>
              <c:idx val="5"/>
              <c:layout>
                <c:manualLayout>
                  <c:x val="7.9038585485167734E-2"/>
                  <c:y val="6.498436877131394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8314B41B-45E0-44DA-8311-2D1524150352}" type="CATEGORYNAME">
                      <a:rPr lang="ru-RU" sz="1800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pPr>
                        <a:defRPr sz="1800" b="0" i="0" u="none" strike="noStrike" kern="1200" baseline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800" baseline="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 </a:t>
                    </a:r>
                  </a:p>
                  <a:p>
                    <a:pPr>
                      <a:defRPr sz="1800" b="0" i="0" u="none" strike="noStrike" kern="1200" baseline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800" baseline="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– </a:t>
                    </a:r>
                    <a:fld id="{933FFF16-75B9-4A87-8A26-9583CA208469}" type="VALUE">
                      <a:rPr lang="ru-RU" sz="2000" b="1" baseline="0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pPr>
                        <a:defRPr sz="1800" b="0" i="0" u="none" strike="noStrike" kern="1200" baseline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ru-RU" sz="1800" baseline="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 млн.рублей (</a:t>
                    </a:r>
                    <a:fld id="{2D0FA239-9207-4E94-8591-832DBB245F64}" type="PERCENTAGE">
                      <a:rPr lang="ru-RU" sz="2000" b="1" baseline="0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pPr>
                        <a:defRPr sz="1800" b="0" i="0" u="none" strike="noStrike" kern="1200" baseline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800" baseline="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)</a:t>
                    </a:r>
                  </a:p>
                </c:rich>
              </c:tx>
              <c:numFmt formatCode="General" sourceLinked="0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chemeClr val="accent6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srgbClr val="F07F09">
                      <a:lumMod val="75000"/>
                      <a:alpha val="40000"/>
                    </a:srgbClr>
                  </a:outerShdw>
                </a:effectLst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50299"/>
                        <a:gd name="adj2" fmla="val -581"/>
                        <a:gd name="adj3" fmla="val 57290"/>
                        <a:gd name="adj4" fmla="val -29181"/>
                      </a:avLst>
                    </a:prstGeom>
                  </c15:spPr>
                  <c15:layout>
                    <c:manualLayout>
                      <c:w val="0.26765098114395303"/>
                      <c:h val="0.1206734692213264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3CF9-4B56-8B0D-53CC100A7C06}"/>
                </c:ext>
              </c:extLst>
            </c:dLbl>
            <c:dLbl>
              <c:idx val="6"/>
              <c:layout>
                <c:manualLayout>
                  <c:x val="8.5005405477238394E-2"/>
                  <c:y val="-0.40615130543265748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B380D07D-6807-4B4E-B2B5-EB1739583A8B}" type="CATEGORYNAME">
                      <a:rPr lang="ru-RU" smtClean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 </a:t>
                    </a:r>
                  </a:p>
                  <a:p>
                    <a:pPr>
                      <a:defRPr sz="1330" b="0" i="0" u="none" strike="noStrike" kern="1200" baseline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-</a:t>
                    </a:r>
                    <a:r>
                      <a:rPr lang="ru-RU" baseline="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 </a:t>
                    </a:r>
                    <a:fld id="{AF3A257E-98BA-4E0B-ACDB-79E9B8390506}" type="VALUE">
                      <a:rPr lang="ru-RU" sz="1600" b="1" baseline="0" smtClean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ru-RU" baseline="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 млн.рублей (</a:t>
                    </a:r>
                    <a:fld id="{8B1A9483-D085-4577-A8EF-F7DEBEB923B7}" type="PERCENTAGE">
                      <a:rPr lang="ru-RU" sz="1600" b="1" i="0" baseline="0" smtClean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baseline="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)</a:t>
                    </a:r>
                  </a:p>
                </c:rich>
              </c:tx>
              <c:numFmt formatCode="General" sourceLinked="0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srgbClr val="F07F09">
                      <a:lumMod val="75000"/>
                      <a:alpha val="40000"/>
                    </a:srgbClr>
                  </a:outerShdw>
                </a:effectLst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48102"/>
                        <a:gd name="adj2" fmla="val -1067"/>
                        <a:gd name="adj3" fmla="val 399329"/>
                        <a:gd name="adj4" fmla="val -45891"/>
                      </a:avLst>
                    </a:prstGeom>
                  </c15:spPr>
                  <c15:layout>
                    <c:manualLayout>
                      <c:w val="0.20866282381080936"/>
                      <c:h val="7.949116596925372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3CF9-4B56-8B0D-53CC100A7C06}"/>
                </c:ext>
              </c:extLst>
            </c:dLbl>
            <c:dLbl>
              <c:idx val="7"/>
              <c:layout>
                <c:manualLayout>
                  <c:x val="0.11720271495313571"/>
                  <c:y val="-0.3574131487807386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D688B547-C82E-4CBC-8036-53F39CEA317F}" type="CATEGORYNAME">
                      <a:rPr lang="ru-RU" smtClean="0">
                        <a:solidFill>
                          <a:srgbClr val="C00000"/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dirty="0">
                        <a:solidFill>
                          <a:srgbClr val="C00000"/>
                        </a:solidFill>
                      </a:rPr>
                      <a:t> </a:t>
                    </a:r>
                  </a:p>
                  <a:p>
                    <a:pPr>
                      <a:defRPr sz="1330" b="0" i="0" u="none" strike="noStrike" kern="1200" baseline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rgbClr val="C00000"/>
                        </a:solidFill>
                      </a:rPr>
                      <a:t>-</a:t>
                    </a:r>
                    <a:r>
                      <a:rPr lang="ru-RU" baseline="0" dirty="0">
                        <a:solidFill>
                          <a:srgbClr val="C00000"/>
                        </a:solidFill>
                      </a:rPr>
                      <a:t> </a:t>
                    </a:r>
                    <a:fld id="{8F77B38C-4B2F-42BC-8457-DDE8EC284A4A}" type="VALUE">
                      <a:rPr lang="ru-RU" sz="1600" b="1" baseline="0" smtClean="0">
                        <a:solidFill>
                          <a:srgbClr val="C00000"/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ru-RU" baseline="0" dirty="0">
                        <a:solidFill>
                          <a:srgbClr val="C00000"/>
                        </a:solidFill>
                      </a:rPr>
                      <a:t> млн.рублей (</a:t>
                    </a:r>
                    <a:fld id="{B5ABBD43-37C2-427A-8E1D-E7CBF6E0D6C1}" type="PERCENTAGE">
                      <a:rPr lang="ru-RU" sz="1600" b="1" baseline="0" smtClean="0">
                        <a:solidFill>
                          <a:srgbClr val="C00000"/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baseline="0" dirty="0">
                        <a:solidFill>
                          <a:srgbClr val="C00000"/>
                        </a:solidFill>
                      </a:rPr>
                      <a:t>)</a:t>
                    </a:r>
                  </a:p>
                </c:rich>
              </c:tx>
              <c:numFmt formatCode="General" sourceLinked="0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srgbClr val="F07F09">
                      <a:lumMod val="75000"/>
                      <a:alpha val="40000"/>
                    </a:srgbClr>
                  </a:outerShdw>
                </a:effectLst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52015"/>
                        <a:gd name="adj2" fmla="val -399"/>
                        <a:gd name="adj3" fmla="val 364055"/>
                        <a:gd name="adj4" fmla="val -59866"/>
                      </a:avLst>
                    </a:prstGeom>
                  </c15:spPr>
                  <c15:layout>
                    <c:manualLayout>
                      <c:w val="0.21122016128575788"/>
                      <c:h val="7.949116596925372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3CF9-4B56-8B0D-53CC100A7C06}"/>
                </c:ext>
              </c:extLst>
            </c:dLbl>
            <c:dLbl>
              <c:idx val="8"/>
              <c:layout>
                <c:manualLayout>
                  <c:x val="0.17450188110936013"/>
                  <c:y val="-0.31273642523210188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DFA62FF6-146C-41F3-A28B-5F9D6EE51695}" type="CATEGORYNAME">
                      <a:rPr lang="ru-RU" sz="1400" smtClean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400" dirty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t> </a:t>
                    </a:r>
                  </a:p>
                  <a:p>
                    <a:pPr>
                      <a:defRPr sz="1400" b="0" i="0" u="none" strike="noStrike" kern="1200" baseline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dirty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t>-</a:t>
                    </a:r>
                    <a:r>
                      <a:rPr lang="ru-RU" sz="1400" baseline="0" dirty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t> </a:t>
                    </a:r>
                    <a:fld id="{EBBDF064-62F1-4292-A40E-6CFB05B48C6E}" type="VALUE">
                      <a:rPr lang="ru-RU" sz="1600" b="1" baseline="0" smtClean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ru-RU" sz="1400" baseline="0" dirty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t> млн.рублей (</a:t>
                    </a:r>
                    <a:fld id="{D15058D7-1A84-492F-8727-EDCCADD285FE}" type="PERCENTAGE">
                      <a:rPr lang="ru-RU" sz="1600" b="1" baseline="0" smtClean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400" baseline="0" dirty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t>)</a:t>
                    </a:r>
                  </a:p>
                </c:rich>
              </c:tx>
              <c:numFmt formatCode="General" sourceLinked="0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chemeClr val="accent3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srgbClr val="F07F09">
                      <a:lumMod val="75000"/>
                      <a:alpha val="40000"/>
                    </a:srgbClr>
                  </a:outerShdw>
                </a:effectLst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47964"/>
                        <a:gd name="adj2" fmla="val -345"/>
                        <a:gd name="adj3" fmla="val 242676"/>
                        <a:gd name="adj4" fmla="val -85101"/>
                      </a:avLst>
                    </a:prstGeom>
                  </c15:spPr>
                  <c15:layout>
                    <c:manualLayout>
                      <c:w val="0.20977870068881177"/>
                      <c:h val="0.1011649346871923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3CF9-4B56-8B0D-53CC100A7C06}"/>
                </c:ext>
              </c:extLst>
            </c:dLbl>
            <c:dLbl>
              <c:idx val="9"/>
              <c:layout>
                <c:manualLayout>
                  <c:x val="0.25680426085646157"/>
                  <c:y val="-0.207137165770655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16D95656-0A3B-4D55-B567-20A75207CE76}" type="CATEGORYNAME">
                      <a:rPr lang="ru-RU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 </a:t>
                    </a:r>
                  </a:p>
                  <a:p>
                    <a:pPr>
                      <a:defRPr sz="1330" b="0" i="0" u="none" strike="noStrike" kern="1200" baseline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-</a:t>
                    </a:r>
                    <a:r>
                      <a:rPr lang="ru-RU" baseline="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 </a:t>
                    </a:r>
                    <a:fld id="{04CC1520-16E2-4639-957A-F141023CE8CC}" type="VALUE">
                      <a:rPr lang="ru-RU" sz="1400" b="1" baseline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ru-RU" baseline="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 млн.рублей (</a:t>
                    </a:r>
                    <a:fld id="{9260E1DC-DBD4-4BEB-9DC3-75A1CC32A686}" type="PERCENTAGE">
                      <a:rPr lang="ru-RU" sz="1400" b="1" baseline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baseline="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)</a:t>
                    </a:r>
                  </a:p>
                </c:rich>
              </c:tx>
              <c:numFmt formatCode="General" sourceLinked="0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chemeClr val="accent4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srgbClr val="F07F09">
                      <a:lumMod val="75000"/>
                      <a:alpha val="40000"/>
                    </a:srgbClr>
                  </a:outerShdw>
                </a:effectLst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55106"/>
                        <a:gd name="adj2" fmla="val -1113"/>
                        <a:gd name="adj3" fmla="val 177529"/>
                        <a:gd name="adj4" fmla="val -109324"/>
                      </a:avLst>
                    </a:prstGeom>
                  </c15:spPr>
                  <c15:layout>
                    <c:manualLayout>
                      <c:w val="0.20999026037920127"/>
                      <c:h val="8.08573694155594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3CF9-4B56-8B0D-53CC100A7C06}"/>
                </c:ext>
              </c:extLst>
            </c:dLbl>
            <c:dLbl>
              <c:idx val="10"/>
              <c:layout>
                <c:manualLayout>
                  <c:x val="0.25836688223770599"/>
                  <c:y val="-9.153211305653337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35839EA6-DC1E-4BED-9985-3617F55CF6AC}" type="CATEGORYNAME">
                      <a:rPr lang="ru-RU" smtClean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 </a:t>
                    </a:r>
                  </a:p>
                  <a:p>
                    <a:pPr>
                      <a:defRPr sz="1330" b="0" i="0" u="none" strike="noStrike" kern="1200" baseline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aseline="0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- </a:t>
                    </a:r>
                    <a:fld id="{B470E7D7-682B-41AE-B023-89D6DCA1F01F}" type="VALUE">
                      <a:rPr lang="ru-RU" b="1" baseline="0" smtClean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ru-RU" baseline="0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 млн.рублей (</a:t>
                    </a:r>
                    <a:fld id="{3C08295B-353D-4CFF-A01E-5CE4E0B4E716}" type="PERCENTAGE">
                      <a:rPr lang="ru-RU" b="1" baseline="0" smtClean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pPr>
                        <a:defRPr sz="1330" b="0" i="0" u="none" strike="noStrike" kern="120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baseline="0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)</a:t>
                    </a:r>
                  </a:p>
                </c:rich>
              </c:tx>
              <c:numFmt formatCode="General" sourceLinked="0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chemeClr val="accent5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srgbClr val="F07F09">
                      <a:lumMod val="75000"/>
                      <a:alpha val="40000"/>
                    </a:srgbClr>
                  </a:outerShdw>
                </a:effectLst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49558"/>
                        <a:gd name="adj2" fmla="val -334"/>
                        <a:gd name="adj3" fmla="val 66340"/>
                        <a:gd name="adj4" fmla="val -109836"/>
                      </a:avLst>
                    </a:prstGeom>
                  </c15:spPr>
                  <c15:layout>
                    <c:manualLayout>
                      <c:w val="0.20948880074858825"/>
                      <c:h val="0.1060257982831952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3CF9-4B56-8B0D-53CC100A7C06}"/>
                </c:ext>
              </c:extLst>
            </c:dLbl>
            <c:numFmt formatCode="General" sourceLinked="0"/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F07F09"/>
                </a:solidFill>
                <a:round/>
              </a:ln>
              <a:effectLst>
                <a:outerShdw blurRad="50800" dist="38100" dir="2700000" algn="tl" rotWithShape="0">
                  <a:srgbClr val="F07F09">
                    <a:lumMod val="75000"/>
                    <a:alpha val="40000"/>
                  </a:srgbClr>
                </a:outerShdw>
              </a:effectLst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borderCallout1">
                    <a:avLst/>
                  </a:prstGeom>
                </c15:spPr>
              </c:ext>
            </c:extLst>
          </c:dLbls>
          <c:cat>
            <c:strRef>
              <c:f>Лист2!$A$3:$A$13</c:f>
              <c:strCache>
                <c:ptCount val="11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Охрана окружающей среды</c:v>
                </c:pt>
                <c:pt idx="5">
                  <c:v>Образование</c:v>
                </c:pt>
                <c:pt idx="6">
                  <c:v>Культура, кинематография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Средства массовой информации</c:v>
                </c:pt>
                <c:pt idx="10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Лист2!$B$3:$B$13</c:f>
              <c:numCache>
                <c:formatCode>#,##0.00</c:formatCode>
                <c:ptCount val="11"/>
                <c:pt idx="0">
                  <c:v>722.16118595</c:v>
                </c:pt>
                <c:pt idx="1">
                  <c:v>65.529606729999998</c:v>
                </c:pt>
                <c:pt idx="2">
                  <c:v>1506.2251100999999</c:v>
                </c:pt>
                <c:pt idx="3">
                  <c:v>1689.2148856900001</c:v>
                </c:pt>
                <c:pt idx="4">
                  <c:v>48.314155489999997</c:v>
                </c:pt>
                <c:pt idx="5">
                  <c:v>4534.4187804200001</c:v>
                </c:pt>
                <c:pt idx="6">
                  <c:v>427.03193526000001</c:v>
                </c:pt>
                <c:pt idx="7">
                  <c:v>209.91835545999999</c:v>
                </c:pt>
                <c:pt idx="8">
                  <c:v>680.25308567000002</c:v>
                </c:pt>
                <c:pt idx="9">
                  <c:v>31.573942519999999</c:v>
                </c:pt>
                <c:pt idx="10">
                  <c:v>1.58864088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3CF9-4B56-8B0D-53CC100A7C06}"/>
            </c:ext>
          </c:extLst>
        </c:ser>
        <c:ser>
          <c:idx val="1"/>
          <c:order val="1"/>
          <c:explosion val="25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8-3CF9-4B56-8B0D-53CC100A7C06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A-3CF9-4B56-8B0D-53CC100A7C06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C-3CF9-4B56-8B0D-53CC100A7C06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E-3CF9-4B56-8B0D-53CC100A7C06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0-3CF9-4B56-8B0D-53CC100A7C06}"/>
              </c:ext>
            </c:extLst>
          </c:dPt>
          <c:dPt>
            <c:idx val="5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2-3CF9-4B56-8B0D-53CC100A7C0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  <a:alpha val="90000"/>
                </a:schemeClr>
              </a:solidFill>
              <a:ln w="19050">
                <a:solidFill>
                  <a:schemeClr val="accent1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4-3CF9-4B56-8B0D-53CC100A7C0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  <a:alpha val="90000"/>
                </a:schemeClr>
              </a:solidFill>
              <a:ln w="19050">
                <a:solidFill>
                  <a:schemeClr val="accent2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6-3CF9-4B56-8B0D-53CC100A7C0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  <a:alpha val="90000"/>
                </a:schemeClr>
              </a:solidFill>
              <a:ln w="19050">
                <a:solidFill>
                  <a:schemeClr val="accent3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8-3CF9-4B56-8B0D-53CC100A7C06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  <a:alpha val="90000"/>
                </a:schemeClr>
              </a:solidFill>
              <a:ln w="19050">
                <a:solidFill>
                  <a:schemeClr val="accent4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A-3CF9-4B56-8B0D-53CC100A7C06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  <a:alpha val="90000"/>
                </a:schemeClr>
              </a:solidFill>
              <a:ln w="19050">
                <a:solidFill>
                  <a:schemeClr val="accent5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C-3CF9-4B56-8B0D-53CC100A7C06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3CF9-4B56-8B0D-53CC100A7C06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A-3CF9-4B56-8B0D-53CC100A7C06}"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C-3CF9-4B56-8B0D-53CC100A7C06}"/>
                </c:ext>
              </c:extLst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E-3CF9-4B56-8B0D-53CC100A7C06}"/>
                </c:ext>
              </c:extLst>
            </c:dLbl>
            <c:dLbl>
              <c:idx val="4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0-3CF9-4B56-8B0D-53CC100A7C06}"/>
                </c:ext>
              </c:extLst>
            </c:dLbl>
            <c:dLbl>
              <c:idx val="5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9F2936"/>
                  </a:solidFill>
                  <a:round/>
                </a:ln>
                <a:effectLst>
                  <a:outerShdw blurRad="50800" dist="38100" dir="2700000" algn="tl" rotWithShape="0">
                    <a:srgbClr val="9F2936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6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2-3CF9-4B56-8B0D-53CC100A7C06}"/>
                </c:ext>
              </c:extLst>
            </c:dLbl>
            <c:dLbl>
              <c:idx val="6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9F2936"/>
                  </a:solidFill>
                  <a:round/>
                </a:ln>
                <a:effectLst>
                  <a:outerShdw blurRad="50800" dist="38100" dir="2700000" algn="tl" rotWithShape="0">
                    <a:srgbClr val="9F2936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4-3CF9-4B56-8B0D-53CC100A7C06}"/>
                </c:ext>
              </c:extLst>
            </c:dLbl>
            <c:dLbl>
              <c:idx val="7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9F2936"/>
                  </a:solidFill>
                  <a:round/>
                </a:ln>
                <a:effectLst>
                  <a:outerShdw blurRad="50800" dist="38100" dir="2700000" algn="tl" rotWithShape="0">
                    <a:srgbClr val="9F2936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6-3CF9-4B56-8B0D-53CC100A7C06}"/>
                </c:ext>
              </c:extLst>
            </c:dLbl>
            <c:dLbl>
              <c:idx val="8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9F2936"/>
                  </a:solidFill>
                  <a:round/>
                </a:ln>
                <a:effectLst>
                  <a:outerShdw blurRad="50800" dist="38100" dir="2700000" algn="tl" rotWithShape="0">
                    <a:srgbClr val="9F2936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3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8-3CF9-4B56-8B0D-53CC100A7C06}"/>
                </c:ext>
              </c:extLst>
            </c:dLbl>
            <c:dLbl>
              <c:idx val="9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9F2936"/>
                  </a:solidFill>
                  <a:round/>
                </a:ln>
                <a:effectLst>
                  <a:outerShdw blurRad="50800" dist="38100" dir="2700000" algn="tl" rotWithShape="0">
                    <a:srgbClr val="9F2936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4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A-3CF9-4B56-8B0D-53CC100A7C06}"/>
                </c:ext>
              </c:extLst>
            </c:dLbl>
            <c:dLbl>
              <c:idx val="10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9F2936"/>
                  </a:solidFill>
                  <a:round/>
                </a:ln>
                <a:effectLst>
                  <a:outerShdw blurRad="50800" dist="38100" dir="2700000" algn="tl" rotWithShape="0">
                    <a:srgbClr val="9F2936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5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C-3CF9-4B56-8B0D-53CC100A7C06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9F2936"/>
                </a:solidFill>
                <a:round/>
              </a:ln>
              <a:effectLst>
                <a:outerShdw blurRad="50800" dist="38100" dir="2700000" algn="tl" rotWithShape="0">
                  <a:srgbClr val="9F2936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Лист2!$A$3:$A$13</c:f>
              <c:strCache>
                <c:ptCount val="11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Охрана окружающей среды</c:v>
                </c:pt>
                <c:pt idx="5">
                  <c:v>Образование</c:v>
                </c:pt>
                <c:pt idx="6">
                  <c:v>Культура, кинематография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Средства массовой информации</c:v>
                </c:pt>
                <c:pt idx="10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Лист2!$C$3:$C$13</c:f>
              <c:numCache>
                <c:formatCode>0.00</c:formatCode>
                <c:ptCount val="11"/>
                <c:pt idx="0">
                  <c:v>7.2826185853968104</c:v>
                </c:pt>
                <c:pt idx="1">
                  <c:v>0.66083187680303213</c:v>
                </c:pt>
                <c:pt idx="2">
                  <c:v>15.189493971730977</c:v>
                </c:pt>
                <c:pt idx="3">
                  <c:v>17.03485033617784</c:v>
                </c:pt>
                <c:pt idx="4">
                  <c:v>0.48722303767456493</c:v>
                </c:pt>
                <c:pt idx="5">
                  <c:v>45.727246391424579</c:v>
                </c:pt>
                <c:pt idx="6">
                  <c:v>4.3063941524236995</c:v>
                </c:pt>
                <c:pt idx="7">
                  <c:v>2.1169170354646782</c:v>
                </c:pt>
                <c:pt idx="8">
                  <c:v>6.8599972704942243</c:v>
                </c:pt>
                <c:pt idx="9">
                  <c:v>0.31840672842021578</c:v>
                </c:pt>
                <c:pt idx="10">
                  <c:v>1.6020613989367986E-2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3CF9-4B56-8B0D-53CC100A7C06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17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468496842559803"/>
          <c:y val="0.15821927917097803"/>
          <c:w val="0.74674976147239636"/>
          <c:h val="0.73415062488936778"/>
        </c:manualLayout>
      </c:layout>
      <c:pie3D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18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9445427351591555E-2"/>
          <c:y val="4.7248543466630474E-2"/>
          <c:w val="0.78661899149737935"/>
          <c:h val="0.75807325488698496"/>
        </c:manualLayout>
      </c:layout>
      <c:pie3DChart>
        <c:varyColors val="1"/>
        <c:ser>
          <c:idx val="0"/>
          <c:order val="0"/>
          <c:tx>
            <c:strRef>
              <c:f>Лист1!$B$2:$B$12</c:f>
              <c:strCache>
                <c:ptCount val="11"/>
                <c:pt idx="0">
                  <c:v>1 095,0</c:v>
                </c:pt>
                <c:pt idx="2">
                  <c:v>203,6</c:v>
                </c:pt>
                <c:pt idx="3">
                  <c:v>1 598,8</c:v>
                </c:pt>
                <c:pt idx="4">
                  <c:v>1 447,1</c:v>
                </c:pt>
                <c:pt idx="5">
                  <c:v>57,3</c:v>
                </c:pt>
                <c:pt idx="6">
                  <c:v>5 625,0</c:v>
                </c:pt>
                <c:pt idx="7">
                  <c:v>480,8</c:v>
                </c:pt>
                <c:pt idx="8">
                  <c:v>256,7</c:v>
                </c:pt>
                <c:pt idx="9">
                  <c:v>716,0</c:v>
                </c:pt>
                <c:pt idx="10">
                  <c:v>31,7</c:v>
                </c:pt>
              </c:strCache>
            </c:strRef>
          </c:tx>
          <c:explosion val="20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407-4AAF-A0F3-CD6498843E8D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407-4AAF-A0F3-CD6498843E8D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407-4AAF-A0F3-CD6498843E8D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407-4AAF-A0F3-CD6498843E8D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0407-4AAF-A0F3-CD6498843E8D}"/>
              </c:ext>
            </c:extLst>
          </c:dPt>
          <c:dPt>
            <c:idx val="5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0407-4AAF-A0F3-CD6498843E8D}"/>
              </c:ext>
            </c:extLst>
          </c:dPt>
          <c:dPt>
            <c:idx val="6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accent1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0407-4AAF-A0F3-CD6498843E8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  <a:alpha val="90000"/>
                </a:schemeClr>
              </a:solidFill>
              <a:ln w="19050">
                <a:solidFill>
                  <a:schemeClr val="accent2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0407-4AAF-A0F3-CD6498843E8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  <a:alpha val="90000"/>
                </a:schemeClr>
              </a:solidFill>
              <a:ln w="19050">
                <a:solidFill>
                  <a:schemeClr val="accent3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0407-4AAF-A0F3-CD6498843E8D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  <a:alpha val="90000"/>
                </a:schemeClr>
              </a:solidFill>
              <a:ln w="19050">
                <a:solidFill>
                  <a:schemeClr val="accent4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0407-4AAF-A0F3-CD6498843E8D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  <a:alpha val="90000"/>
                </a:schemeClr>
              </a:solidFill>
              <a:ln w="19050">
                <a:solidFill>
                  <a:schemeClr val="accent5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0407-4AAF-A0F3-CD6498843E8D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  <a:alpha val="90000"/>
                </a:schemeClr>
              </a:solidFill>
              <a:ln w="19050">
                <a:solidFill>
                  <a:schemeClr val="accent6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E-0407-4AAF-A0F3-CD6498843E8D}"/>
              </c:ext>
            </c:extLst>
          </c:dPt>
          <c:dLbls>
            <c:dLbl>
              <c:idx val="0"/>
              <c:layout>
                <c:manualLayout>
                  <c:x val="-0.17205176442512068"/>
                  <c:y val="2.9844598412299066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F73603DC-4DDF-43DF-B725-13272DDCB4C4}" type="CATEGORYNAME">
                      <a:rPr lang="ru-RU" sz="1400" smtClean="0"/>
                      <a:pPr>
                        <a:defRPr sz="14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400" baseline="0" dirty="0"/>
                      <a:t> - </a:t>
                    </a:r>
                    <a:fld id="{54683A21-2F8E-45AC-9B6A-DF8D7B1737CC}" type="CELLRANGE">
                      <a:rPr lang="ru-RU" sz="1400" b="1" baseline="0" smtClean="0"/>
                      <a:pPr>
                        <a:defRPr sz="14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[ДИАПАЗОН ЯЧЕЕК]</a:t>
                    </a:fld>
                    <a:r>
                      <a:rPr lang="ru-RU" sz="1400" b="1" baseline="0" dirty="0"/>
                      <a:t> млн.рублей</a:t>
                    </a:r>
                    <a:r>
                      <a:rPr lang="ru-RU" sz="1400" b="0" baseline="0" dirty="0"/>
                      <a:t> </a:t>
                    </a:r>
                    <a:r>
                      <a:rPr lang="ru-RU" sz="1400" b="1" baseline="0" dirty="0"/>
                      <a:t>(</a:t>
                    </a:r>
                    <a:fld id="{155E5594-FD68-4E16-A73C-B6AFFB372C79}" type="PERCENTAGE">
                      <a:rPr lang="ru-RU" sz="1400" b="1" baseline="0" smtClean="0"/>
                      <a:pPr>
                        <a:defRPr sz="14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400" b="1" baseline="0" dirty="0"/>
                      <a:t>)</a:t>
                    </a:r>
                  </a:p>
                </c:rich>
              </c:tx>
              <c:numFmt formatCode="0.0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920328169060816"/>
                      <c:h val="0.11334290445233164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0407-4AAF-A0F3-CD6498843E8D}"/>
                </c:ext>
              </c:extLst>
            </c:dLbl>
            <c:dLbl>
              <c:idx val="1"/>
              <c:layout>
                <c:manualLayout>
                  <c:x val="-0.14933922585390075"/>
                  <c:y val="-2.814753613737907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43EC0C08-4AF9-4BEA-8A88-B189D158B7AA}" type="CATEGORYNAME">
                      <a:rPr lang="ru-RU" sz="1400" baseline="0" smtClean="0">
                        <a:solidFill>
                          <a:schemeClr val="accent2"/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400" baseline="0" dirty="0">
                        <a:solidFill>
                          <a:schemeClr val="accent2"/>
                        </a:solidFill>
                      </a:rPr>
                      <a:t> – </a:t>
                    </a:r>
                  </a:p>
                  <a:p>
                    <a:pPr>
                      <a:defRPr sz="14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28BC92D9-C782-47EF-947C-84B627D2E799}" type="CELLRANGE">
                      <a:rPr lang="ru-RU" sz="1400" b="1" baseline="0" smtClean="0">
                        <a:solidFill>
                          <a:schemeClr val="accent2"/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[ДИАПАЗОН ЯЧЕЕК]</a:t>
                    </a:fld>
                    <a:r>
                      <a:rPr lang="ru-RU" sz="1400" b="1" baseline="0" dirty="0">
                        <a:solidFill>
                          <a:schemeClr val="accent2"/>
                        </a:solidFill>
                      </a:rPr>
                      <a:t> млн.рублей (</a:t>
                    </a:r>
                    <a:fld id="{4B2B3EBA-15A9-49D5-95DC-AFED508A5CCE}" type="PERCENTAGE">
                      <a:rPr lang="ru-RU" sz="1400" b="1" baseline="0" smtClean="0">
                        <a:solidFill>
                          <a:schemeClr val="accent2"/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400" b="1" baseline="0" dirty="0">
                        <a:solidFill>
                          <a:schemeClr val="accent2"/>
                        </a:solidFill>
                      </a:rPr>
                      <a:t>)</a:t>
                    </a:r>
                  </a:p>
                </c:rich>
              </c:tx>
              <c:numFmt formatCode="0.0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436275579384087"/>
                      <c:h val="9.7189289393450853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0407-4AAF-A0F3-CD6498843E8D}"/>
                </c:ext>
              </c:extLst>
            </c:dLbl>
            <c:dLbl>
              <c:idx val="2"/>
              <c:layout>
                <c:manualLayout>
                  <c:x val="-9.9124311629063155E-2"/>
                  <c:y val="-0.14579804458556275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20052060-08CA-4A21-AFDC-325DD574BD74}" type="CATEGORYNAME">
                      <a:rPr lang="ru-RU" sz="1400" smtClean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400" baseline="0" dirty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t> –</a:t>
                    </a:r>
                  </a:p>
                  <a:p>
                    <a:pPr>
                      <a:defRPr sz="1400" b="0" i="0" u="none" strike="noStrike" kern="1200" baseline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7145FE7C-9C3E-48A8-B41B-7822E8A79B8A}" type="CELLRANGE">
                      <a:rPr lang="ru-RU" sz="1400" b="1" baseline="0" smtClean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[ДИАПАЗОН ЯЧЕЕК]</a:t>
                    </a:fld>
                    <a:r>
                      <a:rPr lang="ru-RU" sz="1400" b="1" baseline="0" dirty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t> млн.рублей (</a:t>
                    </a:r>
                    <a:fld id="{F8267367-1F05-4CAA-A5BA-DC8DD247177B}" type="PERCENTAGE">
                      <a:rPr lang="ru-RU" sz="1400" b="1" baseline="0" smtClean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400" b="1" baseline="0" dirty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t>)</a:t>
                    </a:r>
                  </a:p>
                </c:rich>
              </c:tx>
              <c:numFmt formatCode="0.0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410941016829821"/>
                      <c:h val="0.1809317770557741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0407-4AAF-A0F3-CD6498843E8D}"/>
                </c:ext>
              </c:extLst>
            </c:dLbl>
            <c:dLbl>
              <c:idx val="3"/>
              <c:layout>
                <c:manualLayout>
                  <c:x val="-4.2701509190344489E-2"/>
                  <c:y val="-0.16637815206950929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49E61C91-7249-4AB0-A877-0FAB79584924}" type="CATEGORYNAME">
                      <a:rPr lang="ru-RU" sz="1600" baseline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600" b="0" i="0" u="none" strike="noStrike" kern="1200" baseline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600" baseline="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 – </a:t>
                    </a:r>
                  </a:p>
                  <a:p>
                    <a:pPr>
                      <a:defRPr sz="1600" b="0" i="0" u="none" strike="noStrike" kern="1200" baseline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5031DFD4-619F-429E-B1A6-3E7C7C646AC5}" type="CELLRANGE">
                      <a:rPr lang="ru-RU" sz="1600" b="1" baseline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600" b="0" i="0" u="none" strike="noStrike" kern="1200" baseline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[ДИАПАЗОН ЯЧЕЕК]</a:t>
                    </a:fld>
                    <a:r>
                      <a:rPr lang="ru-RU" sz="1600" b="1" baseline="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 млн.рублей (</a:t>
                    </a:r>
                    <a:fld id="{CF6D775C-C162-4D93-90F4-12AE0023A47B}" type="PERCENTAGE">
                      <a:rPr lang="ru-RU" sz="1600" b="1" baseline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600" b="0" i="0" u="none" strike="noStrike" kern="1200" baseline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600" b="1" baseline="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)</a:t>
                    </a:r>
                  </a:p>
                </c:rich>
              </c:tx>
              <c:numFmt formatCode="0.0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114049026090223"/>
                      <c:h val="0.1250101825737984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0407-4AAF-A0F3-CD6498843E8D}"/>
                </c:ext>
              </c:extLst>
            </c:dLbl>
            <c:dLbl>
              <c:idx val="4"/>
              <c:layout>
                <c:manualLayout>
                  <c:x val="-4.9482210625360637E-2"/>
                  <c:y val="3.7382605181734196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C9F105C7-1E15-401B-87D6-24EAE3D3E6E7}" type="CATEGORYNAME">
                      <a:rPr lang="ru-RU" sz="1400" smtClean="0">
                        <a:solidFill>
                          <a:schemeClr val="accent5"/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400" dirty="0">
                        <a:solidFill>
                          <a:schemeClr val="accent5"/>
                        </a:solidFill>
                      </a:rPr>
                      <a:t> –</a:t>
                    </a:r>
                    <a:r>
                      <a:rPr lang="ru-RU" sz="1400" baseline="0" dirty="0">
                        <a:solidFill>
                          <a:schemeClr val="accent5"/>
                        </a:solidFill>
                      </a:rPr>
                      <a:t> </a:t>
                    </a:r>
                    <a:fld id="{23AB90E8-DB63-4C58-9B08-979E02901E8B}" type="CELLRANGE">
                      <a:rPr lang="ru-RU" sz="1400" b="1" baseline="0" smtClean="0">
                        <a:solidFill>
                          <a:schemeClr val="accent5"/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[ДИАПАЗОН ЯЧЕЕК]</a:t>
                    </a:fld>
                    <a:r>
                      <a:rPr lang="ru-RU" sz="1400" b="1" baseline="0" dirty="0">
                        <a:solidFill>
                          <a:schemeClr val="accent5"/>
                        </a:solidFill>
                      </a:rPr>
                      <a:t> млн.рублей (</a:t>
                    </a:r>
                    <a:fld id="{F302C960-BC7B-43A2-AC83-4E096FF456C5}" type="PERCENTAGE">
                      <a:rPr lang="ru-RU" sz="1400" b="1" baseline="0" smtClean="0">
                        <a:solidFill>
                          <a:schemeClr val="accent5"/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400" b="1" baseline="0" dirty="0">
                        <a:solidFill>
                          <a:schemeClr val="accent5"/>
                        </a:solidFill>
                      </a:rPr>
                      <a:t>)</a:t>
                    </a:r>
                  </a:p>
                </c:rich>
              </c:tx>
              <c:numFmt formatCode="0.0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56711419847776"/>
                      <c:h val="0.10467505730762543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0407-4AAF-A0F3-CD6498843E8D}"/>
                </c:ext>
              </c:extLst>
            </c:dLbl>
            <c:dLbl>
              <c:idx val="5"/>
              <c:layout>
                <c:manualLayout>
                  <c:x val="-0.10355460752895276"/>
                  <c:y val="7.6420841822147315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BF0A5B1E-DBBE-4944-A627-E924DB81EA66}" type="CATEGORYNAME">
                      <a:rPr lang="ru-RU" sz="1400" smtClean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400" baseline="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 – </a:t>
                    </a:r>
                  </a:p>
                  <a:p>
                    <a:pPr>
                      <a:defRPr sz="1400" b="0" i="0" u="none" strike="noStrike" kern="1200" baseline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1B88C9AB-C828-4CD0-A88D-4BB7FFD97845}" type="CELLRANGE">
                      <a:rPr lang="ru-RU" sz="1400" b="1" baseline="0" smtClean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[ДИАПАЗОН ЯЧЕЕК]</a:t>
                    </a:fld>
                    <a:r>
                      <a:rPr lang="ru-RU" sz="14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 млн.рублей (</a:t>
                    </a:r>
                    <a:fld id="{82CE0D93-EBD1-45EF-9738-5E394A8405E7}" type="PERCENTAGE">
                      <a:rPr lang="ru-RU" sz="1400" b="1" baseline="0" smtClean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400" b="1" baseline="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)</a:t>
                    </a:r>
                  </a:p>
                </c:rich>
              </c:tx>
              <c:numFmt formatCode="0.0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008295628822801"/>
                      <c:h val="0.13309339486710214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0407-4AAF-A0F3-CD6498843E8D}"/>
                </c:ext>
              </c:extLst>
            </c:dLbl>
            <c:dLbl>
              <c:idx val="6"/>
              <c:layout>
                <c:manualLayout>
                  <c:x val="5.5096280910760714E-2"/>
                  <c:y val="2.541890658271622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97B494E2-4B47-439D-8342-4F438B91A89F}" type="CATEGORYNAME">
                      <a:rPr lang="ru-RU" sz="240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pPr>
                        <a:defRPr sz="2400" b="0" i="0" u="none" strike="noStrike" kern="1200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2400" dirty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 –</a:t>
                    </a:r>
                    <a:r>
                      <a:rPr lang="ru-RU" sz="2400" baseline="0" dirty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 </a:t>
                    </a:r>
                  </a:p>
                  <a:p>
                    <a:pPr>
                      <a:defRPr sz="2400" b="0" i="0" u="none" strike="noStrike" kern="1200" baseline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9E370DDD-26F7-412B-8A71-6344543250A4}" type="CELLRANGE">
                      <a:rPr lang="ru-RU" sz="2400" b="1" baseline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pPr>
                        <a:defRPr sz="2400" b="0" i="0" u="none" strike="noStrike" kern="1200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[ДИАПАЗОН ЯЧЕЕК]</a:t>
                    </a:fld>
                    <a:r>
                      <a:rPr lang="ru-RU" sz="2400" b="1" baseline="0" dirty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 млн.рублей (</a:t>
                    </a:r>
                    <a:fld id="{62075C9A-F914-4EE1-9720-7EA6DC5E4DA0}" type="PERCENTAGE">
                      <a:rPr lang="ru-RU" sz="2400" b="1" baseline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pPr>
                        <a:defRPr sz="2400" b="0" i="0" u="none" strike="noStrike" kern="1200" baseline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2400" b="1" baseline="0" dirty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)</a:t>
                    </a:r>
                  </a:p>
                </c:rich>
              </c:tx>
              <c:numFmt formatCode="0.0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>
                      <a:lumMod val="75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940171549476098"/>
                      <c:h val="0.23512488589012506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0407-4AAF-A0F3-CD6498843E8D}"/>
                </c:ext>
              </c:extLst>
            </c:dLbl>
            <c:dLbl>
              <c:idx val="7"/>
              <c:layout>
                <c:manualLayout>
                  <c:x val="0.112598725307057"/>
                  <c:y val="-0.3558646921580271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9EB5B416-6A4B-42F3-8BAF-A910DC6EADEE}" type="CATEGORYNAME">
                      <a:rPr lang="ru-RU" sz="1800" smtClean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>
                        <a:defRPr sz="1800" b="0" i="0" u="none" strike="noStrike" kern="1200" baseline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800" baseline="0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 – </a:t>
                    </a:r>
                  </a:p>
                  <a:p>
                    <a:pPr>
                      <a:defRPr sz="1800" b="0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4304B1DA-17DE-4402-B98C-7478B56EAB20}" type="CELLRANGE">
                      <a:rPr lang="ru-RU" sz="1800" b="1" baseline="0" smtClean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>
                        <a:defRPr sz="1800" b="0" i="0" u="none" strike="noStrike" kern="1200" baseline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[ДИАПАЗОН ЯЧЕЕК]</a:t>
                    </a:fld>
                    <a:r>
                      <a:rPr lang="ru-RU" sz="1800" b="1" baseline="0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 млн.рублей (</a:t>
                    </a:r>
                    <a:fld id="{1C2ADADD-C23E-4343-995A-B5F087AB35E4}" type="PERCENTAGE">
                      <a:rPr lang="ru-RU" sz="1800" b="1" baseline="0" smtClean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>
                        <a:defRPr sz="1800" b="0" i="0" u="none" strike="noStrike" kern="1200" baseline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800" b="1" baseline="0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)</a:t>
                    </a:r>
                  </a:p>
                </c:rich>
              </c:tx>
              <c:numFmt formatCode="0.0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291846447866358"/>
                      <c:h val="0.18024026270740176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0407-4AAF-A0F3-CD6498843E8D}"/>
                </c:ext>
              </c:extLst>
            </c:dLbl>
            <c:dLbl>
              <c:idx val="8"/>
              <c:layout>
                <c:manualLayout>
                  <c:x val="0.14334970172891215"/>
                  <c:y val="-0.1704087500282711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054C66CF-8143-488A-8FF8-255E3BF7360D}" type="CATEGORYNAME">
                      <a:rPr lang="ru-RU" sz="1800" smtClean="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pPr>
                        <a:defRPr sz="1800" b="0" i="0" u="none" strike="noStrike" kern="1200" baseline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800" baseline="0" dirty="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t> – </a:t>
                    </a:r>
                  </a:p>
                  <a:p>
                    <a:pPr>
                      <a:defRPr sz="1800" b="0" i="0" u="none" strike="noStrike" kern="1200" baseline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5068D1CF-87AA-482D-944D-D800939075AC}" type="CELLRANGE">
                      <a:rPr lang="ru-RU" sz="1800" b="1" baseline="0" smtClean="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pPr>
                        <a:defRPr sz="1800" b="0" i="0" u="none" strike="noStrike" kern="1200" baseline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[ДИАПАЗОН ЯЧЕЕК]</a:t>
                    </a:fld>
                    <a:r>
                      <a:rPr lang="ru-RU" sz="1800" b="1" baseline="0" dirty="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t> млн.рублей (</a:t>
                    </a:r>
                    <a:fld id="{2F2EED7E-B786-47EA-8888-EA91B7D439D5}" type="PERCENTAGE">
                      <a:rPr lang="ru-RU" sz="1800" b="1" baseline="0" smtClean="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pPr>
                        <a:defRPr sz="1800" b="0" i="0" u="none" strike="noStrike" kern="1200" baseline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800" b="1" baseline="0" dirty="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t>)</a:t>
                    </a:r>
                  </a:p>
                </c:rich>
              </c:tx>
              <c:numFmt formatCode="0.0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143107659606283"/>
                      <c:h val="0.16331647479395175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0407-4AAF-A0F3-CD6498843E8D}"/>
                </c:ext>
              </c:extLst>
            </c:dLbl>
            <c:dLbl>
              <c:idx val="9"/>
              <c:layout>
                <c:manualLayout>
                  <c:x val="0.21056306788560167"/>
                  <c:y val="6.2118203519778009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A197A674-A44B-43FD-B101-254590DDBB7B}" type="CATEGORYNAME">
                      <a:rPr lang="ru-RU" sz="180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800" b="0" i="0" u="none" strike="noStrike" kern="1200" baseline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80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 -</a:t>
                    </a:r>
                    <a:r>
                      <a:rPr lang="ru-RU" sz="1800" baseline="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 </a:t>
                    </a:r>
                    <a:fld id="{0820BD05-9893-48E9-8B39-8A8A80C21A24}" type="CELLRANGE">
                      <a:rPr lang="ru-RU" sz="1800" b="1" baseline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800" b="0" i="0" u="none" strike="noStrike" kern="1200" baseline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[ДИАПАЗОН ЯЧЕЕК]</a:t>
                    </a:fld>
                    <a:r>
                      <a:rPr lang="ru-RU" sz="1800" b="1" baseline="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 млн.рублей (</a:t>
                    </a:r>
                    <a:fld id="{4EC28BD0-BFB6-414E-8D08-EDEE05A077AB}" type="PERCENTAGE">
                      <a:rPr lang="ru-RU" sz="1800" b="1" baseline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z="1800" b="0" i="0" u="none" strike="noStrike" kern="1200" baseline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800" b="1" baseline="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)</a:t>
                    </a:r>
                  </a:p>
                </c:rich>
              </c:tx>
              <c:numFmt formatCode="0.0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424417976532947"/>
                      <c:h val="0.18033233118793759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0407-4AAF-A0F3-CD6498843E8D}"/>
                </c:ext>
              </c:extLst>
            </c:dLbl>
            <c:dLbl>
              <c:idx val="10"/>
              <c:layout>
                <c:manualLayout>
                  <c:x val="0.11293004804434294"/>
                  <c:y val="2.5698914852867565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9B589169-5BEC-44F2-AEDE-53A9EF1E73D3}" type="CATEGORYNAME">
                      <a:rPr lang="ru-RU" sz="1400" baseline="0" smtClean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1400" baseline="0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 – </a:t>
                    </a:r>
                  </a:p>
                  <a:p>
                    <a:pPr>
                      <a:defRPr sz="1400" b="0" i="0" u="none" strike="noStrike" kern="1200" baseline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224B8BE4-08EE-45A7-9F41-DD1446569FFD}" type="CELLRANGE">
                      <a:rPr lang="ru-RU" sz="1400" b="1" baseline="0" smtClean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[ДИАПАЗОН ЯЧЕЕК]</a:t>
                    </a:fld>
                    <a:r>
                      <a:rPr lang="ru-RU" sz="1400" b="1" baseline="0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 млн.рублей (</a:t>
                    </a:r>
                    <a:fld id="{BB5B5DC1-90CD-4DDD-AEA3-D5810B19DF71}" type="PERCENTAGE">
                      <a:rPr lang="ru-RU" sz="1400" b="1" baseline="0" smtClean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sz="1400" b="1" baseline="0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)</a:t>
                    </a:r>
                  </a:p>
                </c:rich>
              </c:tx>
              <c:numFmt formatCode="0.00%" sourceLinked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271267690525214"/>
                      <c:h val="0.1537081281056850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0407-4AAF-A0F3-CD6498843E8D}"/>
                </c:ext>
              </c:extLst>
            </c:dLbl>
            <c:dLbl>
              <c:idx val="11"/>
              <c:layout>
                <c:manualLayout>
                  <c:x val="-9.9591252638424624E-2"/>
                  <c:y val="4.3649866770904197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3C14E053-2009-4285-B426-6C637AF0A3A4}" type="CATEGORYNAME">
                      <a:rPr lang="ru-RU" smtClean="0">
                        <a:solidFill>
                          <a:schemeClr val="accent5"/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dirty="0">
                        <a:solidFill>
                          <a:schemeClr val="accent5"/>
                        </a:solidFill>
                      </a:rPr>
                      <a:t> –</a:t>
                    </a:r>
                    <a:r>
                      <a:rPr lang="ru-RU" baseline="0" dirty="0">
                        <a:solidFill>
                          <a:schemeClr val="accent5"/>
                        </a:solidFill>
                      </a:rPr>
                      <a:t> </a:t>
                    </a:r>
                  </a:p>
                  <a:p>
                    <a:pPr>
                      <a:defRPr sz="1400" b="0" i="0" u="none" strike="noStrike" kern="1200" baseline="0">
                        <a:solidFill>
                          <a:schemeClr val="accent5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97CF7964-47BF-4EAC-867E-13ABBB51E7FD}" type="CELLRANGE">
                      <a:rPr lang="ru-RU" b="1" baseline="0" smtClean="0">
                        <a:solidFill>
                          <a:schemeClr val="accent5"/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[ДИАПАЗОН ЯЧЕЕК]</a:t>
                    </a:fld>
                    <a:r>
                      <a:rPr lang="ru-RU" b="1" baseline="0" dirty="0">
                        <a:solidFill>
                          <a:schemeClr val="accent5"/>
                        </a:solidFill>
                      </a:rPr>
                      <a:t> млн.рублей (</a:t>
                    </a:r>
                    <a:fld id="{8FB3C121-73EB-48AE-BA1B-845C7F3F5D49}" type="PERCENTAGE">
                      <a:rPr lang="ru-RU" b="1" baseline="0" smtClean="0">
                        <a:solidFill>
                          <a:schemeClr val="accent5"/>
                        </a:solidFill>
                      </a:rPr>
                      <a:pPr>
                        <a:defRPr sz="1400" b="0" i="0" u="none" strike="noStrike" kern="1200" baseline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r>
                      <a:rPr lang="ru-RU" b="1" baseline="0" dirty="0">
                        <a:solidFill>
                          <a:schemeClr val="accent5"/>
                        </a:solidFill>
                      </a:rPr>
                      <a:t>)</a:t>
                    </a:r>
                  </a:p>
                </c:rich>
              </c:tx>
              <c:numFmt formatCode="0.00%" sourceLinked="0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rgbClr val="F07F09">
                      <a:lumMod val="75000"/>
                      <a:alpha val="40000"/>
                    </a:srgbClr>
                  </a:outerShdw>
                </a:effectLst>
              </c:spPr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E-0407-4AAF-A0F3-CD6498843E8D}"/>
                </c:ext>
              </c:extLst>
            </c:dLbl>
            <c:numFmt formatCode="0.00%" sourceLinked="0"/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F07F09"/>
                </a:solidFill>
                <a:round/>
              </a:ln>
              <a:effectLst>
                <a:outerShdw blurRad="50800" dist="38100" dir="2700000" algn="tl" rotWithShape="0">
                  <a:srgbClr val="F07F09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</c:v>
                </c:pt>
                <c:pt idx="2">
                  <c:v>Национальная безопасность и правоохранительная деятельности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Охрана окружающей среды</c:v>
                </c:pt>
                <c:pt idx="6">
                  <c:v>Образование</c:v>
                </c:pt>
                <c:pt idx="7">
                  <c:v>Культура, кинематография</c:v>
                </c:pt>
                <c:pt idx="8">
                  <c:v>Социальная политика</c:v>
                </c:pt>
                <c:pt idx="9">
                  <c:v>Физическая культура и спорт</c:v>
                </c:pt>
                <c:pt idx="10">
                  <c:v>Средства массовой информации</c:v>
                </c:pt>
                <c:pt idx="11">
                  <c:v>Обслуживание муниципального долга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 formatCode="#,##0.0">
                  <c:v>1095</c:v>
                </c:pt>
                <c:pt idx="2" formatCode="#,##0.0">
                  <c:v>203.6</c:v>
                </c:pt>
                <c:pt idx="3" formatCode="#,##0.0">
                  <c:v>1598.8</c:v>
                </c:pt>
                <c:pt idx="4" formatCode="#,##0.0">
                  <c:v>1447.1</c:v>
                </c:pt>
                <c:pt idx="5" formatCode="#,##0.0">
                  <c:v>57.3</c:v>
                </c:pt>
                <c:pt idx="6" formatCode="#,##0.0">
                  <c:v>5625</c:v>
                </c:pt>
                <c:pt idx="7" formatCode="#,##0.0">
                  <c:v>480.8</c:v>
                </c:pt>
                <c:pt idx="8" formatCode="#,##0.0">
                  <c:v>256.7</c:v>
                </c:pt>
                <c:pt idx="9" formatCode="#,##0.0">
                  <c:v>716</c:v>
                </c:pt>
                <c:pt idx="10" formatCode="#,##0.0">
                  <c:v>31.7</c:v>
                </c:pt>
                <c:pt idx="11" formatCode="#,##0.0">
                  <c:v>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Лист1!$B$2:$B$13</c15:f>
                <c15:dlblRangeCache>
                  <c:ptCount val="12"/>
                  <c:pt idx="0">
                    <c:v>1 095,0</c:v>
                  </c:pt>
                  <c:pt idx="2">
                    <c:v>203,6</c:v>
                  </c:pt>
                  <c:pt idx="3">
                    <c:v>1 598,8</c:v>
                  </c:pt>
                  <c:pt idx="4">
                    <c:v>1 447,1</c:v>
                  </c:pt>
                  <c:pt idx="5">
                    <c:v>57,3</c:v>
                  </c:pt>
                  <c:pt idx="6">
                    <c:v>5 625,0</c:v>
                  </c:pt>
                  <c:pt idx="7">
                    <c:v>480,8</c:v>
                  </c:pt>
                  <c:pt idx="8">
                    <c:v>256,7</c:v>
                  </c:pt>
                  <c:pt idx="9">
                    <c:v>716,0</c:v>
                  </c:pt>
                  <c:pt idx="10">
                    <c:v>31,7</c:v>
                  </c:pt>
                  <c:pt idx="11">
                    <c:v>2,0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0407-4AAF-A0F3-CD6498843E8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8-0407-4AAF-A0F3-CD6498843E8D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A-0407-4AAF-A0F3-CD6498843E8D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C-0407-4AAF-A0F3-CD6498843E8D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E-0407-4AAF-A0F3-CD6498843E8D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0-0407-4AAF-A0F3-CD6498843E8D}"/>
              </c:ext>
            </c:extLst>
          </c:dPt>
          <c:dPt>
            <c:idx val="5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2-0407-4AAF-A0F3-CD6498843E8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  <a:alpha val="90000"/>
                </a:schemeClr>
              </a:solidFill>
              <a:ln w="19050">
                <a:solidFill>
                  <a:schemeClr val="accent1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4-0407-4AAF-A0F3-CD6498843E8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  <a:alpha val="90000"/>
                </a:schemeClr>
              </a:solidFill>
              <a:ln w="19050">
                <a:solidFill>
                  <a:schemeClr val="accent2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6-0407-4AAF-A0F3-CD6498843E8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  <a:alpha val="90000"/>
                </a:schemeClr>
              </a:solidFill>
              <a:ln w="19050">
                <a:solidFill>
                  <a:schemeClr val="accent3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8-0407-4AAF-A0F3-CD6498843E8D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  <a:alpha val="90000"/>
                </a:schemeClr>
              </a:solidFill>
              <a:ln w="19050">
                <a:solidFill>
                  <a:schemeClr val="accent4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A-0407-4AAF-A0F3-CD6498843E8D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  <a:alpha val="90000"/>
                </a:schemeClr>
              </a:solidFill>
              <a:ln w="19050">
                <a:solidFill>
                  <a:schemeClr val="accent5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C-0407-4AAF-A0F3-CD6498843E8D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  <a:alpha val="90000"/>
                </a:schemeClr>
              </a:solidFill>
              <a:ln w="19050">
                <a:solidFill>
                  <a:schemeClr val="accent6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F-0407-4AAF-A0F3-CD6498843E8D}"/>
              </c:ext>
            </c:extLst>
          </c:dPt>
          <c:dLbls>
            <c:dLbl>
              <c:idx val="0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9F2936"/>
                  </a:solidFill>
                  <a:round/>
                </a:ln>
                <a:effectLst>
                  <a:outerShdw blurRad="50800" dist="38100" dir="2700000" algn="tl" rotWithShape="0">
                    <a:srgbClr val="9F2936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8-0407-4AAF-A0F3-CD6498843E8D}"/>
                </c:ext>
              </c:extLst>
            </c:dLbl>
            <c:dLbl>
              <c:idx val="1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9F2936"/>
                  </a:solidFill>
                  <a:round/>
                </a:ln>
                <a:effectLst>
                  <a:outerShdw blurRad="50800" dist="38100" dir="2700000" algn="tl" rotWithShape="0">
                    <a:srgbClr val="9F2936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A-0407-4AAF-A0F3-CD6498843E8D}"/>
                </c:ext>
              </c:extLst>
            </c:dLbl>
            <c:dLbl>
              <c:idx val="2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9F2936"/>
                  </a:solidFill>
                  <a:round/>
                </a:ln>
                <a:effectLst>
                  <a:outerShdw blurRad="50800" dist="38100" dir="2700000" algn="tl" rotWithShape="0">
                    <a:srgbClr val="9F2936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C-0407-4AAF-A0F3-CD6498843E8D}"/>
                </c:ext>
              </c:extLst>
            </c:dLbl>
            <c:dLbl>
              <c:idx val="3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9F2936"/>
                  </a:solidFill>
                  <a:round/>
                </a:ln>
                <a:effectLst>
                  <a:outerShdw blurRad="50800" dist="38100" dir="2700000" algn="tl" rotWithShape="0">
                    <a:srgbClr val="9F2936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E-0407-4AAF-A0F3-CD6498843E8D}"/>
                </c:ext>
              </c:extLst>
            </c:dLbl>
            <c:dLbl>
              <c:idx val="4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9F2936"/>
                  </a:solidFill>
                  <a:round/>
                </a:ln>
                <a:effectLst>
                  <a:outerShdw blurRad="50800" dist="38100" dir="2700000" algn="tl" rotWithShape="0">
                    <a:srgbClr val="9F2936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0-0407-4AAF-A0F3-CD6498843E8D}"/>
                </c:ext>
              </c:extLst>
            </c:dLbl>
            <c:dLbl>
              <c:idx val="5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9F2936"/>
                  </a:solidFill>
                  <a:round/>
                </a:ln>
                <a:effectLst>
                  <a:outerShdw blurRad="50800" dist="38100" dir="2700000" algn="tl" rotWithShape="0">
                    <a:srgbClr val="9F2936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6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2-0407-4AAF-A0F3-CD6498843E8D}"/>
                </c:ext>
              </c:extLst>
            </c:dLbl>
            <c:dLbl>
              <c:idx val="6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9F2936"/>
                  </a:solidFill>
                  <a:round/>
                </a:ln>
                <a:effectLst>
                  <a:outerShdw blurRad="50800" dist="38100" dir="2700000" algn="tl" rotWithShape="0">
                    <a:srgbClr val="9F2936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4-0407-4AAF-A0F3-CD6498843E8D}"/>
                </c:ext>
              </c:extLst>
            </c:dLbl>
            <c:dLbl>
              <c:idx val="7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9F2936"/>
                  </a:solidFill>
                  <a:round/>
                </a:ln>
                <a:effectLst>
                  <a:outerShdw blurRad="50800" dist="38100" dir="2700000" algn="tl" rotWithShape="0">
                    <a:srgbClr val="9F2936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6-0407-4AAF-A0F3-CD6498843E8D}"/>
                </c:ext>
              </c:extLst>
            </c:dLbl>
            <c:dLbl>
              <c:idx val="8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9F2936"/>
                  </a:solidFill>
                  <a:round/>
                </a:ln>
                <a:effectLst>
                  <a:outerShdw blurRad="50800" dist="38100" dir="2700000" algn="tl" rotWithShape="0">
                    <a:srgbClr val="9F2936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3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8-0407-4AAF-A0F3-CD6498843E8D}"/>
                </c:ext>
              </c:extLst>
            </c:dLbl>
            <c:dLbl>
              <c:idx val="9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9F2936"/>
                  </a:solidFill>
                  <a:round/>
                </a:ln>
                <a:effectLst>
                  <a:outerShdw blurRad="50800" dist="38100" dir="2700000" algn="tl" rotWithShape="0">
                    <a:srgbClr val="9F2936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4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A-0407-4AAF-A0F3-CD6498843E8D}"/>
                </c:ext>
              </c:extLst>
            </c:dLbl>
            <c:dLbl>
              <c:idx val="10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9F2936"/>
                  </a:solidFill>
                  <a:round/>
                </a:ln>
                <a:effectLst>
                  <a:outerShdw blurRad="50800" dist="38100" dir="2700000" algn="tl" rotWithShape="0">
                    <a:srgbClr val="9F2936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5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C-0407-4AAF-A0F3-CD6498843E8D}"/>
                </c:ext>
              </c:extLst>
            </c:dLbl>
            <c:dLbl>
              <c:idx val="11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9F2936"/>
                  </a:solidFill>
                  <a:round/>
                </a:ln>
                <a:effectLst>
                  <a:outerShdw blurRad="50800" dist="38100" dir="2700000" algn="tl" rotWithShape="0">
                    <a:srgbClr val="9F2936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6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0407-4AAF-A0F3-CD6498843E8D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9F2936"/>
                </a:solidFill>
                <a:round/>
              </a:ln>
              <a:effectLst>
                <a:outerShdw blurRad="50800" dist="38100" dir="2700000" algn="tl" rotWithShape="0">
                  <a:srgbClr val="9F2936">
                    <a:lumMod val="75000"/>
                    <a:alpha val="40000"/>
                  </a:srgbClr>
                </a:outerShdw>
              </a:effectLst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</c:v>
                </c:pt>
                <c:pt idx="2">
                  <c:v>Национальная безопасность и правоохранительная деятельности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Охрана окружающей среды</c:v>
                </c:pt>
                <c:pt idx="6">
                  <c:v>Образование</c:v>
                </c:pt>
                <c:pt idx="7">
                  <c:v>Культура, кинематография</c:v>
                </c:pt>
                <c:pt idx="8">
                  <c:v>Социальная политика</c:v>
                </c:pt>
                <c:pt idx="9">
                  <c:v>Физическая культура и спорт</c:v>
                </c:pt>
                <c:pt idx="10">
                  <c:v>Средства массовой информации</c:v>
                </c:pt>
                <c:pt idx="11">
                  <c:v>Обслуживание муниципального долга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 formatCode="0.0%">
                  <c:v>9.5101615424700359E-2</c:v>
                </c:pt>
                <c:pt idx="2" formatCode="0.0%">
                  <c:v>1.7682820913670315E-2</c:v>
                </c:pt>
                <c:pt idx="3" formatCode="0.0%">
                  <c:v>0.13885704359909676</c:v>
                </c:pt>
                <c:pt idx="4" formatCode="0.0%">
                  <c:v>0.1256817787041862</c:v>
                </c:pt>
                <c:pt idx="5" formatCode="0.0%">
                  <c:v>4.976550286607608E-3</c:v>
                </c:pt>
                <c:pt idx="6" formatCode="0.0%">
                  <c:v>0.48853569567483063</c:v>
                </c:pt>
                <c:pt idx="7" formatCode="0.0%">
                  <c:v>4.1757859996525967E-2</c:v>
                </c:pt>
                <c:pt idx="8" formatCode="0.0%">
                  <c:v>2.2294597880840716E-2</c:v>
                </c:pt>
                <c:pt idx="9" formatCode="0.0%">
                  <c:v>6.2185165885009552E-2</c:v>
                </c:pt>
                <c:pt idx="10" formatCode="0.0%">
                  <c:v>2.7531700538474899E-3</c:v>
                </c:pt>
                <c:pt idx="11" formatCode="0.0%">
                  <c:v>1.7370158068438424E-4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0407-4AAF-A0F3-CD6498843E8D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17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468496842559803"/>
          <c:y val="0.15821927917097803"/>
          <c:w val="0.74674976147239636"/>
          <c:h val="0.73415062488936778"/>
        </c:manualLayout>
      </c:layout>
      <c:pie3D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17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468496842559803"/>
          <c:y val="0.15821927917097803"/>
          <c:w val="0.74674976147239636"/>
          <c:h val="0.73415062488936778"/>
        </c:manualLayout>
      </c:layout>
      <c:pie3D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093F709-3614-45F7-AB17-FCB5E9A400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7734" cy="341622"/>
          </a:xfrm>
          <a:prstGeom prst="rect">
            <a:avLst/>
          </a:prstGeom>
        </p:spPr>
        <p:txBody>
          <a:bodyPr vert="horz" lIns="91637" tIns="45819" rIns="91637" bIns="45819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0012BFE-B846-45C0-9ACD-01394A7D12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0892" y="1"/>
            <a:ext cx="4307734" cy="341622"/>
          </a:xfrm>
          <a:prstGeom prst="rect">
            <a:avLst/>
          </a:prstGeom>
        </p:spPr>
        <p:txBody>
          <a:bodyPr vert="horz" lIns="91637" tIns="45819" rIns="91637" bIns="45819" rtlCol="0"/>
          <a:lstStyle>
            <a:lvl1pPr algn="r">
              <a:defRPr sz="1200"/>
            </a:lvl1pPr>
          </a:lstStyle>
          <a:p>
            <a:fld id="{0C50036E-F505-4872-B748-DD9CACC9E92F}" type="datetimeFigureOut">
              <a:rPr lang="ru-RU" smtClean="0"/>
              <a:t>15.04.2026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2FC896B-CB67-4CEA-9DC1-58698745C5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6467171"/>
            <a:ext cx="4307734" cy="341621"/>
          </a:xfrm>
          <a:prstGeom prst="rect">
            <a:avLst/>
          </a:prstGeom>
        </p:spPr>
        <p:txBody>
          <a:bodyPr vert="horz" lIns="91637" tIns="45819" rIns="91637" bIns="45819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A7EF0E-32AF-4E05-8C29-4189625813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0892" y="6467171"/>
            <a:ext cx="4307734" cy="341621"/>
          </a:xfrm>
          <a:prstGeom prst="rect">
            <a:avLst/>
          </a:prstGeom>
        </p:spPr>
        <p:txBody>
          <a:bodyPr vert="horz" lIns="91637" tIns="45819" rIns="91637" bIns="45819" rtlCol="0" anchor="b"/>
          <a:lstStyle>
            <a:lvl1pPr algn="r">
              <a:defRPr sz="1200"/>
            </a:lvl1pPr>
          </a:lstStyle>
          <a:p>
            <a:fld id="{CB1925B0-495E-48F9-B4D1-29829B6F3AA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429067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7734" cy="340439"/>
          </a:xfrm>
          <a:prstGeom prst="rect">
            <a:avLst/>
          </a:prstGeom>
        </p:spPr>
        <p:txBody>
          <a:bodyPr vert="horz" lIns="91637" tIns="45819" rIns="91637" bIns="45819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465" y="1"/>
            <a:ext cx="4307734" cy="340439"/>
          </a:xfrm>
          <a:prstGeom prst="rect">
            <a:avLst/>
          </a:prstGeom>
        </p:spPr>
        <p:txBody>
          <a:bodyPr vert="horz" lIns="91637" tIns="45819" rIns="91637" bIns="45819" rtlCol="0"/>
          <a:lstStyle>
            <a:lvl1pPr algn="r">
              <a:defRPr sz="1200"/>
            </a:lvl1pPr>
          </a:lstStyle>
          <a:p>
            <a:fld id="{77B77BF6-1108-422D-9D87-0C04493D7C1C}" type="datetimeFigureOut">
              <a:rPr lang="ru-RU" smtClean="0"/>
              <a:t>15.04.2026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43425" cy="2555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37" tIns="45819" rIns="91637" bIns="45819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093" y="3234177"/>
            <a:ext cx="7952740" cy="3063954"/>
          </a:xfrm>
          <a:prstGeom prst="rect">
            <a:avLst/>
          </a:prstGeom>
        </p:spPr>
        <p:txBody>
          <a:bodyPr vert="horz" lIns="91637" tIns="45819" rIns="91637" bIns="4581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466776"/>
            <a:ext cx="4307734" cy="340439"/>
          </a:xfrm>
          <a:prstGeom prst="rect">
            <a:avLst/>
          </a:prstGeom>
        </p:spPr>
        <p:txBody>
          <a:bodyPr vert="horz" lIns="91637" tIns="45819" rIns="91637" bIns="45819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465" y="6466776"/>
            <a:ext cx="4307734" cy="340439"/>
          </a:xfrm>
          <a:prstGeom prst="rect">
            <a:avLst/>
          </a:prstGeom>
        </p:spPr>
        <p:txBody>
          <a:bodyPr vert="horz" lIns="91637" tIns="45819" rIns="91637" bIns="45819" rtlCol="0" anchor="b"/>
          <a:lstStyle>
            <a:lvl1pPr algn="r">
              <a:defRPr sz="1200"/>
            </a:lvl1pPr>
          </a:lstStyle>
          <a:p>
            <a:fld id="{819D7BD2-C27B-45E5-A3B4-C6058816410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37445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78687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DAECFB-471A-42F7-9D3B-3BCE31F196DB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2340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DAECFB-471A-42F7-9D3B-3BCE31F196DB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3526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17388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25232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53130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93052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EF345-17B6-E6DC-8068-9B7A8BCBC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5B134204-25F0-E391-C7D0-7243DB8E72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DE49524E-7249-4D17-3C0A-A12CF27BC0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484308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2178226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990931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15614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83795A8B-3267-412B-9ED0-9F27A410DA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BE26D93D-B69C-4758-9764-8BA9C39C2B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0301041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133433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444041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714041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87234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231083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389574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570669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9867440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83795A8B-3267-412B-9ED0-9F27A410DA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BE26D93D-B69C-4758-9764-8BA9C39C2B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44308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141938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87465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69851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35166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65613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8143F14-6FAB-439E-8B2D-3917D2E06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71818096-3C50-4E72-A52B-427D8A4FB3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23829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DAECFB-471A-42F7-9D3B-3BCE31F196DB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3526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DAECFB-471A-42F7-9D3B-3BCE31F196DB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2340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4D8B-1D6D-461B-BC5A-84C12027F45F}" type="datetime1">
              <a:rPr lang="en-US" smtClean="0"/>
              <a:t>4/15/2026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2640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04C99-CAAF-4F5E-AEDF-ED08E50C0D19}" type="datetime1">
              <a:rPr lang="en-US" smtClean="0"/>
              <a:t>4/15/2026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06109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B45806-1E2E-4758-AEBB-286A486A1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133599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7CE4AA-5AC7-4764-86F8-DF8DBE48D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C7BC13-9D47-4856-8C35-0A4B6F4F9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3F41-514B-4639-8E67-E75DE38F27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65AE59-D9A1-4FFE-80EB-F41A5198C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C41507-3679-4FFD-8715-2DB97538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7723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61FA2A1-BE10-4767-9DDC-2E0466517DD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4913" y="1263909"/>
            <a:ext cx="5181600" cy="5092441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800100" indent="-342900">
              <a:buFont typeface="Wingdings" panose="05000000000000000000" pitchFamily="2" charset="2"/>
              <a:buChar char="§"/>
              <a:defRPr/>
            </a:lvl2pPr>
            <a:lvl3pPr marL="1257300" indent="-342900">
              <a:buFont typeface="Wingdings" panose="05000000000000000000" pitchFamily="2" charset="2"/>
              <a:buChar char="§"/>
              <a:defRPr/>
            </a:lvl3pPr>
            <a:lvl4pPr marL="1657350" indent="-285750">
              <a:buFont typeface="Wingdings" panose="05000000000000000000" pitchFamily="2" charset="2"/>
              <a:buChar char="§"/>
              <a:defRPr/>
            </a:lvl4pPr>
            <a:lvl5pPr marL="2114550" indent="-2857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53DB6B-5615-4060-A638-37DFA243D9A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838913" y="1263908"/>
            <a:ext cx="5181600" cy="5092441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0C5917B-DF6D-468C-93A7-9EEEB124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13" y="365126"/>
            <a:ext cx="11177187" cy="7193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602356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F80195CE-5715-42AD-A0B2-3AB1F14B4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4914" y="2059536"/>
            <a:ext cx="4588081" cy="42968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id="{FCDCFAE6-8CF4-43FE-A942-1C1DC17470B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300330" y="512747"/>
            <a:ext cx="6262130" cy="5843603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0C5917B-DF6D-468C-93A7-9EEEB124E070}"/>
              </a:ext>
            </a:extLst>
          </p:cNvPr>
          <p:cNvSpPr txBox="1">
            <a:spLocks/>
          </p:cNvSpPr>
          <p:nvPr userDrawn="1"/>
        </p:nvSpPr>
        <p:spPr>
          <a:xfrm>
            <a:off x="504914" y="365126"/>
            <a:ext cx="4588082" cy="1694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039401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3">
            <a:extLst>
              <a:ext uri="{FF2B5EF4-FFF2-40B4-BE49-F238E27FC236}">
                <a16:creationId xmlns:a16="http://schemas.microsoft.com/office/drawing/2014/main" id="{DE2D8C48-191B-4CBE-A9EB-A01D169C8A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4912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A34C22C-22E6-4632-A9EC-C79BD7697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912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0C5917B-DF6D-468C-93A7-9EEEB124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13" y="365126"/>
            <a:ext cx="11177187" cy="7193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DE2D8C48-191B-4CBE-A9EB-A01D169C8A2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10285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AA34C22C-22E6-4632-A9EC-C79BD7697F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0121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id="{DE2D8C48-191B-4CBE-A9EB-A01D169C8A2C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115494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AA34C22C-22E6-4632-A9EC-C79BD7697F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15330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37648271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2019300"/>
            <a:ext cx="6099048" cy="38496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7D90F24-589A-481A-A408-2BF696D6F74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АДМДЗЕРЖИНСК.РФ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62136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4D8B-1D6D-461B-BC5A-84C12027F4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9640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423C-71C0-4CF0-8104-4205489334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54667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B63B-19DF-47ED-AFEA-E6B802D6A1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2154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65B2-BACA-4490-A276-B091BDA0EF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2236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27B6B-6CF4-4964-B3D7-A079AB4DE4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40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D99B2-5CF7-45B4-8ADD-FB300FE361C2}" type="datetime1">
              <a:rPr lang="en-US" smtClean="0"/>
              <a:t>4/15/2026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48071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15BB-7BBC-4E3D-9D39-FD59F46466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10643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02DB-4FEE-4B94-9C1E-FA167CA3DC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6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327B1-AE32-41FA-B1FF-7BB151F3CD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67299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F8630-51FC-46AA-B573-19D3BFF58A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3490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04C99-CAAF-4F5E-AEDF-ED08E50C0D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20427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D99B2-5CF7-45B4-8ADD-FB300FE361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84143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B45806-1E2E-4758-AEBB-286A486A1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133599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7CE4AA-5AC7-4764-86F8-DF8DBE48D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C7BC13-9D47-4856-8C35-0A4B6F4F9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3F41-514B-4639-8E67-E75DE38F27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65AE59-D9A1-4FFE-80EB-F41A5198C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C41507-3679-4FFD-8715-2DB97538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6674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61FA2A1-BE10-4767-9DDC-2E0466517DD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4913" y="1263909"/>
            <a:ext cx="5181600" cy="5092441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800100" indent="-342900">
              <a:buFont typeface="Wingdings" panose="05000000000000000000" pitchFamily="2" charset="2"/>
              <a:buChar char="§"/>
              <a:defRPr/>
            </a:lvl2pPr>
            <a:lvl3pPr marL="1257300" indent="-342900">
              <a:buFont typeface="Wingdings" panose="05000000000000000000" pitchFamily="2" charset="2"/>
              <a:buChar char="§"/>
              <a:defRPr/>
            </a:lvl3pPr>
            <a:lvl4pPr marL="1657350" indent="-285750">
              <a:buFont typeface="Wingdings" panose="05000000000000000000" pitchFamily="2" charset="2"/>
              <a:buChar char="§"/>
              <a:defRPr/>
            </a:lvl4pPr>
            <a:lvl5pPr marL="2114550" indent="-2857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53DB6B-5615-4060-A638-37DFA243D9A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838913" y="1263908"/>
            <a:ext cx="5181600" cy="5092441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0C5917B-DF6D-468C-93A7-9EEEB124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13" y="365126"/>
            <a:ext cx="11177187" cy="7193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7890123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F80195CE-5715-42AD-A0B2-3AB1F14B4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4914" y="2059536"/>
            <a:ext cx="4588081" cy="42968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id="{FCDCFAE6-8CF4-43FE-A942-1C1DC17470B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300330" y="512747"/>
            <a:ext cx="6262130" cy="5843603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0C5917B-DF6D-468C-93A7-9EEEB124E070}"/>
              </a:ext>
            </a:extLst>
          </p:cNvPr>
          <p:cNvSpPr txBox="1">
            <a:spLocks/>
          </p:cNvSpPr>
          <p:nvPr userDrawn="1"/>
        </p:nvSpPr>
        <p:spPr>
          <a:xfrm>
            <a:off x="504914" y="365126"/>
            <a:ext cx="4588082" cy="1694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114745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3">
            <a:extLst>
              <a:ext uri="{FF2B5EF4-FFF2-40B4-BE49-F238E27FC236}">
                <a16:creationId xmlns:a16="http://schemas.microsoft.com/office/drawing/2014/main" id="{DE2D8C48-191B-4CBE-A9EB-A01D169C8A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4912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A34C22C-22E6-4632-A9EC-C79BD7697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912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0C5917B-DF6D-468C-93A7-9EEEB124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13" y="365126"/>
            <a:ext cx="11177187" cy="7193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DE2D8C48-191B-4CBE-A9EB-A01D169C8A2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10285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AA34C22C-22E6-4632-A9EC-C79BD7697F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0121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id="{DE2D8C48-191B-4CBE-A9EB-A01D169C8A2C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115494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AA34C22C-22E6-4632-A9EC-C79BD7697F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15330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605151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B45806-1E2E-4758-AEBB-286A486A1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133599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7CE4AA-5AC7-4764-86F8-DF8DBE48D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C7BC13-9D47-4856-8C35-0A4B6F4F9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3F41-514B-4639-8E67-E75DE38F2755}" type="datetime1">
              <a:rPr lang="en-US" smtClean="0"/>
              <a:t>4/15/2026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65AE59-D9A1-4FFE-80EB-F41A5198C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C41507-3679-4FFD-8715-2DB97538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584327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2019300"/>
            <a:ext cx="6099048" cy="38496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7D90F24-589A-481A-A408-2BF696D6F74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АДМДЗЕРЖИНСК.РФ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47549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4D8B-1D6D-461B-BC5A-84C12027F4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88950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423C-71C0-4CF0-8104-4205489334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92905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B63B-19DF-47ED-AFEA-E6B802D6A1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2598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65B2-BACA-4490-A276-B091BDA0EF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39410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27B6B-6CF4-4964-B3D7-A079AB4DE4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25951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15BB-7BBC-4E3D-9D39-FD59F46466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66638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02DB-4FEE-4B94-9C1E-FA167CA3DC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3100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327B1-AE32-41FA-B1FF-7BB151F3CD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6751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F8630-51FC-46AA-B573-19D3BFF58A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015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61FA2A1-BE10-4767-9DDC-2E0466517DD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4913" y="1263909"/>
            <a:ext cx="5181600" cy="5092441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800100" indent="-342900">
              <a:buFont typeface="Wingdings" panose="05000000000000000000" pitchFamily="2" charset="2"/>
              <a:buChar char="§"/>
              <a:defRPr/>
            </a:lvl2pPr>
            <a:lvl3pPr marL="1257300" indent="-342900">
              <a:buFont typeface="Wingdings" panose="05000000000000000000" pitchFamily="2" charset="2"/>
              <a:buChar char="§"/>
              <a:defRPr/>
            </a:lvl3pPr>
            <a:lvl4pPr marL="1657350" indent="-285750">
              <a:buFont typeface="Wingdings" panose="05000000000000000000" pitchFamily="2" charset="2"/>
              <a:buChar char="§"/>
              <a:defRPr/>
            </a:lvl4pPr>
            <a:lvl5pPr marL="2114550" indent="-2857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53DB6B-5615-4060-A638-37DFA243D9A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838913" y="1263908"/>
            <a:ext cx="5181600" cy="5092441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0C5917B-DF6D-468C-93A7-9EEEB124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13" y="365126"/>
            <a:ext cx="11177187" cy="7193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5999145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04C99-CAAF-4F5E-AEDF-ED08E50C0D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51135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D99B2-5CF7-45B4-8ADD-FB300FE361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02166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B45806-1E2E-4758-AEBB-286A486A1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133599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7CE4AA-5AC7-4764-86F8-DF8DBE48D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C7BC13-9D47-4856-8C35-0A4B6F4F9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3F41-514B-4639-8E67-E75DE38F27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65AE59-D9A1-4FFE-80EB-F41A5198C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C41507-3679-4FFD-8715-2DB97538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71702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61FA2A1-BE10-4767-9DDC-2E0466517DD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4913" y="1263909"/>
            <a:ext cx="5181600" cy="5092441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800100" indent="-342900">
              <a:buFont typeface="Wingdings" panose="05000000000000000000" pitchFamily="2" charset="2"/>
              <a:buChar char="§"/>
              <a:defRPr/>
            </a:lvl2pPr>
            <a:lvl3pPr marL="1257300" indent="-342900">
              <a:buFont typeface="Wingdings" panose="05000000000000000000" pitchFamily="2" charset="2"/>
              <a:buChar char="§"/>
              <a:defRPr/>
            </a:lvl3pPr>
            <a:lvl4pPr marL="1657350" indent="-285750">
              <a:buFont typeface="Wingdings" panose="05000000000000000000" pitchFamily="2" charset="2"/>
              <a:buChar char="§"/>
              <a:defRPr/>
            </a:lvl4pPr>
            <a:lvl5pPr marL="2114550" indent="-2857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53DB6B-5615-4060-A638-37DFA243D9A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838913" y="1263908"/>
            <a:ext cx="5181600" cy="5092441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0C5917B-DF6D-468C-93A7-9EEEB124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13" y="365126"/>
            <a:ext cx="11177187" cy="7193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631967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F80195CE-5715-42AD-A0B2-3AB1F14B4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4914" y="2059536"/>
            <a:ext cx="4588081" cy="42968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id="{FCDCFAE6-8CF4-43FE-A942-1C1DC17470B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300330" y="512747"/>
            <a:ext cx="6262130" cy="5843603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0C5917B-DF6D-468C-93A7-9EEEB124E070}"/>
              </a:ext>
            </a:extLst>
          </p:cNvPr>
          <p:cNvSpPr txBox="1">
            <a:spLocks/>
          </p:cNvSpPr>
          <p:nvPr userDrawn="1"/>
        </p:nvSpPr>
        <p:spPr>
          <a:xfrm>
            <a:off x="504914" y="365126"/>
            <a:ext cx="4588082" cy="1694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7561957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3">
            <a:extLst>
              <a:ext uri="{FF2B5EF4-FFF2-40B4-BE49-F238E27FC236}">
                <a16:creationId xmlns:a16="http://schemas.microsoft.com/office/drawing/2014/main" id="{DE2D8C48-191B-4CBE-A9EB-A01D169C8A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4912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A34C22C-22E6-4632-A9EC-C79BD7697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912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0C5917B-DF6D-468C-93A7-9EEEB124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13" y="365126"/>
            <a:ext cx="11177187" cy="7193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DE2D8C48-191B-4CBE-A9EB-A01D169C8A2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10285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AA34C22C-22E6-4632-A9EC-C79BD7697F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0121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id="{DE2D8C48-191B-4CBE-A9EB-A01D169C8A2C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115494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AA34C22C-22E6-4632-A9EC-C79BD7697F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15330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77020291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2019300"/>
            <a:ext cx="6099048" cy="38496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7D90F24-589A-481A-A408-2BF696D6F74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АДМДЗЕРЖИНСК.РФ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03106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4D8B-1D6D-461B-BC5A-84C12027F4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31400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423C-71C0-4CF0-8104-4205489334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81933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B63B-19DF-47ED-AFEA-E6B802D6A1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915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F80195CE-5715-42AD-A0B2-3AB1F14B4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4914" y="2059536"/>
            <a:ext cx="4588081" cy="42968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id="{FCDCFAE6-8CF4-43FE-A942-1C1DC17470B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300330" y="512747"/>
            <a:ext cx="6262130" cy="5843603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0C5917B-DF6D-468C-93A7-9EEEB124E070}"/>
              </a:ext>
            </a:extLst>
          </p:cNvPr>
          <p:cNvSpPr txBox="1">
            <a:spLocks/>
          </p:cNvSpPr>
          <p:nvPr userDrawn="1"/>
        </p:nvSpPr>
        <p:spPr>
          <a:xfrm>
            <a:off x="504914" y="365126"/>
            <a:ext cx="4588082" cy="1694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3624475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65B2-BACA-4490-A276-B091BDA0EF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7251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27B6B-6CF4-4964-B3D7-A079AB4DE4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40329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15BB-7BBC-4E3D-9D39-FD59F46466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25445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02DB-4FEE-4B94-9C1E-FA167CA3DC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38785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327B1-AE32-41FA-B1FF-7BB151F3CD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45331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F8630-51FC-46AA-B573-19D3BFF58A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5969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04C99-CAAF-4F5E-AEDF-ED08E50C0D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34515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D99B2-5CF7-45B4-8ADD-FB300FE361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02803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B45806-1E2E-4758-AEBB-286A486A1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133599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7CE4AA-5AC7-4764-86F8-DF8DBE48D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C7BC13-9D47-4856-8C35-0A4B6F4F9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3F41-514B-4639-8E67-E75DE38F27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65AE59-D9A1-4FFE-80EB-F41A5198C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C41507-3679-4FFD-8715-2DB97538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48908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61FA2A1-BE10-4767-9DDC-2E0466517DD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4913" y="1263909"/>
            <a:ext cx="5181600" cy="5092441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800100" indent="-342900">
              <a:buFont typeface="Wingdings" panose="05000000000000000000" pitchFamily="2" charset="2"/>
              <a:buChar char="§"/>
              <a:defRPr/>
            </a:lvl2pPr>
            <a:lvl3pPr marL="1257300" indent="-342900">
              <a:buFont typeface="Wingdings" panose="05000000000000000000" pitchFamily="2" charset="2"/>
              <a:buChar char="§"/>
              <a:defRPr/>
            </a:lvl3pPr>
            <a:lvl4pPr marL="1657350" indent="-285750">
              <a:buFont typeface="Wingdings" panose="05000000000000000000" pitchFamily="2" charset="2"/>
              <a:buChar char="§"/>
              <a:defRPr/>
            </a:lvl4pPr>
            <a:lvl5pPr marL="2114550" indent="-2857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53DB6B-5615-4060-A638-37DFA243D9A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838913" y="1263908"/>
            <a:ext cx="5181600" cy="5092441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0C5917B-DF6D-468C-93A7-9EEEB124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13" y="365126"/>
            <a:ext cx="11177187" cy="7193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92658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3">
            <a:extLst>
              <a:ext uri="{FF2B5EF4-FFF2-40B4-BE49-F238E27FC236}">
                <a16:creationId xmlns:a16="http://schemas.microsoft.com/office/drawing/2014/main" id="{DE2D8C48-191B-4CBE-A9EB-A01D169C8A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4912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A34C22C-22E6-4632-A9EC-C79BD7697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912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0C5917B-DF6D-468C-93A7-9EEEB124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13" y="365126"/>
            <a:ext cx="11177187" cy="7193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DE2D8C48-191B-4CBE-A9EB-A01D169C8A2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10285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AA34C22C-22E6-4632-A9EC-C79BD7697F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0121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id="{DE2D8C48-191B-4CBE-A9EB-A01D169C8A2C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115494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AA34C22C-22E6-4632-A9EC-C79BD7697F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15330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18650283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F80195CE-5715-42AD-A0B2-3AB1F14B4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4914" y="2059536"/>
            <a:ext cx="4588081" cy="42968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id="{FCDCFAE6-8CF4-43FE-A942-1C1DC17470B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300330" y="512747"/>
            <a:ext cx="6262130" cy="5843603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0C5917B-DF6D-468C-93A7-9EEEB124E070}"/>
              </a:ext>
            </a:extLst>
          </p:cNvPr>
          <p:cNvSpPr txBox="1">
            <a:spLocks/>
          </p:cNvSpPr>
          <p:nvPr userDrawn="1"/>
        </p:nvSpPr>
        <p:spPr>
          <a:xfrm>
            <a:off x="504914" y="365126"/>
            <a:ext cx="4588082" cy="1694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3028952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3">
            <a:extLst>
              <a:ext uri="{FF2B5EF4-FFF2-40B4-BE49-F238E27FC236}">
                <a16:creationId xmlns:a16="http://schemas.microsoft.com/office/drawing/2014/main" id="{DE2D8C48-191B-4CBE-A9EB-A01D169C8A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4912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A34C22C-22E6-4632-A9EC-C79BD7697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912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0C5917B-DF6D-468C-93A7-9EEEB124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13" y="365126"/>
            <a:ext cx="11177187" cy="7193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DE2D8C48-191B-4CBE-A9EB-A01D169C8A2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10285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AA34C22C-22E6-4632-A9EC-C79BD7697F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0121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id="{DE2D8C48-191B-4CBE-A9EB-A01D169C8A2C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115494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AA34C22C-22E6-4632-A9EC-C79BD7697F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15330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367532731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2019300"/>
            <a:ext cx="6099048" cy="38496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7D90F24-589A-481A-A408-2BF696D6F74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АДМДЗЕРЖИНСК.РФ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4607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4D8B-1D6D-461B-BC5A-84C12027F4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87796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423C-71C0-4CF0-8104-4205489334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21696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B63B-19DF-47ED-AFEA-E6B802D6A1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49590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65B2-BACA-4490-A276-B091BDA0EF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81899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27B6B-6CF4-4964-B3D7-A079AB4DE4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42889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15BB-7BBC-4E3D-9D39-FD59F46466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02787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02DB-4FEE-4B94-9C1E-FA167CA3DC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453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2019300"/>
            <a:ext cx="6099048" cy="38496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7D90F24-589A-481A-A408-2BF696D6F74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АДМДЗЕРЖИНСК.РФ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49367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327B1-AE32-41FA-B1FF-7BB151F3CD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30390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F8630-51FC-46AA-B573-19D3BFF58A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47621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04C99-CAAF-4F5E-AEDF-ED08E50C0D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25312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D99B2-5CF7-45B4-8ADD-FB300FE361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51238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B45806-1E2E-4758-AEBB-286A486A1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133599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7CE4AA-5AC7-4764-86F8-DF8DBE48D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C7BC13-9D47-4856-8C35-0A4B6F4F9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3F41-514B-4639-8E67-E75DE38F27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65AE59-D9A1-4FFE-80EB-F41A5198C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C41507-3679-4FFD-8715-2DB97538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67377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61FA2A1-BE10-4767-9DDC-2E0466517DD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4913" y="1263909"/>
            <a:ext cx="5181600" cy="5092441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800100" indent="-342900">
              <a:buFont typeface="Wingdings" panose="05000000000000000000" pitchFamily="2" charset="2"/>
              <a:buChar char="§"/>
              <a:defRPr/>
            </a:lvl2pPr>
            <a:lvl3pPr marL="1257300" indent="-342900">
              <a:buFont typeface="Wingdings" panose="05000000000000000000" pitchFamily="2" charset="2"/>
              <a:buChar char="§"/>
              <a:defRPr/>
            </a:lvl3pPr>
            <a:lvl4pPr marL="1657350" indent="-285750">
              <a:buFont typeface="Wingdings" panose="05000000000000000000" pitchFamily="2" charset="2"/>
              <a:buChar char="§"/>
              <a:defRPr/>
            </a:lvl4pPr>
            <a:lvl5pPr marL="2114550" indent="-2857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53DB6B-5615-4060-A638-37DFA243D9A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838913" y="1263908"/>
            <a:ext cx="5181600" cy="5092441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0C5917B-DF6D-468C-93A7-9EEEB124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13" y="365126"/>
            <a:ext cx="11177187" cy="7193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2473605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F80195CE-5715-42AD-A0B2-3AB1F14B4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4914" y="2059536"/>
            <a:ext cx="4588081" cy="42968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id="{FCDCFAE6-8CF4-43FE-A942-1C1DC17470B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300330" y="512747"/>
            <a:ext cx="6262130" cy="5843603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0C5917B-DF6D-468C-93A7-9EEEB124E070}"/>
              </a:ext>
            </a:extLst>
          </p:cNvPr>
          <p:cNvSpPr txBox="1">
            <a:spLocks/>
          </p:cNvSpPr>
          <p:nvPr userDrawn="1"/>
        </p:nvSpPr>
        <p:spPr>
          <a:xfrm>
            <a:off x="504914" y="365126"/>
            <a:ext cx="4588082" cy="1694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2791356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3">
            <a:extLst>
              <a:ext uri="{FF2B5EF4-FFF2-40B4-BE49-F238E27FC236}">
                <a16:creationId xmlns:a16="http://schemas.microsoft.com/office/drawing/2014/main" id="{DE2D8C48-191B-4CBE-A9EB-A01D169C8A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4912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A34C22C-22E6-4632-A9EC-C79BD7697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912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0C5917B-DF6D-468C-93A7-9EEEB124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13" y="365126"/>
            <a:ext cx="11177187" cy="7193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DE2D8C48-191B-4CBE-A9EB-A01D169C8A2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10285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AA34C22C-22E6-4632-A9EC-C79BD7697F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0121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id="{DE2D8C48-191B-4CBE-A9EB-A01D169C8A2C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115494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AA34C22C-22E6-4632-A9EC-C79BD7697F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15330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19978221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2019300"/>
            <a:ext cx="6099048" cy="38496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7D90F24-589A-481A-A408-2BF696D6F74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АДМДЗЕРЖИНСК.РФ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08432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4D8B-1D6D-461B-BC5A-84C12027F4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045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9541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423C-71C0-4CF0-8104-4205489334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36002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B63B-19DF-47ED-AFEA-E6B802D6A1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57696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65B2-BACA-4490-A276-B091BDA0EF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22768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27B6B-6CF4-4964-B3D7-A079AB4DE4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6368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15BB-7BBC-4E3D-9D39-FD59F46466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59980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02DB-4FEE-4B94-9C1E-FA167CA3DC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2282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327B1-AE32-41FA-B1FF-7BB151F3CD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65957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F8630-51FC-46AA-B573-19D3BFF58A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45483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04C99-CAAF-4F5E-AEDF-ED08E50C0D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96826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D99B2-5CF7-45B4-8ADD-FB300FE361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823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954041" y="488654"/>
            <a:ext cx="6137877" cy="58521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accent6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954040" y="1078816"/>
            <a:ext cx="6137877" cy="58521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100" baseline="0">
                <a:solidFill>
                  <a:schemeClr val="accent6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E0054E0-76F2-415B-A6D9-9415C16ADA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10076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B45806-1E2E-4758-AEBB-286A486A1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133599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7CE4AA-5AC7-4764-86F8-DF8DBE48D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C7BC13-9D47-4856-8C35-0A4B6F4F9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3F41-514B-4639-8E67-E75DE38F27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65AE59-D9A1-4FFE-80EB-F41A5198C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C41507-3679-4FFD-8715-2DB97538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96697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61FA2A1-BE10-4767-9DDC-2E0466517DD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4913" y="1263909"/>
            <a:ext cx="5181600" cy="5092441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800100" indent="-342900">
              <a:buFont typeface="Wingdings" panose="05000000000000000000" pitchFamily="2" charset="2"/>
              <a:buChar char="§"/>
              <a:defRPr/>
            </a:lvl2pPr>
            <a:lvl3pPr marL="1257300" indent="-342900">
              <a:buFont typeface="Wingdings" panose="05000000000000000000" pitchFamily="2" charset="2"/>
              <a:buChar char="§"/>
              <a:defRPr/>
            </a:lvl3pPr>
            <a:lvl4pPr marL="1657350" indent="-285750">
              <a:buFont typeface="Wingdings" panose="05000000000000000000" pitchFamily="2" charset="2"/>
              <a:buChar char="§"/>
              <a:defRPr/>
            </a:lvl4pPr>
            <a:lvl5pPr marL="2114550" indent="-2857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53DB6B-5615-4060-A638-37DFA243D9A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838913" y="1263908"/>
            <a:ext cx="5181600" cy="5092441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0C5917B-DF6D-468C-93A7-9EEEB124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13" y="365126"/>
            <a:ext cx="11177187" cy="7193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4371258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F80195CE-5715-42AD-A0B2-3AB1F14B4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4914" y="2059536"/>
            <a:ext cx="4588081" cy="42968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id="{FCDCFAE6-8CF4-43FE-A942-1C1DC17470B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300330" y="512747"/>
            <a:ext cx="6262130" cy="5843603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0C5917B-DF6D-468C-93A7-9EEEB124E070}"/>
              </a:ext>
            </a:extLst>
          </p:cNvPr>
          <p:cNvSpPr txBox="1">
            <a:spLocks/>
          </p:cNvSpPr>
          <p:nvPr userDrawn="1"/>
        </p:nvSpPr>
        <p:spPr>
          <a:xfrm>
            <a:off x="504914" y="365126"/>
            <a:ext cx="4588082" cy="1694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2383580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3">
            <a:extLst>
              <a:ext uri="{FF2B5EF4-FFF2-40B4-BE49-F238E27FC236}">
                <a16:creationId xmlns:a16="http://schemas.microsoft.com/office/drawing/2014/main" id="{DE2D8C48-191B-4CBE-A9EB-A01D169C8A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4912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A34C22C-22E6-4632-A9EC-C79BD7697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912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0C5917B-DF6D-468C-93A7-9EEEB124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13" y="365126"/>
            <a:ext cx="11177187" cy="7193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DE2D8C48-191B-4CBE-A9EB-A01D169C8A2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10285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AA34C22C-22E6-4632-A9EC-C79BD7697F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0121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id="{DE2D8C48-191B-4CBE-A9EB-A01D169C8A2C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115494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AA34C22C-22E6-4632-A9EC-C79BD7697F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15330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318161806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2019300"/>
            <a:ext cx="6099048" cy="38496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7D90F24-589A-481A-A408-2BF696D6F74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АДМДЗЕРЖИНСК.РФ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275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2019300"/>
            <a:ext cx="6099048" cy="38496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7D90F24-589A-481A-A408-2BF696D6F74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28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070A423C-71C0-4CF0-8104-4205489334F4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3693145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367E07-4603-4371-ABB6-DEC985AE8B1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74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ork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25"/>
          </p:nvPr>
        </p:nvSpPr>
        <p:spPr>
          <a:xfrm>
            <a:off x="1073168" y="2041010"/>
            <a:ext cx="1865376" cy="1865376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3" name="Picture Placeholder 21"/>
          <p:cNvSpPr>
            <a:spLocks noGrp="1"/>
          </p:cNvSpPr>
          <p:nvPr>
            <p:ph type="pic" sz="quarter" idx="26"/>
          </p:nvPr>
        </p:nvSpPr>
        <p:spPr>
          <a:xfrm>
            <a:off x="3803466" y="2041010"/>
            <a:ext cx="1865376" cy="1865376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4" name="Picture Placeholder 21"/>
          <p:cNvSpPr>
            <a:spLocks noGrp="1"/>
          </p:cNvSpPr>
          <p:nvPr>
            <p:ph type="pic" sz="quarter" idx="27"/>
          </p:nvPr>
        </p:nvSpPr>
        <p:spPr>
          <a:xfrm>
            <a:off x="6533764" y="2041010"/>
            <a:ext cx="1865376" cy="1865376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5" name="Picture Placeholder 21"/>
          <p:cNvSpPr>
            <a:spLocks noGrp="1"/>
          </p:cNvSpPr>
          <p:nvPr>
            <p:ph type="pic" sz="quarter" idx="28"/>
          </p:nvPr>
        </p:nvSpPr>
        <p:spPr>
          <a:xfrm>
            <a:off x="9264061" y="2029933"/>
            <a:ext cx="1865376" cy="1865376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49D568F-51AB-4FFC-AF97-E3C9A32F9251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67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066799" y="2019300"/>
            <a:ext cx="2404872" cy="2404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617912" y="2019300"/>
            <a:ext cx="2404872" cy="2404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170612" y="2019300"/>
            <a:ext cx="2404872" cy="2404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721724" y="2019300"/>
            <a:ext cx="2404872" cy="2404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589DFE-E879-40B6-B609-C1C70FC57DF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27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ork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1"/>
          <p:cNvSpPr>
            <a:spLocks noGrp="1"/>
          </p:cNvSpPr>
          <p:nvPr>
            <p:ph type="pic" sz="quarter" idx="25"/>
          </p:nvPr>
        </p:nvSpPr>
        <p:spPr>
          <a:xfrm>
            <a:off x="1078832" y="2030377"/>
            <a:ext cx="1600200" cy="1600200"/>
          </a:xfrm>
          <a:prstGeom prst="ellipse">
            <a:avLst/>
          </a:prstGeom>
          <a:solidFill>
            <a:schemeClr val="accent6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21"/>
          <p:cNvSpPr>
            <a:spLocks noGrp="1"/>
          </p:cNvSpPr>
          <p:nvPr>
            <p:ph type="pic" sz="quarter" idx="26"/>
          </p:nvPr>
        </p:nvSpPr>
        <p:spPr>
          <a:xfrm>
            <a:off x="3190374" y="2030377"/>
            <a:ext cx="1600200" cy="1600200"/>
          </a:xfrm>
          <a:prstGeom prst="ellipse">
            <a:avLst/>
          </a:prstGeom>
          <a:solidFill>
            <a:schemeClr val="accent6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21"/>
          <p:cNvSpPr>
            <a:spLocks noGrp="1"/>
          </p:cNvSpPr>
          <p:nvPr>
            <p:ph type="pic" sz="quarter" idx="27"/>
          </p:nvPr>
        </p:nvSpPr>
        <p:spPr>
          <a:xfrm>
            <a:off x="5301916" y="2030377"/>
            <a:ext cx="1600200" cy="1600200"/>
          </a:xfrm>
          <a:prstGeom prst="ellipse">
            <a:avLst/>
          </a:prstGeom>
          <a:solidFill>
            <a:schemeClr val="accent6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21"/>
          <p:cNvSpPr>
            <a:spLocks noGrp="1"/>
          </p:cNvSpPr>
          <p:nvPr>
            <p:ph type="pic" sz="quarter" idx="28"/>
          </p:nvPr>
        </p:nvSpPr>
        <p:spPr>
          <a:xfrm>
            <a:off x="7413458" y="2030377"/>
            <a:ext cx="1600200" cy="1600200"/>
          </a:xfrm>
          <a:prstGeom prst="ellipse">
            <a:avLst/>
          </a:prstGeom>
          <a:solidFill>
            <a:schemeClr val="accent6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21"/>
          <p:cNvSpPr>
            <a:spLocks noGrp="1"/>
          </p:cNvSpPr>
          <p:nvPr>
            <p:ph type="pic" sz="quarter" idx="29"/>
          </p:nvPr>
        </p:nvSpPr>
        <p:spPr>
          <a:xfrm>
            <a:off x="9525000" y="2030377"/>
            <a:ext cx="1600200" cy="1600200"/>
          </a:xfrm>
          <a:prstGeom prst="ellipse">
            <a:avLst/>
          </a:prstGeom>
          <a:solidFill>
            <a:schemeClr val="accent6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69B6B91-8A81-4EB9-B41F-245828FCF627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3833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ork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073169" y="2020611"/>
            <a:ext cx="1700784" cy="1700784"/>
          </a:xfrm>
          <a:prstGeom prst="roundRect">
            <a:avLst>
              <a:gd name="adj" fmla="val 3690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94689" y="2020611"/>
            <a:ext cx="1700784" cy="1700784"/>
          </a:xfrm>
          <a:prstGeom prst="roundRect">
            <a:avLst>
              <a:gd name="adj" fmla="val 3690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094689" y="4165305"/>
            <a:ext cx="1700784" cy="1700784"/>
          </a:xfrm>
          <a:prstGeom prst="roundRect">
            <a:avLst>
              <a:gd name="adj" fmla="val 3690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073169" y="4165305"/>
            <a:ext cx="1700784" cy="1700784"/>
          </a:xfrm>
          <a:prstGeom prst="roundRect">
            <a:avLst>
              <a:gd name="adj" fmla="val 3690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FC3C09-0385-4726-8F4B-47292996D06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198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066800" y="2019299"/>
            <a:ext cx="3200400" cy="2322513"/>
          </a:xfrm>
          <a:prstGeom prst="roundRect">
            <a:avLst>
              <a:gd name="adj" fmla="val 1880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497388" y="2019298"/>
            <a:ext cx="3200400" cy="2322513"/>
          </a:xfrm>
          <a:prstGeom prst="roundRect">
            <a:avLst>
              <a:gd name="adj" fmla="val 1880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927975" y="2019298"/>
            <a:ext cx="3200400" cy="2322513"/>
          </a:xfrm>
          <a:prstGeom prst="roundRect">
            <a:avLst>
              <a:gd name="adj" fmla="val 1880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2BAE9-0ACB-4091-ABB0-A3C108656F5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886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ork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068005" y="2036084"/>
            <a:ext cx="1408176" cy="1408176"/>
          </a:xfrm>
          <a:prstGeom prst="roundRect">
            <a:avLst>
              <a:gd name="adj" fmla="val 287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797568" y="2036084"/>
            <a:ext cx="1408176" cy="1408176"/>
          </a:xfrm>
          <a:prstGeom prst="roundRect">
            <a:avLst>
              <a:gd name="adj" fmla="val 287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527131" y="2036084"/>
            <a:ext cx="1408176" cy="1408176"/>
          </a:xfrm>
          <a:prstGeom prst="roundRect">
            <a:avLst>
              <a:gd name="adj" fmla="val 287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256694" y="2033674"/>
            <a:ext cx="1408176" cy="1408176"/>
          </a:xfrm>
          <a:prstGeom prst="roundRect">
            <a:avLst>
              <a:gd name="adj" fmla="val 287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7987462" y="2034696"/>
            <a:ext cx="1408176" cy="1408176"/>
          </a:xfrm>
          <a:prstGeom prst="roundRect">
            <a:avLst>
              <a:gd name="adj" fmla="val 287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9714614" y="2033674"/>
            <a:ext cx="1408176" cy="1408176"/>
          </a:xfrm>
          <a:prstGeom prst="roundRect">
            <a:avLst>
              <a:gd name="adj" fmla="val 287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4AF0F4D-2FBA-4D36-9563-BEA67A62B54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787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ork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ED5919A3-A353-44D3-B1E4-BA831D3D4BB8}"/>
              </a:ext>
            </a:extLst>
          </p:cNvPr>
          <p:cNvSpPr/>
          <p:nvPr userDrawn="1"/>
        </p:nvSpPr>
        <p:spPr>
          <a:xfrm>
            <a:off x="1073150" y="4073525"/>
            <a:ext cx="3228975" cy="17938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A5CC3F7-17F2-4475-B2AD-82F569F4C2D0}"/>
              </a:ext>
            </a:extLst>
          </p:cNvPr>
          <p:cNvSpPr/>
          <p:nvPr userDrawn="1"/>
        </p:nvSpPr>
        <p:spPr>
          <a:xfrm>
            <a:off x="2860675" y="2019300"/>
            <a:ext cx="3235325" cy="17938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1073168" y="2019300"/>
            <a:ext cx="1786990" cy="179335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302642" y="4074042"/>
            <a:ext cx="1799726" cy="179335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102368" y="2019300"/>
            <a:ext cx="5022832" cy="38481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7C229B15-7A85-4589-90FC-743E2331EBD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52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ork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7168AB64-492D-4962-A71A-1C029CB4C784}"/>
              </a:ext>
            </a:extLst>
          </p:cNvPr>
          <p:cNvSpPr/>
          <p:nvPr userDrawn="1"/>
        </p:nvSpPr>
        <p:spPr>
          <a:xfrm>
            <a:off x="1073150" y="4073525"/>
            <a:ext cx="3228975" cy="17938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706B21D-DF6B-498A-9D90-161FCF9FE4C9}"/>
              </a:ext>
            </a:extLst>
          </p:cNvPr>
          <p:cNvSpPr/>
          <p:nvPr userDrawn="1"/>
        </p:nvSpPr>
        <p:spPr>
          <a:xfrm>
            <a:off x="2860675" y="2019300"/>
            <a:ext cx="3235325" cy="17938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8B0DD7B-C5D0-468C-9B49-9C476E4C0540}"/>
              </a:ext>
            </a:extLst>
          </p:cNvPr>
          <p:cNvSpPr/>
          <p:nvPr userDrawn="1"/>
        </p:nvSpPr>
        <p:spPr>
          <a:xfrm>
            <a:off x="6102350" y="4073525"/>
            <a:ext cx="3228975" cy="17938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ABE665F4-02E5-4B53-8FD6-1240EF384237}"/>
              </a:ext>
            </a:extLst>
          </p:cNvPr>
          <p:cNvSpPr/>
          <p:nvPr userDrawn="1"/>
        </p:nvSpPr>
        <p:spPr>
          <a:xfrm>
            <a:off x="7889875" y="2019300"/>
            <a:ext cx="3235325" cy="17938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1073168" y="2019300"/>
            <a:ext cx="1792224" cy="179335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097134" y="2019300"/>
            <a:ext cx="1792224" cy="179335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310144" y="4074042"/>
            <a:ext cx="1792224" cy="179335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9338210" y="4074042"/>
            <a:ext cx="1792224" cy="179335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1E832C16-8048-4002-8A8F-029F10632A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6086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er Info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175008" y="2019299"/>
            <a:ext cx="1901952" cy="190195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117273" y="2019298"/>
            <a:ext cx="1901952" cy="190195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117273" y="3967665"/>
            <a:ext cx="1901952" cy="190195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4174994" y="3967666"/>
            <a:ext cx="1901952" cy="190195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8265868-2DCA-4BB2-A1E2-4D87DC1E07B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710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B63B-19DF-47ED-AFEA-E6B802D6A114}" type="datetime1">
              <a:rPr lang="en-US" smtClean="0"/>
              <a:t>4/15/2026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7976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er Info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1073150" y="1509713"/>
            <a:ext cx="3849624" cy="3849624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CBBDA17-4E1B-49B0-A547-D89E9B40C4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9880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ber Info Stan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518795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F486FC6-05CE-4F76-B39B-D21A2414435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0913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3">
            <a:extLst>
              <a:ext uri="{FF2B5EF4-FFF2-40B4-BE49-F238E27FC236}">
                <a16:creationId xmlns:a16="http://schemas.microsoft.com/office/drawing/2014/main" id="{213F0CB0-D592-496D-9AB2-41A37A690F6F}"/>
              </a:ext>
            </a:extLst>
          </p:cNvPr>
          <p:cNvSpPr/>
          <p:nvPr userDrawn="1"/>
        </p:nvSpPr>
        <p:spPr>
          <a:xfrm>
            <a:off x="4833938" y="2019300"/>
            <a:ext cx="2524125" cy="252412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1066609" y="2371725"/>
            <a:ext cx="1819656" cy="1819656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2949385" y="2371344"/>
            <a:ext cx="1819656" cy="1819656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7422769" y="2371344"/>
            <a:ext cx="1819656" cy="1819656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9305734" y="2371344"/>
            <a:ext cx="1819656" cy="1819656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15C42D0D-223C-4CC9-AA1E-B70462FE008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3069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&amp; Blog Ne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9048" cy="222199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2317750"/>
            <a:ext cx="6099048" cy="222199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4635500"/>
            <a:ext cx="6099048" cy="222199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E60D4-0CF1-474A-9BC4-036A53C359B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1266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F263D24-2CA1-4443-816E-D8F97053FF9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850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53CB79B1-5C04-49CF-AF6B-CBEA53850567}"/>
              </a:ext>
            </a:extLst>
          </p:cNvPr>
          <p:cNvSpPr/>
          <p:nvPr userDrawn="1"/>
        </p:nvSpPr>
        <p:spPr>
          <a:xfrm>
            <a:off x="3590925" y="3465513"/>
            <a:ext cx="2484438" cy="24193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3590924" y="2036762"/>
            <a:ext cx="2487168" cy="138988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1066799" y="2036762"/>
            <a:ext cx="2487168" cy="38496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116637" y="2036762"/>
            <a:ext cx="5010912" cy="138988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6116637" y="3465512"/>
            <a:ext cx="5010912" cy="241401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0768D3F-6751-4AD8-902A-4C48FB7D9DF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2921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1066800" y="2035175"/>
            <a:ext cx="1408176" cy="140817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2508250" y="2035175"/>
            <a:ext cx="1408176" cy="140817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3949700" y="2035175"/>
            <a:ext cx="1408176" cy="140817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5391150" y="2035175"/>
            <a:ext cx="1408176" cy="140817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6831013" y="2035175"/>
            <a:ext cx="1408176" cy="140817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8272463" y="2035175"/>
            <a:ext cx="1408176" cy="140817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8"/>
          </p:nvPr>
        </p:nvSpPr>
        <p:spPr>
          <a:xfrm>
            <a:off x="9713913" y="2035175"/>
            <a:ext cx="1408176" cy="140817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5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9713913" y="3471863"/>
            <a:ext cx="1408176" cy="140817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6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8272463" y="3471863"/>
            <a:ext cx="1408176" cy="140817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831013" y="3471863"/>
            <a:ext cx="1408176" cy="140817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8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5391150" y="3471863"/>
            <a:ext cx="1408176" cy="140817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9" name="Picture Placeholder 11"/>
          <p:cNvSpPr>
            <a:spLocks noGrp="1"/>
          </p:cNvSpPr>
          <p:nvPr>
            <p:ph type="pic" sz="quarter" idx="23"/>
          </p:nvPr>
        </p:nvSpPr>
        <p:spPr>
          <a:xfrm>
            <a:off x="3949700" y="3471863"/>
            <a:ext cx="1408176" cy="140817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0" name="Picture Placeholder 11"/>
          <p:cNvSpPr>
            <a:spLocks noGrp="1"/>
          </p:cNvSpPr>
          <p:nvPr>
            <p:ph type="pic" sz="quarter" idx="24"/>
          </p:nvPr>
        </p:nvSpPr>
        <p:spPr>
          <a:xfrm>
            <a:off x="2508250" y="3471863"/>
            <a:ext cx="1408176" cy="140817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1" name="Picture Placeholder 11"/>
          <p:cNvSpPr>
            <a:spLocks noGrp="1"/>
          </p:cNvSpPr>
          <p:nvPr>
            <p:ph type="pic" sz="quarter" idx="25"/>
          </p:nvPr>
        </p:nvSpPr>
        <p:spPr>
          <a:xfrm>
            <a:off x="1066800" y="3471863"/>
            <a:ext cx="1408176" cy="140817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02895B38-8337-4D26-BE27-50A27B75E0A8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5107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95633" y="609600"/>
            <a:ext cx="2039112" cy="375818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9083675" y="2106613"/>
            <a:ext cx="2039112" cy="375818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995633" y="4413250"/>
            <a:ext cx="2039112" cy="14538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9083675" y="612775"/>
            <a:ext cx="2039112" cy="14538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35DDD8E-0CB8-4B27-BFBC-A8582EDB414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5311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1066800" y="2027238"/>
            <a:ext cx="2459736" cy="38496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3595688" y="3490913"/>
            <a:ext cx="4992624" cy="237744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8661400" y="3490913"/>
            <a:ext cx="2459736" cy="238658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8"/>
          </p:nvPr>
        </p:nvSpPr>
        <p:spPr>
          <a:xfrm>
            <a:off x="3598862" y="2027238"/>
            <a:ext cx="2459736" cy="13990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6130924" y="2027238"/>
            <a:ext cx="4992624" cy="13990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A7BB717-E9C5-4068-9431-264799AE6FC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7101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A22DD2D8-4232-46E6-A54C-DA78B0493509}"/>
              </a:ext>
            </a:extLst>
          </p:cNvPr>
          <p:cNvSpPr/>
          <p:nvPr userDrawn="1"/>
        </p:nvSpPr>
        <p:spPr>
          <a:xfrm>
            <a:off x="6176963" y="4325938"/>
            <a:ext cx="4948237" cy="15414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Picture Placeholder 11"/>
          <p:cNvSpPr>
            <a:spLocks noGrp="1"/>
          </p:cNvSpPr>
          <p:nvPr>
            <p:ph type="pic" sz="quarter" idx="18"/>
          </p:nvPr>
        </p:nvSpPr>
        <p:spPr>
          <a:xfrm>
            <a:off x="1066800" y="2019300"/>
            <a:ext cx="5029200" cy="38481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6176963" y="2019300"/>
            <a:ext cx="2433637" cy="22225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8691563" y="2019300"/>
            <a:ext cx="2433637" cy="22225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0A4E0D95-7A0B-45F0-B3E6-17133497E1D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620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D5B065B2-BACA-4490-A276-B091BDA0EFF3}" type="datetime1">
              <a:rPr lang="en-US" smtClean="0"/>
              <a:t>4/15/2026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741697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968999" y="2033588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7265987" y="2033588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8562974" y="2033588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9859962" y="2033588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23"/>
          </p:nvPr>
        </p:nvSpPr>
        <p:spPr>
          <a:xfrm>
            <a:off x="9859962" y="3319463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24"/>
          </p:nvPr>
        </p:nvSpPr>
        <p:spPr>
          <a:xfrm>
            <a:off x="8562974" y="3319463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25"/>
          </p:nvPr>
        </p:nvSpPr>
        <p:spPr>
          <a:xfrm>
            <a:off x="7265987" y="3319463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26"/>
          </p:nvPr>
        </p:nvSpPr>
        <p:spPr>
          <a:xfrm>
            <a:off x="5968999" y="3319463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27"/>
          </p:nvPr>
        </p:nvSpPr>
        <p:spPr>
          <a:xfrm>
            <a:off x="5968999" y="4605338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5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7265987" y="4605338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6" name="Picture Placeholder 11"/>
          <p:cNvSpPr>
            <a:spLocks noGrp="1"/>
          </p:cNvSpPr>
          <p:nvPr>
            <p:ph type="pic" sz="quarter" idx="29"/>
          </p:nvPr>
        </p:nvSpPr>
        <p:spPr>
          <a:xfrm>
            <a:off x="8562974" y="4605338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27" name="Picture Placeholder 11"/>
          <p:cNvSpPr>
            <a:spLocks noGrp="1"/>
          </p:cNvSpPr>
          <p:nvPr>
            <p:ph type="pic" sz="quarter" idx="30"/>
          </p:nvPr>
        </p:nvSpPr>
        <p:spPr>
          <a:xfrm>
            <a:off x="9859962" y="4605338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4B30244-9B9E-4F5A-9ADE-00505CFA2449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9399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1071291" y="2024784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2537160" y="2024784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4003029" y="2024784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5468898" y="2025605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23"/>
          </p:nvPr>
        </p:nvSpPr>
        <p:spPr>
          <a:xfrm>
            <a:off x="6934767" y="2024784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24"/>
          </p:nvPr>
        </p:nvSpPr>
        <p:spPr>
          <a:xfrm>
            <a:off x="8400636" y="2024784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25"/>
          </p:nvPr>
        </p:nvSpPr>
        <p:spPr>
          <a:xfrm>
            <a:off x="9866505" y="2024784"/>
            <a:ext cx="1261872" cy="12618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95EF4B5-B9DF-4E5D-98D3-58C0319B8D5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095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1073168" y="2030379"/>
            <a:ext cx="3172968" cy="245973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4515071" y="2030379"/>
            <a:ext cx="3172968" cy="245973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7956974" y="2030379"/>
            <a:ext cx="3172968" cy="245973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8F6A-AA97-451C-A1A3-3572BF2BCB7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5334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ula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2371725" y="2029086"/>
            <a:ext cx="2743200" cy="2743200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7058025" y="2029086"/>
            <a:ext cx="2743200" cy="2743200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49B02DA-15F5-4FC8-8888-20F961F0184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7992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90514CC-9276-438B-A9AE-04C0B086E20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180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E3281ED-6AAD-4733-9FC9-7603BFE24E8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0711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ular Imag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1062165" y="2032000"/>
            <a:ext cx="2670048" cy="2670048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4760913" y="2032000"/>
            <a:ext cx="2670048" cy="2670048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8459661" y="2032000"/>
            <a:ext cx="2670048" cy="2670048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56976-119F-4551-8B40-D390C707F3B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4296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297987" y="2364447"/>
            <a:ext cx="2317572" cy="3111442"/>
          </a:xfrm>
          <a:prstGeom prst="roundRect">
            <a:avLst>
              <a:gd name="adj" fmla="val 79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960094" y="3415862"/>
            <a:ext cx="3156927" cy="2355574"/>
          </a:xfrm>
          <a:prstGeom prst="roundRect">
            <a:avLst>
              <a:gd name="adj" fmla="val 79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A09A00C-E065-4544-9BFC-E3DF04C0217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815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456169" y="2207453"/>
            <a:ext cx="3693900" cy="2795471"/>
          </a:xfrm>
          <a:prstGeom prst="roundRect">
            <a:avLst>
              <a:gd name="adj" fmla="val 79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133191" y="2615819"/>
            <a:ext cx="2227359" cy="2980775"/>
          </a:xfrm>
          <a:prstGeom prst="roundRect">
            <a:avLst>
              <a:gd name="adj" fmla="val 79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C226745-F459-4E26-9D8C-184DF696E6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5914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693D8AF5-0DC6-4867-B475-86511784D5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3338" y="1914525"/>
            <a:ext cx="4845050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674069" y="2196661"/>
            <a:ext cx="4267200" cy="2554015"/>
          </a:xfrm>
          <a:prstGeom prst="roundRect">
            <a:avLst>
              <a:gd name="adj" fmla="val 79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2B899EF-2EB9-4EA3-8314-B5214F7FE8A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027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27B6B-6CF4-4964-B3D7-A079AB4DE4CA}" type="datetime1">
              <a:rPr lang="en-US" smtClean="0"/>
              <a:t>4/15/2026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72079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220E1B02-83C9-4681-B24D-89EB838865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450" y="1916113"/>
            <a:ext cx="4754563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219201" y="2175641"/>
            <a:ext cx="4173134" cy="2511974"/>
          </a:xfrm>
          <a:prstGeom prst="roundRect">
            <a:avLst>
              <a:gd name="adj" fmla="val 79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10C44A09-709A-40A7-AA2A-A0EE725965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8247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AA153DE8-0E24-4042-917B-F1FB12737F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0825" y="1524000"/>
            <a:ext cx="77628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219201" y="1719944"/>
            <a:ext cx="4898570" cy="3069770"/>
          </a:xfrm>
          <a:prstGeom prst="roundRect">
            <a:avLst>
              <a:gd name="adj" fmla="val 79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78FC336-010F-4418-8459-E2A5809A99D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006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04692BA5-5331-4706-8850-00D943971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0038" y="2019300"/>
            <a:ext cx="8040688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208314" y="2220686"/>
            <a:ext cx="5083628" cy="3200400"/>
          </a:xfrm>
          <a:prstGeom prst="roundRect">
            <a:avLst>
              <a:gd name="adj" fmla="val 79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D5909EBE-22A8-4D6E-9ADB-7EE4F1F0462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6597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668325" y="2383065"/>
            <a:ext cx="2326246" cy="3092450"/>
          </a:xfrm>
          <a:prstGeom prst="roundRect">
            <a:avLst>
              <a:gd name="adj" fmla="val 79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7571369" y="3264808"/>
            <a:ext cx="1246059" cy="2199821"/>
          </a:xfrm>
          <a:prstGeom prst="roundRect">
            <a:avLst>
              <a:gd name="adj" fmla="val 79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D212F83-F033-4336-BF32-09D13D9700C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4955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 Up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5192713" y="0"/>
            <a:ext cx="6999287" cy="6858000"/>
          </a:xfrm>
          <a:prstGeom prst="roundRect">
            <a:avLst>
              <a:gd name="adj" fmla="val 79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017963" y="2174875"/>
            <a:ext cx="4135437" cy="2587625"/>
          </a:xfrm>
          <a:prstGeom prst="roundRect">
            <a:avLst>
              <a:gd name="adj" fmla="val 794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F94B05D-16F6-4834-93D0-3031455CCB4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6491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073150" y="2019300"/>
            <a:ext cx="5022850" cy="3848100"/>
          </a:xfrm>
          <a:prstGeom prst="roundRect">
            <a:avLst>
              <a:gd name="adj" fmla="val 1099"/>
            </a:avLst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1258076-0B04-4329-B03F-760F2810B0B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6196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3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59EE21D-2339-421E-AC68-50B61BD182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283C485-A10E-47F1-A4F7-53955F7A2FF9}" type="slidenum">
              <a:rPr lang="en-US" altLang="ru-RU">
                <a:solidFill>
                  <a:srgbClr val="333639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 dirty="0">
              <a:solidFill>
                <a:srgbClr val="3336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8711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4D8B-1D6D-461B-BC5A-84C12027F4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9466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423C-71C0-4CF0-8104-4205489334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0030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B63B-19DF-47ED-AFEA-E6B802D6A1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063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15BB-7BBC-4E3D-9D39-FD59F46466A8}" type="datetime1">
              <a:rPr lang="en-US" smtClean="0"/>
              <a:t>4/15/2026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26273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65B2-BACA-4490-A276-B091BDA0EF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2997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27B6B-6CF4-4964-B3D7-A079AB4DE4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3247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15BB-7BBC-4E3D-9D39-FD59F46466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2167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02DB-4FEE-4B94-9C1E-FA167CA3DC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1087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327B1-AE32-41FA-B1FF-7BB151F3CD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3881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F8630-51FC-46AA-B573-19D3BFF58A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5448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04C99-CAAF-4F5E-AEDF-ED08E50C0D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556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D99B2-5CF7-45B4-8ADD-FB300FE361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118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B45806-1E2E-4758-AEBB-286A486A1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133599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7CE4AA-5AC7-4764-86F8-DF8DBE48D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C7BC13-9D47-4856-8C35-0A4B6F4F9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3F41-514B-4639-8E67-E75DE38F27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65AE59-D9A1-4FFE-80EB-F41A5198C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C41507-3679-4FFD-8715-2DB97538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8990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61FA2A1-BE10-4767-9DDC-2E0466517DD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4913" y="1263909"/>
            <a:ext cx="5181600" cy="5092441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800100" indent="-342900">
              <a:buFont typeface="Wingdings" panose="05000000000000000000" pitchFamily="2" charset="2"/>
              <a:buChar char="§"/>
              <a:defRPr/>
            </a:lvl2pPr>
            <a:lvl3pPr marL="1257300" indent="-342900">
              <a:buFont typeface="Wingdings" panose="05000000000000000000" pitchFamily="2" charset="2"/>
              <a:buChar char="§"/>
              <a:defRPr/>
            </a:lvl3pPr>
            <a:lvl4pPr marL="1657350" indent="-285750">
              <a:buFont typeface="Wingdings" panose="05000000000000000000" pitchFamily="2" charset="2"/>
              <a:buChar char="§"/>
              <a:defRPr/>
            </a:lvl4pPr>
            <a:lvl5pPr marL="2114550" indent="-2857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53DB6B-5615-4060-A638-37DFA243D9A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838913" y="1263908"/>
            <a:ext cx="5181600" cy="5092441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0C5917B-DF6D-468C-93A7-9EEEB124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13" y="365126"/>
            <a:ext cx="11177187" cy="7193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06701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02DB-4FEE-4B94-9C1E-FA167CA3DC1E}" type="datetime1">
              <a:rPr lang="en-US" smtClean="0"/>
              <a:t>4/15/2026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62901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F80195CE-5715-42AD-A0B2-3AB1F14B4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4914" y="2059536"/>
            <a:ext cx="4588081" cy="42968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id="{FCDCFAE6-8CF4-43FE-A942-1C1DC17470B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300330" y="512747"/>
            <a:ext cx="6262130" cy="5843603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0C5917B-DF6D-468C-93A7-9EEEB124E070}"/>
              </a:ext>
            </a:extLst>
          </p:cNvPr>
          <p:cNvSpPr txBox="1">
            <a:spLocks/>
          </p:cNvSpPr>
          <p:nvPr userDrawn="1"/>
        </p:nvSpPr>
        <p:spPr>
          <a:xfrm>
            <a:off x="504914" y="365126"/>
            <a:ext cx="4588082" cy="1694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569160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3">
            <a:extLst>
              <a:ext uri="{FF2B5EF4-FFF2-40B4-BE49-F238E27FC236}">
                <a16:creationId xmlns:a16="http://schemas.microsoft.com/office/drawing/2014/main" id="{DE2D8C48-191B-4CBE-A9EB-A01D169C8A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4912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A34C22C-22E6-4632-A9EC-C79BD7697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912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0C5917B-DF6D-468C-93A7-9EEEB124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13" y="365126"/>
            <a:ext cx="11177187" cy="7193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DE2D8C48-191B-4CBE-A9EB-A01D169C8A2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10285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AA34C22C-22E6-4632-A9EC-C79BD7697F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0121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id="{DE2D8C48-191B-4CBE-A9EB-A01D169C8A2C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115494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AA34C22C-22E6-4632-A9EC-C79BD7697F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15330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32300547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2019300"/>
            <a:ext cx="6099048" cy="38496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7D90F24-589A-481A-A408-2BF696D6F74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АДМДЗЕРЖИНСК.РФ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717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4D8B-1D6D-461B-BC5A-84C12027F4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8503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423C-71C0-4CF0-8104-4205489334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4720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B63B-19DF-47ED-AFEA-E6B802D6A1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0599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65B2-BACA-4490-A276-B091BDA0EF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2330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27B6B-6CF4-4964-B3D7-A079AB4DE4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8418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15BB-7BBC-4E3D-9D39-FD59F46466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9751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02DB-4FEE-4B94-9C1E-FA167CA3DC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923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327B1-AE32-41FA-B1FF-7BB151F3CDA5}" type="datetime1">
              <a:rPr lang="en-US" smtClean="0"/>
              <a:t>4/15/2026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2459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327B1-AE32-41FA-B1FF-7BB151F3CD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8718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F8630-51FC-46AA-B573-19D3BFF58A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0837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04C99-CAAF-4F5E-AEDF-ED08E50C0D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0839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D99B2-5CF7-45B4-8ADD-FB300FE361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6020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B45806-1E2E-4758-AEBB-286A486A1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133599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7CE4AA-5AC7-4764-86F8-DF8DBE48D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C7BC13-9D47-4856-8C35-0A4B6F4F9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A3F41-514B-4639-8E67-E75DE38F27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65AE59-D9A1-4FFE-80EB-F41A5198C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C41507-3679-4FFD-8715-2DB97538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6136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61FA2A1-BE10-4767-9DDC-2E0466517DD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4913" y="1263909"/>
            <a:ext cx="5181600" cy="5092441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800100" indent="-342900">
              <a:buFont typeface="Wingdings" panose="05000000000000000000" pitchFamily="2" charset="2"/>
              <a:buChar char="§"/>
              <a:defRPr/>
            </a:lvl2pPr>
            <a:lvl3pPr marL="1257300" indent="-342900">
              <a:buFont typeface="Wingdings" panose="05000000000000000000" pitchFamily="2" charset="2"/>
              <a:buChar char="§"/>
              <a:defRPr/>
            </a:lvl3pPr>
            <a:lvl4pPr marL="1657350" indent="-285750">
              <a:buFont typeface="Wingdings" panose="05000000000000000000" pitchFamily="2" charset="2"/>
              <a:buChar char="§"/>
              <a:defRPr/>
            </a:lvl4pPr>
            <a:lvl5pPr marL="2114550" indent="-2857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53DB6B-5615-4060-A638-37DFA243D9A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838913" y="1263908"/>
            <a:ext cx="5181600" cy="5092441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0C5917B-DF6D-468C-93A7-9EEEB124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13" y="365126"/>
            <a:ext cx="11177187" cy="7193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963589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F80195CE-5715-42AD-A0B2-3AB1F14B4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4914" y="2059536"/>
            <a:ext cx="4588081" cy="42968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id="{FCDCFAE6-8CF4-43FE-A942-1C1DC17470B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300330" y="512747"/>
            <a:ext cx="6262130" cy="5843603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0C5917B-DF6D-468C-93A7-9EEEB124E070}"/>
              </a:ext>
            </a:extLst>
          </p:cNvPr>
          <p:cNvSpPr txBox="1">
            <a:spLocks/>
          </p:cNvSpPr>
          <p:nvPr userDrawn="1"/>
        </p:nvSpPr>
        <p:spPr>
          <a:xfrm>
            <a:off x="504914" y="365126"/>
            <a:ext cx="4588082" cy="1694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772210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3">
            <a:extLst>
              <a:ext uri="{FF2B5EF4-FFF2-40B4-BE49-F238E27FC236}">
                <a16:creationId xmlns:a16="http://schemas.microsoft.com/office/drawing/2014/main" id="{DE2D8C48-191B-4CBE-A9EB-A01D169C8A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4912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A34C22C-22E6-4632-A9EC-C79BD7697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912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0C5917B-DF6D-468C-93A7-9EEEB124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13" y="365126"/>
            <a:ext cx="11177187" cy="7193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DE2D8C48-191B-4CBE-A9EB-A01D169C8A2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10285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AA34C22C-22E6-4632-A9EC-C79BD7697F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0121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id="{DE2D8C48-191B-4CBE-A9EB-A01D169C8A2C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115494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AA34C22C-22E6-4632-A9EC-C79BD7697F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15330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1763849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2019300"/>
            <a:ext cx="6099048" cy="38496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/>
          <a:lstStyle>
            <a:lvl1pPr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7D90F24-589A-481A-A408-2BF696D6F74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АДМДЗЕРЖИНСК.РФ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7408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4D8B-1D6D-461B-BC5A-84C12027F4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143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F8630-51FC-46AA-B573-19D3BFF58AB6}" type="datetime1">
              <a:rPr lang="en-US" smtClean="0"/>
              <a:t>4/15/2026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10977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423C-71C0-4CF0-8104-4205489334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675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B63B-19DF-47ED-AFEA-E6B802D6A1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9748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65B2-BACA-4490-A276-B091BDA0EF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2521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27B6B-6CF4-4964-B3D7-A079AB4DE4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6521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15BB-7BBC-4E3D-9D39-FD59F46466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7645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102DB-4FEE-4B94-9C1E-FA167CA3DC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31632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327B1-AE32-41FA-B1FF-7BB151F3CD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2726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F8630-51FC-46AA-B573-19D3BFF58A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9946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04C99-CAAF-4F5E-AEDF-ED08E50C0D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461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D99B2-5CF7-45B4-8ADD-FB300FE361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680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81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70.xml"/><Relationship Id="rId16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78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slideLayout" Target="../slideLayouts/slideLayout18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9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40" Type="http://schemas.openxmlformats.org/officeDocument/2006/relationships/slideLayout" Target="../slideLayouts/slideLayout56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46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62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D98BA-11BE-447E-81CA-94993BDC6CEB}" type="datetime1">
              <a:rPr lang="en-US" smtClean="0"/>
              <a:t>4/15/2026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470C9-EE1D-4D1C-8025-4A0C3016A607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DD7D91-7418-1FE5-679D-F32DC879786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6200000">
            <a:off x="10927616" y="-55746"/>
            <a:ext cx="197090" cy="131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2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49" r:id="rId12"/>
    <p:sldLayoutId id="2147483652" r:id="rId13"/>
    <p:sldLayoutId id="2147483656" r:id="rId14"/>
    <p:sldLayoutId id="2147483658" r:id="rId15"/>
    <p:sldLayoutId id="2147483684" r:id="rId1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D98BA-11BE-447E-81CA-94993BDC6C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DD7D91-7418-1FE5-679D-F32DC879786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6200000">
            <a:off x="10927616" y="-55746"/>
            <a:ext cx="197090" cy="131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02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7B3AC1A-CA6F-45BC-B51D-807E02D8CA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6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AAB2BD">
                    <a:lumMod val="75000"/>
                  </a:srgbClr>
                </a:solidFill>
              </a:rPr>
              <a:t>АДМДЗЕРЖИНСК.РФ</a:t>
            </a:r>
            <a:endParaRPr lang="en-US" dirty="0">
              <a:solidFill>
                <a:srgbClr val="AAB2BD">
                  <a:lumMod val="75000"/>
                </a:srgb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D6E6D00-8FE5-4781-A1B8-220FF8C05389}"/>
              </a:ext>
            </a:extLst>
          </p:cNvPr>
          <p:cNvSpPr txBox="1">
            <a:spLocks/>
          </p:cNvSpPr>
          <p:nvPr userDrawn="1"/>
        </p:nvSpPr>
        <p:spPr>
          <a:xfrm>
            <a:off x="8474075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AA15F2BD-F139-4234-950C-DD3D2E3008CB}" type="slidenum">
              <a:rPr lang="en-US" altLang="ru-RU" sz="1000" smtClean="0">
                <a:solidFill>
                  <a:srgbClr val="778496"/>
                </a:solidFill>
                <a:latin typeface="Roboto Condensed Light"/>
                <a:ea typeface="Roboto Condensed Light"/>
                <a:cs typeface="Roboto Condensed Light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 sz="1000" dirty="0">
              <a:solidFill>
                <a:srgbClr val="778496"/>
              </a:solidFill>
              <a:latin typeface="Roboto Condensed Light"/>
              <a:ea typeface="Roboto Condensed Light"/>
              <a:cs typeface="Roboto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2957464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  <p:sldLayoutId id="2147483715" r:id="rId30"/>
    <p:sldLayoutId id="2147483716" r:id="rId31"/>
    <p:sldLayoutId id="2147483717" r:id="rId32"/>
    <p:sldLayoutId id="2147483718" r:id="rId33"/>
    <p:sldLayoutId id="2147483719" r:id="rId34"/>
    <p:sldLayoutId id="2147483720" r:id="rId35"/>
    <p:sldLayoutId id="2147483721" r:id="rId36"/>
    <p:sldLayoutId id="2147483722" r:id="rId37"/>
    <p:sldLayoutId id="2147483723" r:id="rId38"/>
    <p:sldLayoutId id="2147483724" r:id="rId39"/>
    <p:sldLayoutId id="2147483725" r:id="rId40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D98BA-11BE-447E-81CA-94993BDC6C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DD7D91-7418-1FE5-679D-F32DC879786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6200000">
            <a:off x="10927616" y="-55746"/>
            <a:ext cx="197090" cy="131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8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D98BA-11BE-447E-81CA-94993BDC6C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DD7D91-7418-1FE5-679D-F32DC879786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6200000">
            <a:off x="10927616" y="-55746"/>
            <a:ext cx="197090" cy="131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8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D98BA-11BE-447E-81CA-94993BDC6C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DD7D91-7418-1FE5-679D-F32DC879786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6200000">
            <a:off x="10927616" y="-55746"/>
            <a:ext cx="197090" cy="131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1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D98BA-11BE-447E-81CA-94993BDC6C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DD7D91-7418-1FE5-679D-F32DC879786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6200000">
            <a:off x="10927616" y="-55746"/>
            <a:ext cx="197090" cy="131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10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D98BA-11BE-447E-81CA-94993BDC6C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DD7D91-7418-1FE5-679D-F32DC879786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/>
          </a:blip>
          <a:stretch>
            <a:fillRect/>
          </a:stretch>
        </p:blipFill>
        <p:spPr>
          <a:xfrm rot="16200000">
            <a:off x="10927616" y="-55746"/>
            <a:ext cx="197090" cy="131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20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D98BA-11BE-447E-81CA-94993BDC6C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DD7D91-7418-1FE5-679D-F32DC879786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6200000">
            <a:off x="10927616" y="-55746"/>
            <a:ext cx="197090" cy="131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95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  <p:sldLayoutId id="2147483826" r:id="rId15"/>
    <p:sldLayoutId id="2147483827" r:id="rId1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D98BA-11BE-447E-81CA-94993BDC6C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470C9-EE1D-4D1C-8025-4A0C3016A60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DD7D91-7418-1FE5-679D-F32DC879786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6200000">
            <a:off x="10927616" y="-55746"/>
            <a:ext cx="197090" cy="131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1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6.png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png"/><Relationship Id="rId4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png"/><Relationship Id="rId4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8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4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9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3.xml"/><Relationship Id="rId5" Type="http://schemas.openxmlformats.org/officeDocument/2006/relationships/image" Target="../media/image16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hart" Target="../charts/chart4.xml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chart" Target="../charts/chart5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6.webp"/><Relationship Id="rId5" Type="http://schemas.openxmlformats.org/officeDocument/2006/relationships/image" Target="../media/image16.png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0" y="13607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sz="1800" b="1" dirty="0">
              <a:solidFill>
                <a:schemeClr val="bg1"/>
              </a:solidFill>
              <a:ea typeface="Roboto" pitchFamily="2" charset="0"/>
              <a:cs typeface="Roboto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957050" y="6505575"/>
            <a:ext cx="20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pic>
        <p:nvPicPr>
          <p:cNvPr id="78" name="Рисунок 77" descr="https://upload.wikimedia.org/wikipedia/commons/thumb/2/2a/Coat_of_Arms_of_Dzerzhinsk.svg/797px-Coat_of_Arms_of_Dzerzhinsk.svg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57" y="231401"/>
            <a:ext cx="991096" cy="15121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Группа 4"/>
          <p:cNvGrpSpPr/>
          <p:nvPr/>
        </p:nvGrpSpPr>
        <p:grpSpPr>
          <a:xfrm>
            <a:off x="1382063" y="766026"/>
            <a:ext cx="7729043" cy="379657"/>
            <a:chOff x="1777734" y="932308"/>
            <a:chExt cx="7729043" cy="379657"/>
          </a:xfrm>
        </p:grpSpPr>
        <p:sp>
          <p:nvSpPr>
            <p:cNvPr id="84" name="Прямоугольник 83"/>
            <p:cNvSpPr/>
            <p:nvPr/>
          </p:nvSpPr>
          <p:spPr>
            <a:xfrm>
              <a:off x="1777734" y="950387"/>
              <a:ext cx="7117788" cy="36157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2" name="Text 132"/>
            <p:cNvSpPr txBox="1"/>
            <p:nvPr/>
          </p:nvSpPr>
          <p:spPr>
            <a:xfrm>
              <a:off x="1832398" y="932308"/>
              <a:ext cx="7674379" cy="335106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r>
                <a:rPr lang="ru-RU" sz="2400" b="1" dirty="0">
                  <a:solidFill>
                    <a:schemeClr val="bg1"/>
                  </a:solidFill>
                  <a:ea typeface="Cambria" pitchFamily="18" charset="0"/>
                  <a:cs typeface="Times New Roman" panose="02020603050405020304" pitchFamily="18" charset="0"/>
                </a:rPr>
                <a:t>Администрация городского округа город Дзержинск</a:t>
              </a:r>
              <a:endParaRPr lang="ru-RU" sz="2400" b="1" dirty="0">
                <a:solidFill>
                  <a:schemeClr val="bg1"/>
                </a:solidFill>
                <a:ea typeface="Cambria" pitchFamily="18" charset="0"/>
              </a:endParaRPr>
            </a:p>
          </p:txBody>
        </p:sp>
      </p:grpSp>
      <p:sp>
        <p:nvSpPr>
          <p:cNvPr id="85" name="Равнобедренный треугольник 84">
            <a:extLst>
              <a:ext uri="{FF2B5EF4-FFF2-40B4-BE49-F238E27FC236}">
                <a16:creationId xmlns:a16="http://schemas.microsoft.com/office/drawing/2014/main" id="{3A606818-E3AC-48C3-B93C-D28EADCA3820}"/>
              </a:ext>
            </a:extLst>
          </p:cNvPr>
          <p:cNvSpPr/>
          <p:nvPr/>
        </p:nvSpPr>
        <p:spPr>
          <a:xfrm rot="10800000">
            <a:off x="10018643" y="368"/>
            <a:ext cx="2173356" cy="1974973"/>
          </a:xfrm>
          <a:prstGeom prst="triangle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0" y="2835047"/>
            <a:ext cx="4032498" cy="4032161"/>
            <a:chOff x="0" y="3915127"/>
            <a:chExt cx="2952328" cy="2952081"/>
          </a:xfrm>
        </p:grpSpPr>
        <p:sp>
          <p:nvSpPr>
            <p:cNvPr id="87" name="Равнобедренный треугольник 86">
              <a:extLst>
                <a:ext uri="{FF2B5EF4-FFF2-40B4-BE49-F238E27FC236}">
                  <a16:creationId xmlns:a16="http://schemas.microsoft.com/office/drawing/2014/main" id="{72A69120-A2ED-40CB-92AB-ADBCE7588318}"/>
                </a:ext>
              </a:extLst>
            </p:cNvPr>
            <p:cNvSpPr/>
            <p:nvPr/>
          </p:nvSpPr>
          <p:spPr>
            <a:xfrm>
              <a:off x="0" y="3915127"/>
              <a:ext cx="2952328" cy="2952081"/>
            </a:xfrm>
            <a:prstGeom prst="triangle">
              <a:avLst>
                <a:gd name="adj" fmla="val 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6" name="Rectangle 13">
              <a:extLst>
                <a:ext uri="{FF2B5EF4-FFF2-40B4-BE49-F238E27FC236}">
                  <a16:creationId xmlns:a16="http://schemas.microsoft.com/office/drawing/2014/main" id="{19F36107-3499-4176-8D08-287C729D26FB}"/>
                </a:ext>
              </a:extLst>
            </p:cNvPr>
            <p:cNvSpPr/>
            <p:nvPr/>
          </p:nvSpPr>
          <p:spPr>
            <a:xfrm>
              <a:off x="0" y="4049688"/>
              <a:ext cx="2808313" cy="2808312"/>
            </a:xfrm>
            <a:prstGeom prst="rtTriangl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2875BB"/>
                </a:highlight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8326532" y="950387"/>
            <a:ext cx="2298208" cy="5122164"/>
            <a:chOff x="7497291" y="391689"/>
            <a:chExt cx="2813685" cy="6271040"/>
          </a:xfrm>
        </p:grpSpPr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BDD586F8-0BBF-455A-A7B5-AC42037A67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97291" y="3854417"/>
              <a:ext cx="2808312" cy="2808312"/>
            </a:xfrm>
            <a:prstGeom prst="diamond">
              <a:avLst/>
            </a:prstGeom>
            <a:ln w="57150">
              <a:solidFill>
                <a:srgbClr val="F5F5F5"/>
              </a:solidFill>
            </a:ln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EC9DD8A5-E68D-4618-A0E4-BD7610DECD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02664" y="391689"/>
              <a:ext cx="2808312" cy="2808312"/>
            </a:xfrm>
            <a:prstGeom prst="diamond">
              <a:avLst/>
            </a:prstGeom>
            <a:ln w="57150">
              <a:solidFill>
                <a:srgbClr val="F5F5F5"/>
              </a:solidFill>
            </a:ln>
          </p:spPr>
        </p:pic>
      </p:grpSp>
      <p:grpSp>
        <p:nvGrpSpPr>
          <p:cNvPr id="4" name="Группа 3"/>
          <p:cNvGrpSpPr/>
          <p:nvPr/>
        </p:nvGrpSpPr>
        <p:grpSpPr>
          <a:xfrm>
            <a:off x="4274471" y="6016150"/>
            <a:ext cx="3701712" cy="361578"/>
            <a:chOff x="2775938" y="5103087"/>
            <a:chExt cx="3501874" cy="361578"/>
          </a:xfrm>
        </p:grpSpPr>
        <p:sp>
          <p:nvSpPr>
            <p:cNvPr id="95" name="Прямоугольник 94"/>
            <p:cNvSpPr/>
            <p:nvPr/>
          </p:nvSpPr>
          <p:spPr>
            <a:xfrm>
              <a:off x="2775938" y="5103087"/>
              <a:ext cx="3501873" cy="36157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6" name="Text 132"/>
            <p:cNvSpPr txBox="1"/>
            <p:nvPr/>
          </p:nvSpPr>
          <p:spPr>
            <a:xfrm>
              <a:off x="2782394" y="5109358"/>
              <a:ext cx="3495418" cy="335106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algn="ctr"/>
              <a:r>
                <a:rPr lang="ru-RU" sz="2400" b="1" dirty="0">
                  <a:solidFill>
                    <a:schemeClr val="bg1"/>
                  </a:solidFill>
                  <a:ea typeface="Cambria" pitchFamily="18" charset="0"/>
                </a:rPr>
                <a:t>Публичные слушания</a:t>
              </a:r>
            </a:p>
          </p:txBody>
        </p:sp>
      </p:grpSp>
      <p:sp>
        <p:nvSpPr>
          <p:cNvPr id="97" name="Text 132"/>
          <p:cNvSpPr txBox="1"/>
          <p:nvPr/>
        </p:nvSpPr>
        <p:spPr>
          <a:xfrm>
            <a:off x="4922171" y="6386210"/>
            <a:ext cx="2548936" cy="43880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/>
            <a:r>
              <a:rPr lang="ru-RU" sz="2800" b="1">
                <a:solidFill>
                  <a:srgbClr val="002060"/>
                </a:solidFill>
                <a:ea typeface="Cambria" pitchFamily="18" charset="0"/>
                <a:cs typeface="Times New Roman" panose="02020603050405020304" pitchFamily="18" charset="0"/>
              </a:rPr>
              <a:t>23.04.2026</a:t>
            </a:r>
            <a:endParaRPr lang="ru-RU" sz="2800" b="1" dirty="0">
              <a:solidFill>
                <a:srgbClr val="002060"/>
              </a:solidFill>
              <a:ea typeface="Cambria" pitchFamily="18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D7AC21C-0771-4F18-A797-3543C36F0C8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9188" y="2377122"/>
            <a:ext cx="2293200" cy="2293200"/>
          </a:xfrm>
          <a:prstGeom prst="diamond">
            <a:avLst/>
          </a:prstGeom>
          <a:ln w="57150">
            <a:solidFill>
              <a:schemeClr val="bg1">
                <a:lumMod val="95000"/>
              </a:schemeClr>
            </a:solidFill>
          </a:ln>
        </p:spPr>
      </p:pic>
      <p:pic>
        <p:nvPicPr>
          <p:cNvPr id="24" name="Picture 2" descr="https://files.pravda-nn.ru/2021/08/18_V-Dzerzhinske-podvedeny-itogi-obshhestvennyh-obsuzhdenij-vtoroj-ocheredi-blagoustrojstva-TSentralnogo-parka1.jpeg">
            <a:extLst>
              <a:ext uri="{FF2B5EF4-FFF2-40B4-BE49-F238E27FC236}">
                <a16:creationId xmlns:a16="http://schemas.microsoft.com/office/drawing/2014/main" id="{B64D52C4-915E-4CF5-A0EF-ABEB1F6C88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4"/>
          <a:stretch/>
        </p:blipFill>
        <p:spPr bwMode="auto">
          <a:xfrm>
            <a:off x="6916613" y="2364869"/>
            <a:ext cx="2293200" cy="2293200"/>
          </a:xfrm>
          <a:prstGeom prst="diamond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132">
            <a:extLst>
              <a:ext uri="{FF2B5EF4-FFF2-40B4-BE49-F238E27FC236}">
                <a16:creationId xmlns:a16="http://schemas.microsoft.com/office/drawing/2014/main" id="{48BCAFBA-C3EB-4363-A220-59CA986DCF69}"/>
              </a:ext>
            </a:extLst>
          </p:cNvPr>
          <p:cNvSpPr txBox="1"/>
          <p:nvPr/>
        </p:nvSpPr>
        <p:spPr>
          <a:xfrm>
            <a:off x="869352" y="2536518"/>
            <a:ext cx="6522999" cy="23718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/>
            <a:r>
              <a:rPr lang="ru-RU" sz="4800" b="1" dirty="0">
                <a:solidFill>
                  <a:srgbClr val="002060"/>
                </a:solidFill>
                <a:ea typeface="Cambria" pitchFamily="18" charset="0"/>
                <a:cs typeface="Times New Roman" panose="02020603050405020304" pitchFamily="18" charset="0"/>
              </a:rPr>
              <a:t>Исполнение городского бюджета за 2025 год</a:t>
            </a:r>
            <a:endParaRPr lang="ru-RU" sz="4800" b="1" dirty="0">
              <a:solidFill>
                <a:srgbClr val="002060"/>
              </a:solidFill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33626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353791" y="464696"/>
            <a:ext cx="1418156" cy="3263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BC95AF2F-2B73-4B7F-AC1B-A2482A9C780D}"/>
              </a:ext>
            </a:extLst>
          </p:cNvPr>
          <p:cNvGrpSpPr/>
          <p:nvPr/>
        </p:nvGrpSpPr>
        <p:grpSpPr>
          <a:xfrm>
            <a:off x="1622408" y="-79793"/>
            <a:ext cx="2214067" cy="7182122"/>
            <a:chOff x="-30952" y="-402187"/>
            <a:chExt cx="2138818" cy="10557055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5248759D-A85F-4A68-9620-E1525FE75F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l="-1148" t="37904" r="1148" b="3956"/>
            <a:stretch/>
          </p:blipFill>
          <p:spPr>
            <a:xfrm flipV="1">
              <a:off x="-30952" y="5266658"/>
              <a:ext cx="2136473" cy="4888210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0F7F6233-2302-4F56-9434-C55533971B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l="-1148" t="28619" r="1148" b="3956"/>
            <a:stretch/>
          </p:blipFill>
          <p:spPr>
            <a:xfrm>
              <a:off x="-28607" y="-402187"/>
              <a:ext cx="2136473" cy="5668845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410" y="218639"/>
            <a:ext cx="9274653" cy="1143263"/>
          </a:xfrm>
          <a:ln w="28575">
            <a:solidFill>
              <a:srgbClr val="002060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81631" tIns="40816" rIns="81631" bIns="40816" rtlCol="0" anchor="ctr">
            <a:noAutofit/>
          </a:bodyPr>
          <a:lstStyle/>
          <a:p>
            <a:pPr algn="ctr"/>
            <a:r>
              <a:rPr lang="ru-RU" sz="2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На 1 рубль средств городского бюджета привлечено 6,3 рубля средств федерального и областного бюджетов </a:t>
            </a:r>
          </a:p>
        </p:txBody>
      </p:sp>
      <p:graphicFrame>
        <p:nvGraphicFramePr>
          <p:cNvPr id="64" name="Объект 3">
            <a:extLst>
              <a:ext uri="{FF2B5EF4-FFF2-40B4-BE49-F238E27FC236}">
                <a16:creationId xmlns:a16="http://schemas.microsoft.com/office/drawing/2014/main" id="{871B2028-5455-42EB-B907-F0E7C08485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9007024"/>
              </p:ext>
            </p:extLst>
          </p:nvPr>
        </p:nvGraphicFramePr>
        <p:xfrm>
          <a:off x="128791" y="3733083"/>
          <a:ext cx="5614350" cy="15224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77279">
                  <a:extLst>
                    <a:ext uri="{9D8B030D-6E8A-4147-A177-3AD203B41FA5}">
                      <a16:colId xmlns:a16="http://schemas.microsoft.com/office/drawing/2014/main" val="2604796076"/>
                    </a:ext>
                  </a:extLst>
                </a:gridCol>
                <a:gridCol w="937071">
                  <a:extLst>
                    <a:ext uri="{9D8B030D-6E8A-4147-A177-3AD203B41FA5}">
                      <a16:colId xmlns:a16="http://schemas.microsoft.com/office/drawing/2014/main" val="349174500"/>
                    </a:ext>
                  </a:extLst>
                </a:gridCol>
              </a:tblGrid>
              <a:tr h="1522497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Региональный проект «Педагоги и наставники»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marR="0" indent="18000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деятельности советников директоров по воспитанию </a:t>
                      </a:r>
                    </a:p>
                    <a:p>
                      <a:pPr marL="0" marR="0" indent="18000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выплат ежемесячного денежного вознаграждения за классное руководство педагогическим работникам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88,0</a:t>
                      </a:r>
                    </a:p>
                    <a:p>
                      <a:pPr algn="ctr" fontAlgn="t"/>
                      <a:r>
                        <a:rPr lang="ru-RU" sz="1600" b="0" i="0" u="none" strike="noStrik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млн.руб</a:t>
                      </a:r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7" name="Объект 3">
            <a:extLst>
              <a:ext uri="{FF2B5EF4-FFF2-40B4-BE49-F238E27FC236}">
                <a16:creationId xmlns:a16="http://schemas.microsoft.com/office/drawing/2014/main" id="{871B2028-5455-42EB-B907-F0E7C08485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4516367"/>
              </p:ext>
            </p:extLst>
          </p:nvPr>
        </p:nvGraphicFramePr>
        <p:xfrm>
          <a:off x="6096000" y="3732441"/>
          <a:ext cx="5794119" cy="1167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45579">
                  <a:extLst>
                    <a:ext uri="{9D8B030D-6E8A-4147-A177-3AD203B41FA5}">
                      <a16:colId xmlns:a16="http://schemas.microsoft.com/office/drawing/2014/main" val="2604796076"/>
                    </a:ext>
                  </a:extLst>
                </a:gridCol>
                <a:gridCol w="948540">
                  <a:extLst>
                    <a:ext uri="{9D8B030D-6E8A-4147-A177-3AD203B41FA5}">
                      <a16:colId xmlns:a16="http://schemas.microsoft.com/office/drawing/2014/main" val="349174500"/>
                    </a:ext>
                  </a:extLst>
                </a:gridCol>
              </a:tblGrid>
              <a:tr h="586597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Региональный проект 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«Стимулирование спроса на отечественные беспилотные авиационные системы»</a:t>
                      </a:r>
                    </a:p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 функционирование специализированного кружка на базе МБОУ СШ №23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5,3</a:t>
                      </a:r>
                    </a:p>
                    <a:p>
                      <a:pPr algn="ctr" fontAlgn="t"/>
                      <a:r>
                        <a:rPr lang="ru-RU" sz="1600" b="0" i="0" u="none" strike="noStrik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млн.руб</a:t>
                      </a:r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F69FAC3-E38E-4259-96BA-4A26D3DBF0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438" y="5053985"/>
            <a:ext cx="2102540" cy="1676644"/>
          </a:xfrm>
          <a:prstGeom prst="hexagon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7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11835447" y="6488668"/>
            <a:ext cx="477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+mn-lt"/>
              </a:rPr>
              <a:t>10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EE38F318-1DEF-4FEA-B316-2A0BE45916FC}"/>
              </a:ext>
            </a:extLst>
          </p:cNvPr>
          <p:cNvSpPr/>
          <p:nvPr/>
        </p:nvSpPr>
        <p:spPr>
          <a:xfrm>
            <a:off x="9927060" y="141898"/>
            <a:ext cx="1620000" cy="162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85000"/>
                <a:lumOff val="15000"/>
                <a:alpha val="4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06438A09-B38F-48AE-B538-E046FCA2750D}"/>
              </a:ext>
            </a:extLst>
          </p:cNvPr>
          <p:cNvSpPr/>
          <p:nvPr/>
        </p:nvSpPr>
        <p:spPr>
          <a:xfrm>
            <a:off x="9949190" y="440509"/>
            <a:ext cx="1636336" cy="95410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641,5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mbria" pitchFamily="18" charset="0"/>
              <a:cs typeface="Calibri" panose="020F0502020204030204" pitchFamily="34" charset="0"/>
            </a:endParaRPr>
          </a:p>
          <a:p>
            <a:pPr algn="ctr"/>
            <a:r>
              <a:rPr lang="ru-RU" sz="14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млн.рублей</a:t>
            </a:r>
            <a:endParaRPr lang="ru-RU" sz="1400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Cambria" pitchFamily="18" charset="0"/>
              <a:cs typeface="Calibri" panose="020F0502020204030204" pitchFamily="34" charset="0"/>
            </a:endParaRPr>
          </a:p>
          <a:p>
            <a:pPr algn="ctr"/>
            <a:endParaRPr lang="ru-RU" sz="200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Cambria" pitchFamily="18" charset="0"/>
              <a:cs typeface="Calibri" panose="020F0502020204030204" pitchFamily="34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C1E670F-C11F-4D92-A6A8-5809662050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072A1F35-7D39-4962-B07A-273F1CDD738C}"/>
              </a:ext>
            </a:extLst>
          </p:cNvPr>
          <p:cNvCxnSpPr>
            <a:cxnSpLocks/>
          </p:cNvCxnSpPr>
          <p:nvPr/>
        </p:nvCxnSpPr>
        <p:spPr>
          <a:xfrm flipV="1">
            <a:off x="2558348" y="3259273"/>
            <a:ext cx="0" cy="458109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35E17A6C-9E9A-4B0E-B351-D8A79B36B99C}"/>
              </a:ext>
            </a:extLst>
          </p:cNvPr>
          <p:cNvSpPr/>
          <p:nvPr/>
        </p:nvSpPr>
        <p:spPr>
          <a:xfrm>
            <a:off x="1146039" y="2724552"/>
            <a:ext cx="38426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080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</a:rPr>
              <a:t>88,0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</a:rPr>
              <a:t>млн.рублей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ea typeface="Cambria" pitchFamily="18" charset="0"/>
              <a:cs typeface="Calibri" panose="020F05020202040302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7B091C8F-E655-4DE1-A8F6-66C9E9A2CFF9}"/>
              </a:ext>
            </a:extLst>
          </p:cNvPr>
          <p:cNvSpPr/>
          <p:nvPr/>
        </p:nvSpPr>
        <p:spPr>
          <a:xfrm>
            <a:off x="638682" y="2455984"/>
            <a:ext cx="4350055" cy="461665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«Молодежь и дети»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ea typeface="Cambria" pitchFamily="18" charset="0"/>
              <a:cs typeface="Calibri" panose="020F0502020204030204" pitchFamily="34" charset="0"/>
            </a:endParaRPr>
          </a:p>
        </p:txBody>
      </p:sp>
      <p:sp>
        <p:nvSpPr>
          <p:cNvPr id="39" name="Полилиния: фигура 38">
            <a:extLst>
              <a:ext uri="{FF2B5EF4-FFF2-40B4-BE49-F238E27FC236}">
                <a16:creationId xmlns:a16="http://schemas.microsoft.com/office/drawing/2014/main" id="{5A48D662-EB17-4122-A5CC-8298C5E9C600}"/>
              </a:ext>
            </a:extLst>
          </p:cNvPr>
          <p:cNvSpPr/>
          <p:nvPr/>
        </p:nvSpPr>
        <p:spPr>
          <a:xfrm>
            <a:off x="1283635" y="1503900"/>
            <a:ext cx="2085981" cy="946779"/>
          </a:xfrm>
          <a:custGeom>
            <a:avLst/>
            <a:gdLst>
              <a:gd name="connsiteX0" fmla="*/ 2322036 w 2322036"/>
              <a:gd name="connsiteY0" fmla="*/ 0 h 1439987"/>
              <a:gd name="connsiteX1" fmla="*/ 1160501 w 2322036"/>
              <a:gd name="connsiteY1" fmla="*/ 259492 h 1439987"/>
              <a:gd name="connsiteX2" fmla="*/ 1308782 w 2322036"/>
              <a:gd name="connsiteY2" fmla="*/ 926757 h 1439987"/>
              <a:gd name="connsiteX3" fmla="*/ 394382 w 2322036"/>
              <a:gd name="connsiteY3" fmla="*/ 704335 h 1439987"/>
              <a:gd name="connsiteX4" fmla="*/ 23679 w 2322036"/>
              <a:gd name="connsiteY4" fmla="*/ 1421027 h 1439987"/>
              <a:gd name="connsiteX5" fmla="*/ 36036 w 2322036"/>
              <a:gd name="connsiteY5" fmla="*/ 1248032 h 1439987"/>
              <a:gd name="connsiteX6" fmla="*/ 23679 w 2322036"/>
              <a:gd name="connsiteY6" fmla="*/ 1421027 h 1439987"/>
              <a:gd name="connsiteX7" fmla="*/ 134890 w 2322036"/>
              <a:gd name="connsiteY7" fmla="*/ 1285103 h 143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22036" h="1439987">
                <a:moveTo>
                  <a:pt x="2322036" y="0"/>
                </a:moveTo>
                <a:cubicBezTo>
                  <a:pt x="1825706" y="52516"/>
                  <a:pt x="1329377" y="105033"/>
                  <a:pt x="1160501" y="259492"/>
                </a:cubicBezTo>
                <a:cubicBezTo>
                  <a:pt x="991625" y="413951"/>
                  <a:pt x="1436468" y="852617"/>
                  <a:pt x="1308782" y="926757"/>
                </a:cubicBezTo>
                <a:cubicBezTo>
                  <a:pt x="1181096" y="1000897"/>
                  <a:pt x="608566" y="621957"/>
                  <a:pt x="394382" y="704335"/>
                </a:cubicBezTo>
                <a:cubicBezTo>
                  <a:pt x="180198" y="786713"/>
                  <a:pt x="83403" y="1330411"/>
                  <a:pt x="23679" y="1421027"/>
                </a:cubicBezTo>
                <a:cubicBezTo>
                  <a:pt x="-36045" y="1511643"/>
                  <a:pt x="36036" y="1248032"/>
                  <a:pt x="36036" y="1248032"/>
                </a:cubicBezTo>
                <a:cubicBezTo>
                  <a:pt x="36036" y="1248032"/>
                  <a:pt x="7203" y="1414849"/>
                  <a:pt x="23679" y="1421027"/>
                </a:cubicBezTo>
                <a:cubicBezTo>
                  <a:pt x="40155" y="1427206"/>
                  <a:pt x="87522" y="1356154"/>
                  <a:pt x="134890" y="1285103"/>
                </a:cubicBezTo>
              </a:path>
            </a:pathLst>
          </a:cu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Полилиния: фигура 39">
            <a:extLst>
              <a:ext uri="{FF2B5EF4-FFF2-40B4-BE49-F238E27FC236}">
                <a16:creationId xmlns:a16="http://schemas.microsoft.com/office/drawing/2014/main" id="{A3B0389C-D2B7-4A37-887B-5BE0E5C41F89}"/>
              </a:ext>
            </a:extLst>
          </p:cNvPr>
          <p:cNvSpPr/>
          <p:nvPr/>
        </p:nvSpPr>
        <p:spPr>
          <a:xfrm rot="21315186" flipH="1">
            <a:off x="8683013" y="1476735"/>
            <a:ext cx="2026817" cy="1017893"/>
          </a:xfrm>
          <a:custGeom>
            <a:avLst/>
            <a:gdLst>
              <a:gd name="connsiteX0" fmla="*/ 2322036 w 2322036"/>
              <a:gd name="connsiteY0" fmla="*/ 0 h 1439987"/>
              <a:gd name="connsiteX1" fmla="*/ 1160501 w 2322036"/>
              <a:gd name="connsiteY1" fmla="*/ 259492 h 1439987"/>
              <a:gd name="connsiteX2" fmla="*/ 1308782 w 2322036"/>
              <a:gd name="connsiteY2" fmla="*/ 926757 h 1439987"/>
              <a:gd name="connsiteX3" fmla="*/ 394382 w 2322036"/>
              <a:gd name="connsiteY3" fmla="*/ 704335 h 1439987"/>
              <a:gd name="connsiteX4" fmla="*/ 23679 w 2322036"/>
              <a:gd name="connsiteY4" fmla="*/ 1421027 h 1439987"/>
              <a:gd name="connsiteX5" fmla="*/ 36036 w 2322036"/>
              <a:gd name="connsiteY5" fmla="*/ 1248032 h 1439987"/>
              <a:gd name="connsiteX6" fmla="*/ 23679 w 2322036"/>
              <a:gd name="connsiteY6" fmla="*/ 1421027 h 1439987"/>
              <a:gd name="connsiteX7" fmla="*/ 134890 w 2322036"/>
              <a:gd name="connsiteY7" fmla="*/ 1285103 h 143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22036" h="1439987">
                <a:moveTo>
                  <a:pt x="2322036" y="0"/>
                </a:moveTo>
                <a:cubicBezTo>
                  <a:pt x="1825706" y="52516"/>
                  <a:pt x="1329377" y="105033"/>
                  <a:pt x="1160501" y="259492"/>
                </a:cubicBezTo>
                <a:cubicBezTo>
                  <a:pt x="991625" y="413951"/>
                  <a:pt x="1436468" y="852617"/>
                  <a:pt x="1308782" y="926757"/>
                </a:cubicBezTo>
                <a:cubicBezTo>
                  <a:pt x="1181096" y="1000897"/>
                  <a:pt x="608566" y="621957"/>
                  <a:pt x="394382" y="704335"/>
                </a:cubicBezTo>
                <a:cubicBezTo>
                  <a:pt x="180198" y="786713"/>
                  <a:pt x="83403" y="1330411"/>
                  <a:pt x="23679" y="1421027"/>
                </a:cubicBezTo>
                <a:cubicBezTo>
                  <a:pt x="-36045" y="1511643"/>
                  <a:pt x="36036" y="1248032"/>
                  <a:pt x="36036" y="1248032"/>
                </a:cubicBezTo>
                <a:cubicBezTo>
                  <a:pt x="36036" y="1248032"/>
                  <a:pt x="7203" y="1414849"/>
                  <a:pt x="23679" y="1421027"/>
                </a:cubicBezTo>
                <a:cubicBezTo>
                  <a:pt x="40155" y="1427206"/>
                  <a:pt x="87522" y="1356154"/>
                  <a:pt x="134890" y="1285103"/>
                </a:cubicBezTo>
              </a:path>
            </a:pathLst>
          </a:cu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Заголовок 1">
            <a:extLst>
              <a:ext uri="{FF2B5EF4-FFF2-40B4-BE49-F238E27FC236}">
                <a16:creationId xmlns:a16="http://schemas.microsoft.com/office/drawing/2014/main" id="{F598C37C-31EF-44CC-8DD8-45644DE655BD}"/>
              </a:ext>
            </a:extLst>
          </p:cNvPr>
          <p:cNvSpPr txBox="1">
            <a:spLocks/>
          </p:cNvSpPr>
          <p:nvPr/>
        </p:nvSpPr>
        <p:spPr>
          <a:xfrm>
            <a:off x="2813709" y="1503900"/>
            <a:ext cx="6314686" cy="754134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</p:spPr>
        <p:txBody>
          <a:bodyPr vert="horz" lIns="100804" tIns="50402" rIns="100804" bIns="50402" rtlCol="0" anchor="ctr">
            <a:noAutofit/>
          </a:bodyPr>
          <a:lstStyle>
            <a:lvl1pPr algn="l" defTabSz="54004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004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Реализация национальных проектов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13B5808C-5933-44E6-8AE7-E6E1C5BE7ADA}"/>
              </a:ext>
            </a:extLst>
          </p:cNvPr>
          <p:cNvSpPr/>
          <p:nvPr/>
        </p:nvSpPr>
        <p:spPr>
          <a:xfrm>
            <a:off x="6257102" y="2460247"/>
            <a:ext cx="5633017" cy="461665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lvl="0" algn="ctr" defTabSz="457200"/>
            <a:r>
              <a:rPr lang="ru-RU" sz="2400" b="1" kern="0" dirty="0">
                <a:solidFill>
                  <a:srgbClr val="4472C4">
                    <a:lumMod val="50000"/>
                  </a:srgbClr>
                </a:solidFill>
              </a:rPr>
              <a:t>«Беспилотные авиационные системы»</a:t>
            </a:r>
          </a:p>
        </p:txBody>
      </p: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BAE70AEC-250B-4481-ACCF-5C0280865AE1}"/>
              </a:ext>
            </a:extLst>
          </p:cNvPr>
          <p:cNvCxnSpPr>
            <a:cxnSpLocks/>
          </p:cNvCxnSpPr>
          <p:nvPr/>
        </p:nvCxnSpPr>
        <p:spPr>
          <a:xfrm flipV="1">
            <a:off x="8871851" y="3290299"/>
            <a:ext cx="0" cy="458109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E0DBDADC-883E-4E6D-A4A1-5ABCE0746280}"/>
              </a:ext>
            </a:extLst>
          </p:cNvPr>
          <p:cNvSpPr/>
          <p:nvPr/>
        </p:nvSpPr>
        <p:spPr>
          <a:xfrm>
            <a:off x="8002594" y="2751186"/>
            <a:ext cx="30433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080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</a:rPr>
              <a:t>5,3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</a:rPr>
              <a:t>млн.рублей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ea typeface="Cambria" pitchFamily="18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https://sun9-44.userapi.com/s/v1/ig2/VfomdUwAScW4xe7XuYqQFL_JSmETLTe7trsoyuJgJnM-uHbOvKQh7gvTdvM6QT-sF3STjnR33sSfEH_S8M1YJdf7.jpg?quality=95&amp;as=32x21,48x32,72x48,108x72,160x107,240x160,360x240,480x320,540x360,640x426,720x480,1080x720,1280x853&amp;from=bu&amp;u=yNy32vUoEaOiNoUXppVc08mPuwemZkemBWJo5emQKKc&amp;cs=1280x0">
            <a:extLst>
              <a:ext uri="{FF2B5EF4-FFF2-40B4-BE49-F238E27FC236}">
                <a16:creationId xmlns:a16="http://schemas.microsoft.com/office/drawing/2014/main" id="{476F8288-A72B-4FE5-897E-A2ED27427B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" r="1538"/>
          <a:stretch/>
        </p:blipFill>
        <p:spPr bwMode="auto">
          <a:xfrm>
            <a:off x="5664262" y="5053029"/>
            <a:ext cx="2399886" cy="1677600"/>
          </a:xfrm>
          <a:prstGeom prst="hexagon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979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E666AB-AD9A-44A4-A37D-A1757D9379B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7243" y="2826409"/>
            <a:ext cx="5252960" cy="4040739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10256808" y="395500"/>
            <a:ext cx="1548050" cy="395502"/>
          </a:xfrm>
          <a:prstGeom prst="ellipse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39C59137-6719-4BA4-BAAD-301441034FD4}"/>
              </a:ext>
            </a:extLst>
          </p:cNvPr>
          <p:cNvGrpSpPr/>
          <p:nvPr/>
        </p:nvGrpSpPr>
        <p:grpSpPr>
          <a:xfrm flipH="1">
            <a:off x="7134468" y="89375"/>
            <a:ext cx="4771316" cy="6777773"/>
            <a:chOff x="-168502" y="180922"/>
            <a:chExt cx="4400451" cy="9962700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E9AEC5C-9ED3-4B0E-8844-BF53C2F48A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l="-1148" t="37904" r="1148" b="3956"/>
            <a:stretch/>
          </p:blipFill>
          <p:spPr>
            <a:xfrm flipV="1">
              <a:off x="-168502" y="5255412"/>
              <a:ext cx="2136473" cy="4888210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13ED5155-0440-4E66-8B64-F78F15AB3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l="-1148" t="28619" r="1148" b="3956"/>
            <a:stretch/>
          </p:blipFill>
          <p:spPr>
            <a:xfrm>
              <a:off x="2095476" y="180922"/>
              <a:ext cx="2136473" cy="5668846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252A73A7-E630-4682-8ECB-8E1E0B81FA2A}"/>
              </a:ext>
            </a:extLst>
          </p:cNvPr>
          <p:cNvGrpSpPr/>
          <p:nvPr/>
        </p:nvGrpSpPr>
        <p:grpSpPr>
          <a:xfrm>
            <a:off x="45723" y="-288359"/>
            <a:ext cx="2451788" cy="7121742"/>
            <a:chOff x="-168502" y="-324680"/>
            <a:chExt cx="2165607" cy="10468302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EE34BE-2377-4958-A8F5-B96289615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l="-1148" t="37904" r="1148" b="3956"/>
            <a:stretch/>
          </p:blipFill>
          <p:spPr>
            <a:xfrm flipV="1">
              <a:off x="-168502" y="5255412"/>
              <a:ext cx="2136473" cy="4888210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5D90483-79CC-4B1B-8E50-A996322F1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l="-1148" t="28619" r="1148" b="3956"/>
            <a:stretch/>
          </p:blipFill>
          <p:spPr>
            <a:xfrm>
              <a:off x="-139368" y="-324680"/>
              <a:ext cx="2136473" cy="5668845"/>
            </a:xfrm>
            <a:prstGeom prst="rect">
              <a:avLst/>
            </a:prstGeom>
          </p:spPr>
        </p:pic>
      </p:grp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265241" y="2176284"/>
            <a:ext cx="164921" cy="359428"/>
          </a:xfrm>
          <a:prstGeom prst="rect">
            <a:avLst/>
          </a:prstGeom>
          <a:noFill/>
          <a:ln>
            <a:noFill/>
          </a:ln>
          <a:effectLst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1631" tIns="40816" rIns="81631" bIns="40816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Calibri" panose="020F0502020204030204" pitchFamily="34" charset="0"/>
              <a:ea typeface="Cambria" pitchFamily="18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: усеченные противолежащие углы 9"/>
          <p:cNvSpPr/>
          <p:nvPr/>
        </p:nvSpPr>
        <p:spPr>
          <a:xfrm>
            <a:off x="745132" y="1542821"/>
            <a:ext cx="4695798" cy="931545"/>
          </a:xfrm>
          <a:prstGeom prst="snip2DiagRect">
            <a:avLst>
              <a:gd name="adj1" fmla="val 0"/>
              <a:gd name="adj2" fmla="val 21051"/>
            </a:avLst>
          </a:prstGeom>
          <a:solidFill>
            <a:srgbClr val="0070C0"/>
          </a:solidFill>
          <a:ln>
            <a:noFill/>
          </a:ln>
          <a:effectLst/>
          <a:scene3d>
            <a:camera prst="isometricOffAxis1Right">
              <a:rot lat="1200000" lon="2040000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Поддержка граждан РФ, участвующих в выполнении задач, возложенных на Вооруженные Силы РФ или войска национальной гвардии РФ, и членов их семей</a:t>
            </a:r>
          </a:p>
        </p:txBody>
      </p:sp>
      <p:sp>
        <p:nvSpPr>
          <p:cNvPr id="29" name="Прямоугольник: усеченные противолежащие углы 28">
            <a:extLst>
              <a:ext uri="{FF2B5EF4-FFF2-40B4-BE49-F238E27FC236}">
                <a16:creationId xmlns:a16="http://schemas.microsoft.com/office/drawing/2014/main" id="{50725AAE-694C-4212-9E2E-E69FB725AC2A}"/>
              </a:ext>
            </a:extLst>
          </p:cNvPr>
          <p:cNvSpPr/>
          <p:nvPr/>
        </p:nvSpPr>
        <p:spPr>
          <a:xfrm>
            <a:off x="745132" y="4307153"/>
            <a:ext cx="4482172" cy="735747"/>
          </a:xfrm>
          <a:prstGeom prst="snip2DiagRect">
            <a:avLst>
              <a:gd name="adj1" fmla="val 0"/>
              <a:gd name="adj2" fmla="val 29463"/>
            </a:avLst>
          </a:prstGeom>
          <a:solidFill>
            <a:srgbClr val="0070C0"/>
          </a:solidFill>
          <a:ln>
            <a:noFill/>
          </a:ln>
          <a:effectLst/>
          <a:scene3d>
            <a:camera prst="isometricOffAxis1Right">
              <a:rot lat="1200000" lon="2040000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Предоставление льгот лицам, имеющим звание «Почетный гражданин города Дзержинска» </a:t>
            </a:r>
          </a:p>
        </p:txBody>
      </p:sp>
      <p:sp>
        <p:nvSpPr>
          <p:cNvPr id="55" name="Полилиния: фигура 54">
            <a:extLst>
              <a:ext uri="{FF2B5EF4-FFF2-40B4-BE49-F238E27FC236}">
                <a16:creationId xmlns:a16="http://schemas.microsoft.com/office/drawing/2014/main" id="{4F230C3B-7A80-4C39-857A-273119C46847}"/>
              </a:ext>
            </a:extLst>
          </p:cNvPr>
          <p:cNvSpPr/>
          <p:nvPr/>
        </p:nvSpPr>
        <p:spPr>
          <a:xfrm rot="20874298">
            <a:off x="1837193" y="474728"/>
            <a:ext cx="2207352" cy="943675"/>
          </a:xfrm>
          <a:custGeom>
            <a:avLst/>
            <a:gdLst>
              <a:gd name="connsiteX0" fmla="*/ 2322036 w 2322036"/>
              <a:gd name="connsiteY0" fmla="*/ 0 h 1439987"/>
              <a:gd name="connsiteX1" fmla="*/ 1160501 w 2322036"/>
              <a:gd name="connsiteY1" fmla="*/ 259492 h 1439987"/>
              <a:gd name="connsiteX2" fmla="*/ 1308782 w 2322036"/>
              <a:gd name="connsiteY2" fmla="*/ 926757 h 1439987"/>
              <a:gd name="connsiteX3" fmla="*/ 394382 w 2322036"/>
              <a:gd name="connsiteY3" fmla="*/ 704335 h 1439987"/>
              <a:gd name="connsiteX4" fmla="*/ 23679 w 2322036"/>
              <a:gd name="connsiteY4" fmla="*/ 1421027 h 1439987"/>
              <a:gd name="connsiteX5" fmla="*/ 36036 w 2322036"/>
              <a:gd name="connsiteY5" fmla="*/ 1248032 h 1439987"/>
              <a:gd name="connsiteX6" fmla="*/ 23679 w 2322036"/>
              <a:gd name="connsiteY6" fmla="*/ 1421027 h 1439987"/>
              <a:gd name="connsiteX7" fmla="*/ 134890 w 2322036"/>
              <a:gd name="connsiteY7" fmla="*/ 1285103 h 143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22036" h="1439987">
                <a:moveTo>
                  <a:pt x="2322036" y="0"/>
                </a:moveTo>
                <a:cubicBezTo>
                  <a:pt x="1825706" y="52516"/>
                  <a:pt x="1329377" y="105033"/>
                  <a:pt x="1160501" y="259492"/>
                </a:cubicBezTo>
                <a:cubicBezTo>
                  <a:pt x="991625" y="413951"/>
                  <a:pt x="1436468" y="852617"/>
                  <a:pt x="1308782" y="926757"/>
                </a:cubicBezTo>
                <a:cubicBezTo>
                  <a:pt x="1181096" y="1000897"/>
                  <a:pt x="608566" y="621957"/>
                  <a:pt x="394382" y="704335"/>
                </a:cubicBezTo>
                <a:cubicBezTo>
                  <a:pt x="180198" y="786713"/>
                  <a:pt x="83403" y="1330411"/>
                  <a:pt x="23679" y="1421027"/>
                </a:cubicBezTo>
                <a:cubicBezTo>
                  <a:pt x="-36045" y="1511643"/>
                  <a:pt x="36036" y="1248032"/>
                  <a:pt x="36036" y="1248032"/>
                </a:cubicBezTo>
                <a:cubicBezTo>
                  <a:pt x="36036" y="1248032"/>
                  <a:pt x="7203" y="1414849"/>
                  <a:pt x="23679" y="1421027"/>
                </a:cubicBezTo>
                <a:cubicBezTo>
                  <a:pt x="40155" y="1427206"/>
                  <a:pt x="87522" y="1356154"/>
                  <a:pt x="134890" y="1285103"/>
                </a:cubicBezTo>
              </a:path>
            </a:pathLst>
          </a:cu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48" tIns="37024" rIns="74048" bIns="37024" rtlCol="0" anchor="ctr"/>
          <a:lstStyle/>
          <a:p>
            <a:pPr algn="ctr"/>
            <a:endParaRPr lang="ru-RU"/>
          </a:p>
        </p:txBody>
      </p:sp>
      <p:sp>
        <p:nvSpPr>
          <p:cNvPr id="62" name="Полилиния: фигура 61">
            <a:extLst>
              <a:ext uri="{FF2B5EF4-FFF2-40B4-BE49-F238E27FC236}">
                <a16:creationId xmlns:a16="http://schemas.microsoft.com/office/drawing/2014/main" id="{3F9D7033-663A-46F6-8616-AE13593FCE57}"/>
              </a:ext>
            </a:extLst>
          </p:cNvPr>
          <p:cNvSpPr/>
          <p:nvPr/>
        </p:nvSpPr>
        <p:spPr>
          <a:xfrm rot="21349188" flipH="1">
            <a:off x="8303455" y="316871"/>
            <a:ext cx="1941118" cy="1560973"/>
          </a:xfrm>
          <a:custGeom>
            <a:avLst/>
            <a:gdLst>
              <a:gd name="connsiteX0" fmla="*/ 2322036 w 2322036"/>
              <a:gd name="connsiteY0" fmla="*/ 0 h 1439987"/>
              <a:gd name="connsiteX1" fmla="*/ 1160501 w 2322036"/>
              <a:gd name="connsiteY1" fmla="*/ 259492 h 1439987"/>
              <a:gd name="connsiteX2" fmla="*/ 1308782 w 2322036"/>
              <a:gd name="connsiteY2" fmla="*/ 926757 h 1439987"/>
              <a:gd name="connsiteX3" fmla="*/ 394382 w 2322036"/>
              <a:gd name="connsiteY3" fmla="*/ 704335 h 1439987"/>
              <a:gd name="connsiteX4" fmla="*/ 23679 w 2322036"/>
              <a:gd name="connsiteY4" fmla="*/ 1421027 h 1439987"/>
              <a:gd name="connsiteX5" fmla="*/ 36036 w 2322036"/>
              <a:gd name="connsiteY5" fmla="*/ 1248032 h 1439987"/>
              <a:gd name="connsiteX6" fmla="*/ 23679 w 2322036"/>
              <a:gd name="connsiteY6" fmla="*/ 1421027 h 1439987"/>
              <a:gd name="connsiteX7" fmla="*/ 134890 w 2322036"/>
              <a:gd name="connsiteY7" fmla="*/ 1285103 h 143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22036" h="1439987">
                <a:moveTo>
                  <a:pt x="2322036" y="0"/>
                </a:moveTo>
                <a:cubicBezTo>
                  <a:pt x="1825706" y="52516"/>
                  <a:pt x="1329377" y="105033"/>
                  <a:pt x="1160501" y="259492"/>
                </a:cubicBezTo>
                <a:cubicBezTo>
                  <a:pt x="991625" y="413951"/>
                  <a:pt x="1436468" y="852617"/>
                  <a:pt x="1308782" y="926757"/>
                </a:cubicBezTo>
                <a:cubicBezTo>
                  <a:pt x="1181096" y="1000897"/>
                  <a:pt x="608566" y="621957"/>
                  <a:pt x="394382" y="704335"/>
                </a:cubicBezTo>
                <a:cubicBezTo>
                  <a:pt x="180198" y="786713"/>
                  <a:pt x="83403" y="1330411"/>
                  <a:pt x="23679" y="1421027"/>
                </a:cubicBezTo>
                <a:cubicBezTo>
                  <a:pt x="-36045" y="1511643"/>
                  <a:pt x="36036" y="1248032"/>
                  <a:pt x="36036" y="1248032"/>
                </a:cubicBezTo>
                <a:cubicBezTo>
                  <a:pt x="36036" y="1248032"/>
                  <a:pt x="7203" y="1414849"/>
                  <a:pt x="23679" y="1421027"/>
                </a:cubicBezTo>
                <a:cubicBezTo>
                  <a:pt x="40155" y="1427206"/>
                  <a:pt x="87522" y="1356154"/>
                  <a:pt x="134890" y="1285103"/>
                </a:cubicBezTo>
              </a:path>
            </a:pathLst>
          </a:cu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48" tIns="37024" rIns="74048" bIns="37024" rtlCol="0" anchor="ctr"/>
          <a:lstStyle/>
          <a:p>
            <a:pPr algn="ctr"/>
            <a:endParaRPr lang="ru-RU"/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4FE24643-8402-4ED6-920D-1EF524883502}"/>
              </a:ext>
            </a:extLst>
          </p:cNvPr>
          <p:cNvGrpSpPr/>
          <p:nvPr/>
        </p:nvGrpSpPr>
        <p:grpSpPr>
          <a:xfrm>
            <a:off x="827913" y="5313535"/>
            <a:ext cx="4384675" cy="1630211"/>
            <a:chOff x="-3754484" y="914842"/>
            <a:chExt cx="7924080" cy="1065449"/>
          </a:xfrm>
          <a:scene3d>
            <a:camera prst="isometricOffAxis1Right">
              <a:rot lat="1200000" lon="20400000" rev="0"/>
            </a:camera>
            <a:lightRig rig="threePt" dir="t"/>
          </a:scene3d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3E6951E-519D-4978-800F-0991B07CFA00}"/>
                </a:ext>
              </a:extLst>
            </p:cNvPr>
            <p:cNvSpPr txBox="1"/>
            <p:nvPr/>
          </p:nvSpPr>
          <p:spPr>
            <a:xfrm>
              <a:off x="-2335723" y="1708410"/>
              <a:ext cx="4670018" cy="271881"/>
            </a:xfrm>
            <a:prstGeom prst="rect">
              <a:avLst/>
            </a:prstGeom>
            <a:solidFill>
              <a:srgbClr val="F2F8FC">
                <a:alpha val="38000"/>
              </a:srgbClr>
            </a:solidFill>
            <a:ln>
              <a:noFill/>
            </a:ln>
            <a:effectLst>
              <a:glow rad="355600">
                <a:srgbClr val="79AFE1">
                  <a:alpha val="52157"/>
                </a:srgbClr>
              </a:glow>
              <a:innerShdw dir="960000">
                <a:prstClr val="black">
                  <a:alpha val="0"/>
                </a:prstClr>
              </a:innerShdw>
              <a:softEdge rad="342900"/>
            </a:effectLst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400" b="1">
                  <a:solidFill>
                    <a:srgbClr val="002060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defRPr>
              </a:lvl1pPr>
            </a:lstStyle>
            <a:p>
              <a:endParaRPr lang="ru-RU" dirty="0"/>
            </a:p>
          </p:txBody>
        </p:sp>
        <p:sp>
          <p:nvSpPr>
            <p:cNvPr id="42" name="Прямоугольник: усеченные противолежащие углы 41">
              <a:extLst>
                <a:ext uri="{FF2B5EF4-FFF2-40B4-BE49-F238E27FC236}">
                  <a16:creationId xmlns:a16="http://schemas.microsoft.com/office/drawing/2014/main" id="{4F73E00F-94D9-4F4B-A57C-6D890890FDB4}"/>
                </a:ext>
              </a:extLst>
            </p:cNvPr>
            <p:cNvSpPr/>
            <p:nvPr/>
          </p:nvSpPr>
          <p:spPr>
            <a:xfrm>
              <a:off x="-3754484" y="914842"/>
              <a:ext cx="7924080" cy="778726"/>
            </a:xfrm>
            <a:prstGeom prst="snip2DiagRect">
              <a:avLst>
                <a:gd name="adj1" fmla="val 0"/>
                <a:gd name="adj2" fmla="val 25731"/>
              </a:avLst>
            </a:prstGeom>
            <a:solidFill>
              <a:srgbClr val="0070C0"/>
            </a:solidFill>
            <a:ln>
              <a:noFill/>
            </a:ln>
            <a:effectLst>
              <a:innerShdw dir="960000">
                <a:prstClr val="black">
                  <a:alpha val="0"/>
                </a:prstClr>
              </a:inn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Поддержка вышедшим на пенсию и не осуществляющим педагогическую деятельность ветеранам систем общего и дополнительного образования </a:t>
              </a:r>
            </a:p>
          </p:txBody>
        </p:sp>
      </p:grp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1C4C0E37-6991-4FE2-B83E-AF8814103082}"/>
              </a:ext>
            </a:extLst>
          </p:cNvPr>
          <p:cNvSpPr/>
          <p:nvPr/>
        </p:nvSpPr>
        <p:spPr>
          <a:xfrm>
            <a:off x="3914778" y="221096"/>
            <a:ext cx="5333696" cy="348808"/>
          </a:xfrm>
          <a:prstGeom prst="round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48" tIns="37024" rIns="74048" bIns="37024"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29454" y="2391191"/>
            <a:ext cx="5057688" cy="613380"/>
          </a:xfrm>
          <a:prstGeom prst="rect">
            <a:avLst/>
          </a:prstGeom>
          <a:noFill/>
          <a:scene3d>
            <a:camera prst="isometricOffAxis1Right">
              <a:rot lat="1200000" lon="20400000" rev="0"/>
            </a:camera>
            <a:lightRig rig="threePt" dir="t"/>
          </a:scene3d>
        </p:spPr>
        <p:txBody>
          <a:bodyPr wrap="square" lIns="74048" tIns="37024" rIns="74048" bIns="37024" rtlCol="0">
            <a:spAutoFit/>
          </a:bodyPr>
          <a:lstStyle/>
          <a:p>
            <a:r>
              <a:rPr lang="ru-RU" sz="1300" i="1" dirty="0"/>
              <a:t> ---    </a:t>
            </a:r>
            <a:r>
              <a:rPr lang="ru-RU" sz="1100" i="1" dirty="0">
                <a:solidFill>
                  <a:srgbClr val="002060"/>
                </a:solidFill>
              </a:rPr>
              <a:t>поддержка участникам специальной военной операции и членам их семей (горячее питание в школах, освобождение от уплаты за детский сад, бесплатное посещение кружков и секций) </a:t>
            </a:r>
            <a:endParaRPr lang="ru-RU" sz="1300" b="1" i="1" dirty="0">
              <a:solidFill>
                <a:srgbClr val="00206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44942" y="2915636"/>
            <a:ext cx="5088665" cy="613380"/>
          </a:xfrm>
          <a:prstGeom prst="rect">
            <a:avLst/>
          </a:prstGeom>
          <a:noFill/>
          <a:scene3d>
            <a:camera prst="isometricOffAxis1Right">
              <a:rot lat="1200000" lon="20400000" rev="0"/>
            </a:camera>
            <a:lightRig rig="threePt" dir="t"/>
          </a:scene3d>
        </p:spPr>
        <p:txBody>
          <a:bodyPr wrap="square" lIns="74048" tIns="37024" rIns="74048" bIns="37024" rtlCol="0">
            <a:spAutoFit/>
          </a:bodyPr>
          <a:lstStyle/>
          <a:p>
            <a:r>
              <a:rPr lang="ru-RU" sz="1300" i="1" dirty="0"/>
              <a:t> ---    </a:t>
            </a:r>
            <a:r>
              <a:rPr lang="ru-RU" sz="1100" i="1" dirty="0">
                <a:solidFill>
                  <a:srgbClr val="002060"/>
                </a:solidFill>
              </a:rPr>
              <a:t>предоставление единовременной денежной выплаты гражданам, заключившим контракт о прохождении военной службы в Вооруженных Силах РФ в целях участия в СВО (32 чел.)</a:t>
            </a:r>
            <a:endParaRPr lang="ru-RU" sz="1400" i="1" dirty="0">
              <a:solidFill>
                <a:srgbClr val="00206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60430" y="3581594"/>
            <a:ext cx="5057688" cy="444103"/>
          </a:xfrm>
          <a:prstGeom prst="rect">
            <a:avLst/>
          </a:prstGeom>
          <a:noFill/>
          <a:scene3d>
            <a:camera prst="isometricOffAxis1Right">
              <a:rot lat="1200000" lon="20400000" rev="0"/>
            </a:camera>
            <a:lightRig rig="threePt" dir="t"/>
          </a:scene3d>
        </p:spPr>
        <p:txBody>
          <a:bodyPr wrap="square" lIns="74048" tIns="37024" rIns="74048" bIns="37024" rtlCol="0">
            <a:spAutoFit/>
          </a:bodyPr>
          <a:lstStyle/>
          <a:p>
            <a:r>
              <a:rPr lang="ru-RU" sz="1300" i="1" dirty="0"/>
              <a:t> ---    </a:t>
            </a:r>
            <a:r>
              <a:rPr lang="ru-RU" sz="1100" i="1" dirty="0">
                <a:solidFill>
                  <a:srgbClr val="002060"/>
                </a:solidFill>
              </a:rPr>
              <a:t>поддержка в виде единовременной материальной помощи семьям лиц, погибших в ходе проведения специальной военной операции</a:t>
            </a:r>
            <a:endParaRPr lang="ru-RU" sz="1300" b="1" i="1" dirty="0">
              <a:solidFill>
                <a:srgbClr val="00206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11009" y="2964539"/>
            <a:ext cx="4842101" cy="7234"/>
          </a:xfrm>
          <a:prstGeom prst="line">
            <a:avLst/>
          </a:prstGeom>
          <a:ln>
            <a:solidFill>
              <a:srgbClr val="002060"/>
            </a:solidFill>
            <a:prstDash val="sysDash"/>
          </a:ln>
          <a:scene3d>
            <a:camera prst="isometricOffAxis1Right">
              <a:rot lat="1200000" lon="204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636932" y="3550188"/>
            <a:ext cx="4842102" cy="8558"/>
          </a:xfrm>
          <a:prstGeom prst="line">
            <a:avLst/>
          </a:prstGeom>
          <a:ln>
            <a:solidFill>
              <a:srgbClr val="002060"/>
            </a:solidFill>
            <a:prstDash val="sysDash"/>
          </a:ln>
          <a:scene3d>
            <a:camera prst="isometricOffAxis1Right">
              <a:rot lat="1200000" lon="204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11828477" y="6505575"/>
            <a:ext cx="486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prstClr val="white"/>
                </a:solidFill>
              </a:rPr>
              <a:t>11</a:t>
            </a:r>
          </a:p>
        </p:txBody>
      </p:sp>
      <p:sp>
        <p:nvSpPr>
          <p:cNvPr id="58" name="Прямоугольник: усеченные противолежащие углы 57">
            <a:extLst>
              <a:ext uri="{FF2B5EF4-FFF2-40B4-BE49-F238E27FC236}">
                <a16:creationId xmlns:a16="http://schemas.microsoft.com/office/drawing/2014/main" id="{4F73E00F-94D9-4F4B-A57C-6D890890FDB4}"/>
              </a:ext>
            </a:extLst>
          </p:cNvPr>
          <p:cNvSpPr/>
          <p:nvPr/>
        </p:nvSpPr>
        <p:spPr>
          <a:xfrm>
            <a:off x="7895713" y="3081889"/>
            <a:ext cx="3248826" cy="1138654"/>
          </a:xfrm>
          <a:prstGeom prst="snip2DiagRect">
            <a:avLst>
              <a:gd name="adj1" fmla="val 19492"/>
              <a:gd name="adj2" fmla="val 0"/>
            </a:avLst>
          </a:prstGeom>
          <a:solidFill>
            <a:srgbClr val="0070C0"/>
          </a:solidFill>
          <a:ln>
            <a:noFill/>
          </a:ln>
          <a:effectLst/>
          <a:scene3d>
            <a:camera prst="isometricOffAxis2Left">
              <a:rot lat="1200000" lon="120000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На предоставление мер дополнительного материального обеспечения ведущим спортсменам городского округа и их тренерам</a:t>
            </a:r>
          </a:p>
        </p:txBody>
      </p:sp>
      <p:sp>
        <p:nvSpPr>
          <p:cNvPr id="65" name="Прямоугольник: усеченные противолежащие углы 64">
            <a:extLst>
              <a:ext uri="{FF2B5EF4-FFF2-40B4-BE49-F238E27FC236}">
                <a16:creationId xmlns:a16="http://schemas.microsoft.com/office/drawing/2014/main" id="{50725AAE-694C-4212-9E2E-E69FB725AC2A}"/>
              </a:ext>
            </a:extLst>
          </p:cNvPr>
          <p:cNvSpPr/>
          <p:nvPr/>
        </p:nvSpPr>
        <p:spPr>
          <a:xfrm>
            <a:off x="7890731" y="4510419"/>
            <a:ext cx="3253808" cy="881539"/>
          </a:xfrm>
          <a:prstGeom prst="snip2DiagRect">
            <a:avLst>
              <a:gd name="adj1" fmla="val 26184"/>
              <a:gd name="adj2" fmla="val 0"/>
            </a:avLst>
          </a:prstGeom>
          <a:solidFill>
            <a:srgbClr val="0070C0"/>
          </a:solidFill>
          <a:ln>
            <a:noFill/>
          </a:ln>
          <a:effectLst/>
          <a:scene3d>
            <a:camera prst="isometricOffAxis2Left">
              <a:rot lat="1200000" lon="120000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На единовременную денежную  выплату донорам универсальных  групп крови        </a:t>
            </a:r>
          </a:p>
        </p:txBody>
      </p:sp>
      <p:sp>
        <p:nvSpPr>
          <p:cNvPr id="72" name="Прямоугольник: усеченные противолежащие углы 71">
            <a:extLst>
              <a:ext uri="{FF2B5EF4-FFF2-40B4-BE49-F238E27FC236}">
                <a16:creationId xmlns:a16="http://schemas.microsoft.com/office/drawing/2014/main" id="{50725AAE-694C-4212-9E2E-E69FB725AC2A}"/>
              </a:ext>
            </a:extLst>
          </p:cNvPr>
          <p:cNvSpPr/>
          <p:nvPr/>
        </p:nvSpPr>
        <p:spPr>
          <a:xfrm>
            <a:off x="7895713" y="1653359"/>
            <a:ext cx="3248826" cy="1138654"/>
          </a:xfrm>
          <a:prstGeom prst="snip2DiagRect">
            <a:avLst>
              <a:gd name="adj1" fmla="val 21831"/>
              <a:gd name="adj2" fmla="val 0"/>
            </a:avLst>
          </a:prstGeom>
          <a:solidFill>
            <a:srgbClr val="0070C0"/>
          </a:solidFill>
          <a:ln>
            <a:noFill/>
          </a:ln>
          <a:effectLst/>
          <a:scene3d>
            <a:camera prst="isometricOffAxis2Left">
              <a:rot lat="1200000" lon="120000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На предоставление льгот лицам, награжденным Почетным знаком «За заслуги перед городом Дзержинском»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FDE3F98-8CD6-408B-AF69-D7F0EA3D2AB7}"/>
              </a:ext>
            </a:extLst>
          </p:cNvPr>
          <p:cNvSpPr txBox="1"/>
          <p:nvPr/>
        </p:nvSpPr>
        <p:spPr>
          <a:xfrm>
            <a:off x="10869780" y="2023101"/>
            <a:ext cx="1250464" cy="800219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>
              <a:rot lat="1200000" lon="1200000" rev="0"/>
            </a:camera>
            <a:lightRig rig="threePt" dir="t"/>
          </a:scene3d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rgbClr val="002060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defRPr>
            </a:lvl1pPr>
          </a:lstStyle>
          <a:p>
            <a:r>
              <a:rPr lang="ru-RU" sz="3200" dirty="0"/>
              <a:t>1,4 </a:t>
            </a:r>
          </a:p>
          <a:p>
            <a:r>
              <a:rPr lang="ru-RU" dirty="0" err="1"/>
              <a:t>млн.руб</a:t>
            </a:r>
            <a:r>
              <a:rPr lang="ru-RU" dirty="0"/>
              <a:t>.</a:t>
            </a:r>
          </a:p>
        </p:txBody>
      </p:sp>
      <p:sp>
        <p:nvSpPr>
          <p:cNvPr id="74" name="Прямоугольник: усеченные противолежащие углы 73">
            <a:extLst>
              <a:ext uri="{FF2B5EF4-FFF2-40B4-BE49-F238E27FC236}">
                <a16:creationId xmlns:a16="http://schemas.microsoft.com/office/drawing/2014/main" id="{50725AAE-694C-4212-9E2E-E69FB725AC2A}"/>
              </a:ext>
            </a:extLst>
          </p:cNvPr>
          <p:cNvSpPr/>
          <p:nvPr/>
        </p:nvSpPr>
        <p:spPr>
          <a:xfrm>
            <a:off x="7890731" y="5681834"/>
            <a:ext cx="3253808" cy="881539"/>
          </a:xfrm>
          <a:prstGeom prst="snip2DiagRect">
            <a:avLst>
              <a:gd name="adj1" fmla="val 26185"/>
              <a:gd name="adj2" fmla="val 0"/>
            </a:avLst>
          </a:prstGeom>
          <a:solidFill>
            <a:srgbClr val="0070C0"/>
          </a:solidFill>
          <a:ln>
            <a:noFill/>
          </a:ln>
          <a:effectLst/>
          <a:scene3d>
            <a:camera prst="isometricOffAxis2Left">
              <a:rot lat="1200000" lon="120000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На оказание материальной помощи гражданам, оказавшимся в трудной жизненной ситуации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38A2F6A-5B07-45BC-992D-6E998A50B07D}"/>
              </a:ext>
            </a:extLst>
          </p:cNvPr>
          <p:cNvSpPr txBox="1"/>
          <p:nvPr/>
        </p:nvSpPr>
        <p:spPr>
          <a:xfrm>
            <a:off x="10869780" y="4787800"/>
            <a:ext cx="1250464" cy="800219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>
              <a:rot lat="1200000" lon="1200000" rev="0"/>
            </a:camera>
            <a:lightRig rig="threePt" dir="t"/>
          </a:scene3d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rgbClr val="002060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defRPr>
            </a:lvl1pPr>
          </a:lstStyle>
          <a:p>
            <a:r>
              <a:rPr lang="ru-RU" sz="3200" dirty="0"/>
              <a:t>269,1</a:t>
            </a:r>
          </a:p>
          <a:p>
            <a:r>
              <a:rPr lang="ru-RU" dirty="0" err="1"/>
              <a:t>тыс.руб</a:t>
            </a:r>
            <a:r>
              <a:rPr lang="ru-RU" dirty="0"/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E965DEE-1B38-4558-B247-F6A3C7669D03}"/>
              </a:ext>
            </a:extLst>
          </p:cNvPr>
          <p:cNvSpPr txBox="1"/>
          <p:nvPr/>
        </p:nvSpPr>
        <p:spPr>
          <a:xfrm>
            <a:off x="10869780" y="5943772"/>
            <a:ext cx="1250464" cy="800219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>
              <a:rot lat="1200000" lon="1200000" rev="0"/>
            </a:camera>
            <a:lightRig rig="threePt" dir="t"/>
          </a:scene3d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rgbClr val="002060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defRPr>
            </a:lvl1pPr>
          </a:lstStyle>
          <a:p>
            <a:r>
              <a:rPr lang="ru-RU" sz="3200" dirty="0"/>
              <a:t>194,6</a:t>
            </a:r>
          </a:p>
          <a:p>
            <a:r>
              <a:rPr lang="ru-RU" dirty="0" err="1"/>
              <a:t>тыс.руб</a:t>
            </a:r>
            <a:r>
              <a:rPr lang="ru-RU" dirty="0"/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C200C78-2B0E-4CFA-9303-EF9F88209D4A}"/>
              </a:ext>
            </a:extLst>
          </p:cNvPr>
          <p:cNvSpPr txBox="1"/>
          <p:nvPr/>
        </p:nvSpPr>
        <p:spPr>
          <a:xfrm>
            <a:off x="10869780" y="3427644"/>
            <a:ext cx="1250464" cy="800219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>
              <a:rot lat="1200000" lon="1200000" rev="0"/>
            </a:camera>
            <a:lightRig rig="threePt" dir="t"/>
          </a:scene3d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rgbClr val="002060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defRPr>
            </a:lvl1pPr>
          </a:lstStyle>
          <a:p>
            <a:r>
              <a:rPr lang="ru-RU" sz="3200" dirty="0"/>
              <a:t>1,2 </a:t>
            </a:r>
          </a:p>
          <a:p>
            <a:r>
              <a:rPr lang="ru-RU" dirty="0" err="1"/>
              <a:t>млн.руб</a:t>
            </a:r>
            <a:r>
              <a:rPr lang="ru-RU" dirty="0"/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6B852CF-95BD-4821-BDD8-567E8BC35155}"/>
              </a:ext>
            </a:extLst>
          </p:cNvPr>
          <p:cNvSpPr txBox="1"/>
          <p:nvPr/>
        </p:nvSpPr>
        <p:spPr>
          <a:xfrm>
            <a:off x="-186705" y="4574030"/>
            <a:ext cx="1250464" cy="800219"/>
          </a:xfrm>
          <a:prstGeom prst="rect">
            <a:avLst/>
          </a:prstGeom>
          <a:noFill/>
          <a:ln>
            <a:noFill/>
          </a:ln>
          <a:effectLst/>
          <a:scene3d>
            <a:camera prst="isometricOffAxis1Right">
              <a:rot lat="1200000" lon="20400000" rev="0"/>
            </a:camera>
            <a:lightRig rig="threePt" dir="t"/>
          </a:scene3d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rgbClr val="002060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defRPr>
            </a:lvl1pPr>
          </a:lstStyle>
          <a:p>
            <a:r>
              <a:rPr lang="ru-RU" sz="3200" dirty="0"/>
              <a:t>2,8</a:t>
            </a:r>
          </a:p>
          <a:p>
            <a:r>
              <a:rPr lang="ru-RU" dirty="0" err="1"/>
              <a:t>млн.руб</a:t>
            </a:r>
            <a:r>
              <a:rPr lang="ru-RU" dirty="0"/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25CA303-519B-4881-BD6B-E2A00D6A2368}"/>
              </a:ext>
            </a:extLst>
          </p:cNvPr>
          <p:cNvSpPr txBox="1"/>
          <p:nvPr/>
        </p:nvSpPr>
        <p:spPr>
          <a:xfrm>
            <a:off x="-127924" y="5770288"/>
            <a:ext cx="1250464" cy="800219"/>
          </a:xfrm>
          <a:prstGeom prst="rect">
            <a:avLst/>
          </a:prstGeom>
          <a:noFill/>
          <a:ln>
            <a:noFill/>
          </a:ln>
          <a:effectLst/>
          <a:scene3d>
            <a:camera prst="isometricOffAxis1Right">
              <a:rot lat="1200000" lon="20400000" rev="0"/>
            </a:camera>
            <a:lightRig rig="threePt" dir="t"/>
          </a:scene3d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rgbClr val="002060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defRPr>
            </a:lvl1pPr>
          </a:lstStyle>
          <a:p>
            <a:r>
              <a:rPr lang="ru-RU" sz="3200" dirty="0"/>
              <a:t>262,2</a:t>
            </a:r>
          </a:p>
          <a:p>
            <a:r>
              <a:rPr lang="ru-RU" dirty="0" err="1"/>
              <a:t>тыс.руб</a:t>
            </a:r>
            <a:r>
              <a:rPr lang="ru-RU" dirty="0"/>
              <a:t>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BDDF522-2AA7-4BD3-9105-69251C94129F}"/>
              </a:ext>
            </a:extLst>
          </p:cNvPr>
          <p:cNvSpPr txBox="1"/>
          <p:nvPr/>
        </p:nvSpPr>
        <p:spPr>
          <a:xfrm>
            <a:off x="-131364" y="1863760"/>
            <a:ext cx="1250464" cy="800219"/>
          </a:xfrm>
          <a:prstGeom prst="rect">
            <a:avLst/>
          </a:prstGeom>
          <a:noFill/>
          <a:ln>
            <a:noFill/>
          </a:ln>
          <a:effectLst/>
          <a:scene3d>
            <a:camera prst="isometricOffAxis1Right">
              <a:rot lat="1200000" lon="20400000" rev="0"/>
            </a:camera>
            <a:lightRig rig="threePt" dir="t"/>
          </a:scene3d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rgbClr val="002060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defRPr>
            </a:lvl1pPr>
          </a:lstStyle>
          <a:p>
            <a:r>
              <a:rPr lang="ru-RU" sz="3200" dirty="0"/>
              <a:t>46,8</a:t>
            </a:r>
          </a:p>
          <a:p>
            <a:r>
              <a:rPr lang="ru-RU" dirty="0" err="1"/>
              <a:t>млн.руб</a:t>
            </a:r>
            <a:r>
              <a:rPr lang="ru-RU" dirty="0"/>
              <a:t>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4A2DADA-2404-4C67-B5D5-CD31DCEC0B98}"/>
              </a:ext>
            </a:extLst>
          </p:cNvPr>
          <p:cNvSpPr txBox="1"/>
          <p:nvPr/>
        </p:nvSpPr>
        <p:spPr>
          <a:xfrm>
            <a:off x="-195428" y="2643252"/>
            <a:ext cx="1250464" cy="646331"/>
          </a:xfrm>
          <a:prstGeom prst="rect">
            <a:avLst/>
          </a:prstGeom>
          <a:noFill/>
          <a:ln>
            <a:noFill/>
          </a:ln>
          <a:effectLst/>
          <a:scene3d>
            <a:camera prst="isometricOffAxis1Right">
              <a:rot lat="1200000" lon="20400000" rev="0"/>
            </a:camera>
            <a:lightRig rig="threePt" dir="t"/>
          </a:scene3d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rgbClr val="002060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defRPr>
            </a:lvl1pPr>
          </a:lstStyle>
          <a:p>
            <a:r>
              <a:rPr lang="ru-RU" sz="2400" b="0" dirty="0"/>
              <a:t>30,8</a:t>
            </a:r>
          </a:p>
          <a:p>
            <a:r>
              <a:rPr lang="ru-RU" sz="1100" b="0" dirty="0" err="1"/>
              <a:t>млн.руб</a:t>
            </a:r>
            <a:r>
              <a:rPr lang="ru-RU" sz="1100" b="0" dirty="0"/>
              <a:t>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348AD03-603F-4554-B952-06F90A9FC343}"/>
              </a:ext>
            </a:extLst>
          </p:cNvPr>
          <p:cNvSpPr txBox="1"/>
          <p:nvPr/>
        </p:nvSpPr>
        <p:spPr>
          <a:xfrm>
            <a:off x="-190379" y="3226372"/>
            <a:ext cx="1250464" cy="646331"/>
          </a:xfrm>
          <a:prstGeom prst="rect">
            <a:avLst/>
          </a:prstGeom>
          <a:noFill/>
          <a:ln>
            <a:noFill/>
          </a:ln>
          <a:effectLst/>
          <a:scene3d>
            <a:camera prst="isometricOffAxis1Right">
              <a:rot lat="1200000" lon="20400000" rev="0"/>
            </a:camera>
            <a:lightRig rig="threePt" dir="t"/>
          </a:scene3d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rgbClr val="002060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defRPr>
            </a:lvl1pPr>
          </a:lstStyle>
          <a:p>
            <a:r>
              <a:rPr lang="ru-RU" sz="2400" b="0" dirty="0"/>
              <a:t>9,6</a:t>
            </a:r>
          </a:p>
          <a:p>
            <a:r>
              <a:rPr lang="ru-RU" sz="1100" b="0" dirty="0" err="1"/>
              <a:t>млн.руб</a:t>
            </a:r>
            <a:r>
              <a:rPr lang="ru-RU" sz="1100" b="0" dirty="0"/>
              <a:t>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2ECD2D7-0295-4630-A031-C3BA720305C6}"/>
              </a:ext>
            </a:extLst>
          </p:cNvPr>
          <p:cNvSpPr txBox="1"/>
          <p:nvPr/>
        </p:nvSpPr>
        <p:spPr>
          <a:xfrm>
            <a:off x="-195428" y="3799600"/>
            <a:ext cx="1250464" cy="646331"/>
          </a:xfrm>
          <a:prstGeom prst="rect">
            <a:avLst/>
          </a:prstGeom>
          <a:noFill/>
          <a:ln>
            <a:noFill/>
          </a:ln>
          <a:effectLst/>
          <a:scene3d>
            <a:camera prst="isometricOffAxis1Right">
              <a:rot lat="1200000" lon="20400000" rev="0"/>
            </a:camera>
            <a:lightRig rig="threePt" dir="t"/>
          </a:scene3d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rgbClr val="002060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defRPr>
            </a:lvl1pPr>
          </a:lstStyle>
          <a:p>
            <a:r>
              <a:rPr lang="ru-RU" sz="2400" b="0" dirty="0"/>
              <a:t>6,4</a:t>
            </a:r>
          </a:p>
          <a:p>
            <a:r>
              <a:rPr lang="ru-RU" sz="1100" b="0" dirty="0" err="1"/>
              <a:t>млн.руб</a:t>
            </a:r>
            <a:r>
              <a:rPr lang="ru-RU" sz="1100" b="0" dirty="0"/>
              <a:t>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66B4D3B-E06A-4020-986D-B57C73B79DD7}"/>
              </a:ext>
            </a:extLst>
          </p:cNvPr>
          <p:cNvSpPr txBox="1"/>
          <p:nvPr/>
        </p:nvSpPr>
        <p:spPr>
          <a:xfrm>
            <a:off x="4069579" y="491007"/>
            <a:ext cx="4150952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rgbClr val="002060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defRPr>
            </a:lvl1pPr>
          </a:lstStyle>
          <a:p>
            <a:r>
              <a:rPr lang="ru-RU" sz="4800" dirty="0"/>
              <a:t>53,0 </a:t>
            </a:r>
            <a:r>
              <a:rPr lang="ru-RU" sz="2400" dirty="0"/>
              <a:t>миллионов рублей</a:t>
            </a:r>
          </a:p>
        </p:txBody>
      </p:sp>
      <p:sp>
        <p:nvSpPr>
          <p:cNvPr id="51" name="Заголовок 1">
            <a:extLst>
              <a:ext uri="{FF2B5EF4-FFF2-40B4-BE49-F238E27FC236}">
                <a16:creationId xmlns:a16="http://schemas.microsoft.com/office/drawing/2014/main" id="{1B9CF2BD-BD0C-4F59-9307-02A7FF903E29}"/>
              </a:ext>
            </a:extLst>
          </p:cNvPr>
          <p:cNvSpPr txBox="1">
            <a:spLocks/>
          </p:cNvSpPr>
          <p:nvPr/>
        </p:nvSpPr>
        <p:spPr>
          <a:xfrm>
            <a:off x="3387980" y="204958"/>
            <a:ext cx="4996623" cy="431948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</p:spPr>
        <p:txBody>
          <a:bodyPr vert="horz" lIns="100804" tIns="50402" rIns="100804" bIns="50402" rtlCol="0" anchor="ctr">
            <a:noAutofit/>
          </a:bodyPr>
          <a:lstStyle>
            <a:lvl1pPr algn="l" defTabSz="54004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004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Меры социальной поддержки</a:t>
            </a:r>
          </a:p>
        </p:txBody>
      </p:sp>
    </p:spTree>
    <p:extLst>
      <p:ext uri="{BB962C8B-B14F-4D97-AF65-F5344CB8AC3E}">
        <p14:creationId xmlns:p14="http://schemas.microsoft.com/office/powerpoint/2010/main" val="2080928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0" y="5218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sz="1800" b="1" dirty="0">
              <a:solidFill>
                <a:schemeClr val="bg1"/>
              </a:solidFill>
              <a:ea typeface="Roboto" pitchFamily="2" charset="0"/>
              <a:cs typeface="Roboto" pitchFamily="2" charset="0"/>
            </a:endParaRPr>
          </a:p>
        </p:txBody>
      </p:sp>
      <p:graphicFrame>
        <p:nvGraphicFramePr>
          <p:cNvPr id="22" name="Диаграмма 21"/>
          <p:cNvGraphicFramePr>
            <a:graphicFrameLocks/>
          </p:cNvGraphicFramePr>
          <p:nvPr>
            <p:extLst/>
          </p:nvPr>
        </p:nvGraphicFramePr>
        <p:xfrm>
          <a:off x="0" y="605761"/>
          <a:ext cx="12190413" cy="6253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405876" y="718717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422" name="TextBox 69">
            <a:extLst>
              <a:ext uri="{FF2B5EF4-FFF2-40B4-BE49-F238E27FC236}">
                <a16:creationId xmlns:a16="http://schemas.microsoft.com/office/drawing/2014/main" id="{BD5834AE-FB92-47B6-B5AC-9EF248425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6" y="85792"/>
            <a:ext cx="116046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latin typeface="+mn-lt"/>
                <a:ea typeface="Roboto Cn" pitchFamily="2" charset="0"/>
                <a:cs typeface="Arial" panose="020B0604020202020204" pitchFamily="34" charset="0"/>
              </a:rPr>
              <a:t>ИСПОЛНЕНИЕ МУНИЦИПАЛЬНЫХ ПРОГРАММ</a:t>
            </a:r>
          </a:p>
        </p:txBody>
      </p:sp>
      <p:sp>
        <p:nvSpPr>
          <p:cNvPr id="24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11823700" y="6505575"/>
            <a:ext cx="483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+mn-lt"/>
              </a:rPr>
              <a:t>12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Объект 3">
            <a:extLst>
              <a:ext uri="{FF2B5EF4-FFF2-40B4-BE49-F238E27FC236}">
                <a16:creationId xmlns:a16="http://schemas.microsoft.com/office/drawing/2014/main" id="{200AC72C-C41B-4BCF-AE55-863DE5DF73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9381359"/>
              </p:ext>
            </p:extLst>
          </p:nvPr>
        </p:nvGraphicFramePr>
        <p:xfrm>
          <a:off x="116733" y="877394"/>
          <a:ext cx="11804063" cy="58948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33871">
                  <a:extLst>
                    <a:ext uri="{9D8B030D-6E8A-4147-A177-3AD203B41FA5}">
                      <a16:colId xmlns:a16="http://schemas.microsoft.com/office/drawing/2014/main" val="2604796076"/>
                    </a:ext>
                  </a:extLst>
                </a:gridCol>
                <a:gridCol w="1799617">
                  <a:extLst>
                    <a:ext uri="{9D8B030D-6E8A-4147-A177-3AD203B41FA5}">
                      <a16:colId xmlns:a16="http://schemas.microsoft.com/office/drawing/2014/main" val="349174500"/>
                    </a:ext>
                  </a:extLst>
                </a:gridCol>
                <a:gridCol w="2393005">
                  <a:extLst>
                    <a:ext uri="{9D8B030D-6E8A-4147-A177-3AD203B41FA5}">
                      <a16:colId xmlns:a16="http://schemas.microsoft.com/office/drawing/2014/main" val="886548619"/>
                    </a:ext>
                  </a:extLst>
                </a:gridCol>
                <a:gridCol w="1677570">
                  <a:extLst>
                    <a:ext uri="{9D8B030D-6E8A-4147-A177-3AD203B41FA5}">
                      <a16:colId xmlns:a16="http://schemas.microsoft.com/office/drawing/2014/main" val="1764832484"/>
                    </a:ext>
                  </a:extLst>
                </a:gridCol>
              </a:tblGrid>
              <a:tr h="11465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Наименование муниципальной программы</a:t>
                      </a:r>
                    </a:p>
                  </a:txBody>
                  <a:tcPr marL="7971" marR="7971" marT="79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Уточненный 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план на 01.01.2026 </a:t>
                      </a: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(млн. руб.)</a:t>
                      </a:r>
                    </a:p>
                  </a:txBody>
                  <a:tcPr marL="12698" marR="12698" marT="952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И</a:t>
                      </a:r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сполнен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ие</a:t>
                      </a:r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 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на 01.01.202</a:t>
                      </a:r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6</a:t>
                      </a: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(млн. руб.)</a:t>
                      </a:r>
                    </a:p>
                  </a:txBody>
                  <a:tcPr marL="12698" marR="12698" marT="952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Доля в общем объеме расходов, %</a:t>
                      </a:r>
                    </a:p>
                  </a:txBody>
                  <a:tcPr marL="7971" marR="7971" marT="79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949703"/>
                  </a:ext>
                </a:extLst>
              </a:tr>
              <a:tr h="4554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Программные расходы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11 092,5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10 802,1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93,8%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355094"/>
                  </a:ext>
                </a:extLst>
              </a:tr>
              <a:tr h="455452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«Развитие общего и дополнительного образования городского округа город Дзержинск»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3 122,6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3 011,9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26,2%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537342"/>
                  </a:ext>
                </a:extLst>
              </a:tr>
              <a:tr h="48269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«Развитие дорожной сети, транспортного обслуживания населения и благоустройство территории городского округа город Дзержинск»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1 480,1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1 460,2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12,7%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239359"/>
                  </a:ext>
                </a:extLst>
              </a:tr>
              <a:tr h="47923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«Развитие предпринимательства на территории городского округа город Дзержинск»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130981"/>
                  </a:ext>
                </a:extLst>
              </a:tr>
              <a:tr h="47923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«Обеспечение безопасности жизнедеятельности населения городского округа город Дзержинск»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259,3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259,3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882891"/>
                  </a:ext>
                </a:extLst>
              </a:tr>
              <a:tr h="47923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«Обеспечение населения городского округа город Дзержинск качественными услугами в сфере городского хозяйства»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229,9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224,5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7673"/>
                  </a:ext>
                </a:extLst>
              </a:tr>
              <a:tr h="47923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«Повышение эффективности деятельности органов местного самоуправления городского округа город Дзержинск»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220,8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217,7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35360"/>
                  </a:ext>
                </a:extLst>
              </a:tr>
              <a:tr h="47923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«Охрана окружающей среды и развитие лесного хозяйства городского округа город Дзержинск»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119,5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24510"/>
                  </a:ext>
                </a:extLst>
              </a:tr>
              <a:tr h="47923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«Обеспечение жителей городского округа город Дзержинск доступным и комфортным жильем»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447,3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446,8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836831"/>
                  </a:ext>
                </a:extLst>
              </a:tr>
              <a:tr h="47923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«Управление муниципальным имуществом, использование и охрана земель городского округа город Дзержинск»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175,1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508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589234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0" y="5218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sz="1800" b="1" dirty="0">
              <a:solidFill>
                <a:schemeClr val="bg1"/>
              </a:solidFill>
              <a:ea typeface="Roboto" pitchFamily="2" charset="0"/>
              <a:cs typeface="Roboto" pitchFamily="2" charset="0"/>
            </a:endParaRPr>
          </a:p>
        </p:txBody>
      </p:sp>
      <p:graphicFrame>
        <p:nvGraphicFramePr>
          <p:cNvPr id="22" name="Диаграмма 21"/>
          <p:cNvGraphicFramePr>
            <a:graphicFrameLocks/>
          </p:cNvGraphicFramePr>
          <p:nvPr>
            <p:extLst/>
          </p:nvPr>
        </p:nvGraphicFramePr>
        <p:xfrm>
          <a:off x="0" y="605761"/>
          <a:ext cx="12190413" cy="6253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405876" y="718717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422" name="TextBox 69">
            <a:extLst>
              <a:ext uri="{FF2B5EF4-FFF2-40B4-BE49-F238E27FC236}">
                <a16:creationId xmlns:a16="http://schemas.microsoft.com/office/drawing/2014/main" id="{BD5834AE-FB92-47B6-B5AC-9EF248425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6" y="85792"/>
            <a:ext cx="116046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latin typeface="+mn-lt"/>
                <a:ea typeface="Roboto Cn" pitchFamily="2" charset="0"/>
                <a:cs typeface="Arial" panose="020B0604020202020204" pitchFamily="34" charset="0"/>
              </a:rPr>
              <a:t>ИСПОЛНЕНИЕ МУНИЦИПАЛЬНЫХ ПРОГРАММ</a:t>
            </a:r>
          </a:p>
        </p:txBody>
      </p:sp>
      <p:sp>
        <p:nvSpPr>
          <p:cNvPr id="24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11823701" y="6505575"/>
            <a:ext cx="483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+mn-lt"/>
              </a:rPr>
              <a:t>13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Объект 3">
            <a:extLst>
              <a:ext uri="{FF2B5EF4-FFF2-40B4-BE49-F238E27FC236}">
                <a16:creationId xmlns:a16="http://schemas.microsoft.com/office/drawing/2014/main" id="{200AC72C-C41B-4BCF-AE55-863DE5DF73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6483596"/>
              </p:ext>
            </p:extLst>
          </p:nvPr>
        </p:nvGraphicFramePr>
        <p:xfrm>
          <a:off x="116733" y="877395"/>
          <a:ext cx="11804063" cy="59107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33871">
                  <a:extLst>
                    <a:ext uri="{9D8B030D-6E8A-4147-A177-3AD203B41FA5}">
                      <a16:colId xmlns:a16="http://schemas.microsoft.com/office/drawing/2014/main" val="2604796076"/>
                    </a:ext>
                  </a:extLst>
                </a:gridCol>
                <a:gridCol w="1799617">
                  <a:extLst>
                    <a:ext uri="{9D8B030D-6E8A-4147-A177-3AD203B41FA5}">
                      <a16:colId xmlns:a16="http://schemas.microsoft.com/office/drawing/2014/main" val="349174500"/>
                    </a:ext>
                  </a:extLst>
                </a:gridCol>
                <a:gridCol w="2393005">
                  <a:extLst>
                    <a:ext uri="{9D8B030D-6E8A-4147-A177-3AD203B41FA5}">
                      <a16:colId xmlns:a16="http://schemas.microsoft.com/office/drawing/2014/main" val="886548619"/>
                    </a:ext>
                  </a:extLst>
                </a:gridCol>
                <a:gridCol w="1677570">
                  <a:extLst>
                    <a:ext uri="{9D8B030D-6E8A-4147-A177-3AD203B41FA5}">
                      <a16:colId xmlns:a16="http://schemas.microsoft.com/office/drawing/2014/main" val="1764832484"/>
                    </a:ext>
                  </a:extLst>
                </a:gridCol>
              </a:tblGrid>
              <a:tr h="10468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Наименование муниципальной программы</a:t>
                      </a:r>
                    </a:p>
                  </a:txBody>
                  <a:tcPr marL="7971" marR="7971" marT="79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Уточненный 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план на 01.01.2026</a:t>
                      </a: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(млн. руб.)</a:t>
                      </a:r>
                    </a:p>
                  </a:txBody>
                  <a:tcPr marL="12698" marR="12698" marT="952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И</a:t>
                      </a:r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сполнен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ие</a:t>
                      </a:r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 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на 01.01.202</a:t>
                      </a:r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6</a:t>
                      </a: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(млн. руб.)</a:t>
                      </a:r>
                    </a:p>
                  </a:txBody>
                  <a:tcPr marL="12698" marR="12698" marT="952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Доля в общем объеме расходов, %</a:t>
                      </a:r>
                    </a:p>
                  </a:txBody>
                  <a:tcPr marL="7971" marR="7971" marT="79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949703"/>
                  </a:ext>
                </a:extLst>
              </a:tr>
              <a:tr h="41121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«Развитие муниципальной системы дошкольного образования в городском округе город Дзержинск»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2 126,4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2 079,9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18,1%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537342"/>
                  </a:ext>
                </a:extLst>
              </a:tr>
              <a:tr h="4090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«Развитие культуры в городском округе город Дзержинск»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891,0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891,0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239359"/>
                  </a:ext>
                </a:extLst>
              </a:tr>
              <a:tr h="40606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«Развитие физической культуры, спорта и молодежной политики в городском округе город Дзержинск»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871,6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870,1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7,6%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130981"/>
                  </a:ext>
                </a:extLst>
              </a:tr>
              <a:tr h="41025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«Развитие информационного общества городского округа город Дзержинск»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882891"/>
                  </a:ext>
                </a:extLst>
              </a:tr>
              <a:tr h="61206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«Профилактика терроризма и экстремизма, минимизация и ликвидация последствий терроризма и экстремизма на территории городского округа город Дзержинск»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7673"/>
                  </a:ext>
                </a:extLst>
              </a:tr>
              <a:tr h="43586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«Формирование современной городской среды на территории городского округа город Дзержинск»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492,6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491,5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35360"/>
                  </a:ext>
                </a:extLst>
              </a:tr>
              <a:tr h="50657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«Развитие градостроительной деятельности и строительства на территории городского округа город Дзержинск»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428,1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334,4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5532938"/>
                  </a:ext>
                </a:extLst>
              </a:tr>
              <a:tr h="50657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«Повышение эффективности бюджетных расходов в городском округе город Дзержинск»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7908335"/>
                  </a:ext>
                </a:extLst>
              </a:tr>
              <a:tr h="506577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Непрограммные расходы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971,6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711,9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449805"/>
                  </a:ext>
                </a:extLst>
              </a:tr>
              <a:tr h="5065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ВСЕГО</a:t>
                      </a:r>
                    </a:p>
                  </a:txBody>
                  <a:tcPr marL="7009" marR="7009" marT="700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12 064,2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11 514,0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100,0%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422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446099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-1" y="-16907"/>
            <a:ext cx="12191999" cy="6891814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b="1" dirty="0">
              <a:solidFill>
                <a:prstClr val="white"/>
              </a:solidFill>
              <a:ea typeface="Roboto" pitchFamily="2" charset="0"/>
              <a:cs typeface="Roboto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405876" y="670077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828477" y="6505575"/>
            <a:ext cx="486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prstClr val="white"/>
                </a:solidFill>
              </a:rPr>
              <a:t>14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69">
            <a:extLst>
              <a:ext uri="{FF2B5EF4-FFF2-40B4-BE49-F238E27FC236}">
                <a16:creationId xmlns:a16="http://schemas.microsoft.com/office/drawing/2014/main" id="{54772FB0-0CB2-4FC4-A6A9-B3AA07F9D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019" y="1208681"/>
            <a:ext cx="93373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Расходы за 2025 год </a:t>
            </a:r>
            <a:r>
              <a:rPr lang="ru-RU" altLang="ru-RU" sz="2400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– </a:t>
            </a:r>
            <a:r>
              <a:rPr lang="ru-RU" altLang="ru-RU" sz="3200" b="1" dirty="0">
                <a:solidFill>
                  <a:srgbClr val="C00000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3 011,9 </a:t>
            </a:r>
            <a:r>
              <a:rPr lang="ru-RU" altLang="ru-RU" b="1" dirty="0" err="1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млн.рублей</a:t>
            </a:r>
            <a:r>
              <a:rPr lang="ru-RU" altLang="ru-RU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, из них:</a:t>
            </a:r>
            <a:endParaRPr lang="ru-RU" altLang="ru-RU" sz="2400" dirty="0">
              <a:solidFill>
                <a:prstClr val="black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9" name="Объект 3">
            <a:extLst>
              <a:ext uri="{FF2B5EF4-FFF2-40B4-BE49-F238E27FC236}">
                <a16:creationId xmlns:a16="http://schemas.microsoft.com/office/drawing/2014/main" id="{871B2028-5455-42EB-B907-F0E7C08485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5061462"/>
              </p:ext>
            </p:extLst>
          </p:nvPr>
        </p:nvGraphicFramePr>
        <p:xfrm>
          <a:off x="2382307" y="1777495"/>
          <a:ext cx="9590618" cy="47612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76170">
                  <a:extLst>
                    <a:ext uri="{9D8B030D-6E8A-4147-A177-3AD203B41FA5}">
                      <a16:colId xmlns:a16="http://schemas.microsoft.com/office/drawing/2014/main" val="2604796076"/>
                    </a:ext>
                  </a:extLst>
                </a:gridCol>
                <a:gridCol w="1014448">
                  <a:extLst>
                    <a:ext uri="{9D8B030D-6E8A-4147-A177-3AD203B41FA5}">
                      <a16:colId xmlns:a16="http://schemas.microsoft.com/office/drawing/2014/main" val="349174500"/>
                    </a:ext>
                  </a:extLst>
                </a:gridCol>
              </a:tblGrid>
              <a:tr h="459274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содержание учреждений </a:t>
                      </a:r>
                    </a:p>
                    <a:p>
                      <a:pPr algn="r" fontAlgn="t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(35 школ, 4 учреждения дополнительного образования, </a:t>
                      </a:r>
                      <a:r>
                        <a:rPr lang="ru-RU" sz="14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ЦЭМиИМС</a:t>
                      </a:r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ru-RU" sz="14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ЦППМиС</a:t>
                      </a:r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2 444,3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457788"/>
                  </a:ext>
                </a:extLst>
              </a:tr>
              <a:tr h="330918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Обеспечение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бесплатным горячим питанием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обучающихся 1-4 классов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905422"/>
                  </a:ext>
                </a:extLst>
              </a:tr>
              <a:tr h="330918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финансовое обеспечение частных школ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072495"/>
                  </a:ext>
                </a:extLst>
              </a:tr>
              <a:tr h="330918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предоставление выплат ежемесячного денежного вознаграждения за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классное руководство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78425"/>
                  </a:ext>
                </a:extLst>
              </a:tr>
              <a:tr h="330918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Обеспечение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модели персонифицированного 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финансирования дополнительного образования детей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918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Обеспечение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двухразовым бесплатным питанием обучающихся с ограниченными возможностями здоровья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137632"/>
                  </a:ext>
                </a:extLst>
              </a:tr>
              <a:tr h="330918">
                <a:tc>
                  <a:txBody>
                    <a:bodyPr/>
                    <a:lstStyle/>
                    <a:p>
                      <a:pPr algn="r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Расходы на оздоровление детей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573091"/>
                  </a:ext>
                </a:extLst>
              </a:tr>
              <a:tr h="330918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реализацию муниципальной поддержки в сфере образования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918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реализацию проекта «Школьный стадион»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776573"/>
                  </a:ext>
                </a:extLst>
              </a:tr>
              <a:tr h="330918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 обеспечение деятельности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советников директора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858711"/>
                  </a:ext>
                </a:extLst>
              </a:tr>
              <a:tr h="330918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обеспечение выплаты компенсации педагогическим за работу по подготовке и проведению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ГИА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918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реализацию проекта инициативного бюджетирования «Вам решать!»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848612"/>
                  </a:ext>
                </a:extLst>
              </a:tr>
              <a:tr h="330918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реализацию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национального проекта «Беспилотные авиационные системы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»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86657"/>
                  </a:ext>
                </a:extLst>
              </a:tr>
              <a:tr h="330918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реализацию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национального проекта «Образование» («Точка роста» в МБОУ ОШ №6)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038323"/>
                  </a:ext>
                </a:extLst>
              </a:tr>
            </a:tbl>
          </a:graphicData>
        </a:graphic>
      </p:graphicFrame>
      <p:sp>
        <p:nvSpPr>
          <p:cNvPr id="20" name="TextBox 69">
            <a:extLst>
              <a:ext uri="{FF2B5EF4-FFF2-40B4-BE49-F238E27FC236}">
                <a16:creationId xmlns:a16="http://schemas.microsoft.com/office/drawing/2014/main" id="{8A1CC913-BE57-49F5-9594-1E711C22B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9241" y="1390994"/>
            <a:ext cx="1572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млн.рублей</a:t>
            </a:r>
            <a:endParaRPr lang="ru-RU" altLang="ru-RU" sz="2000" dirty="0">
              <a:solidFill>
                <a:prstClr val="black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s://sun9-61.userapi.com/impg/dk-L6SR2dCoyKDhFU1sff0R6KL3u8rgDuivzig/Wr8TKw8UAZc.jpg?size=2560x1706&amp;quality=95&amp;sign=eb00b2b0ce89bf16c8d8c96208eb8368&amp;type=album">
            <a:extLst>
              <a:ext uri="{FF2B5EF4-FFF2-40B4-BE49-F238E27FC236}">
                <a16:creationId xmlns:a16="http://schemas.microsoft.com/office/drawing/2014/main" id="{A3C499FF-695C-4AEB-AB46-E3F8ECE06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481" y="5259036"/>
            <a:ext cx="2169076" cy="12956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69">
            <a:extLst>
              <a:ext uri="{FF2B5EF4-FFF2-40B4-BE49-F238E27FC236}">
                <a16:creationId xmlns:a16="http://schemas.microsoft.com/office/drawing/2014/main" id="{5DF4A9D1-2333-442C-8362-5A471B5D0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306" y="85792"/>
            <a:ext cx="11604619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altLang="ru-RU" sz="3200" dirty="0">
                <a:solidFill>
                  <a:srgbClr val="0175CF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«Развитие общего и дополнительного образования»</a:t>
            </a:r>
            <a:endParaRPr lang="ru-RU" altLang="ru-RU" sz="3200" b="1" dirty="0">
              <a:solidFill>
                <a:srgbClr val="0175CF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1" y="3536002"/>
            <a:ext cx="2169076" cy="1284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1" y="1797793"/>
            <a:ext cx="2169076" cy="1353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480332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-469" y="-5218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b="1" dirty="0">
              <a:solidFill>
                <a:prstClr val="white"/>
              </a:solidFill>
              <a:ea typeface="Roboto" pitchFamily="2" charset="0"/>
              <a:cs typeface="Roboto" pitchFamily="2" charset="0"/>
            </a:endParaRPr>
          </a:p>
        </p:txBody>
      </p:sp>
      <p:sp>
        <p:nvSpPr>
          <p:cNvPr id="18" name="TextBox 69">
            <a:extLst>
              <a:ext uri="{FF2B5EF4-FFF2-40B4-BE49-F238E27FC236}">
                <a16:creationId xmlns:a16="http://schemas.microsoft.com/office/drawing/2014/main" id="{ADC0DDDB-0AA6-487C-8500-7C2BDDE5D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27" y="68922"/>
            <a:ext cx="1160461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altLang="ru-RU" sz="3200" dirty="0">
                <a:solidFill>
                  <a:srgbClr val="0175CF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«Развитие дорожной сети, транспортного обслуживания населения и благоустройство территории»</a:t>
            </a:r>
            <a:endParaRPr lang="ru-RU" altLang="ru-RU" sz="3200" b="1" dirty="0">
              <a:solidFill>
                <a:srgbClr val="0175CF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405875" y="634210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804839" y="6505575"/>
            <a:ext cx="51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prstClr val="white"/>
                </a:solidFill>
              </a:rPr>
              <a:t>15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Объект 3">
            <a:extLst>
              <a:ext uri="{FF2B5EF4-FFF2-40B4-BE49-F238E27FC236}">
                <a16:creationId xmlns:a16="http://schemas.microsoft.com/office/drawing/2014/main" id="{871B2028-5455-42EB-B907-F0E7C08485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0168814"/>
              </p:ext>
            </p:extLst>
          </p:nvPr>
        </p:nvGraphicFramePr>
        <p:xfrm>
          <a:off x="2292087" y="2052028"/>
          <a:ext cx="9708471" cy="4587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32171">
                  <a:extLst>
                    <a:ext uri="{9D8B030D-6E8A-4147-A177-3AD203B41FA5}">
                      <a16:colId xmlns:a16="http://schemas.microsoft.com/office/drawing/2014/main" val="260479607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349174500"/>
                    </a:ext>
                  </a:extLst>
                </a:gridCol>
              </a:tblGrid>
              <a:tr h="379159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Ремонт и содержание автомобильных дорог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923039"/>
                  </a:ext>
                </a:extLst>
              </a:tr>
              <a:tr h="570086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Возмещение недополученных доходов в связи с оказанием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услуг по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перевозке пассажиров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городским электрическим и автомобильным транспортом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152651"/>
                  </a:ext>
                </a:extLst>
              </a:tr>
              <a:tr h="379159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Благоустройство и озеленение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152987"/>
                  </a:ext>
                </a:extLst>
              </a:tr>
              <a:tr h="379159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Приобретение</a:t>
                      </a:r>
                      <a:r>
                        <a:rPr lang="ru-RU" sz="14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спецтехники для содержания дорог</a:t>
                      </a:r>
                      <a:endParaRPr lang="ru-RU" sz="1100" b="0" i="1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159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Расходы на организацию </a:t>
                      </a: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уличного</a:t>
                      </a: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освещения</a:t>
                      </a: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763891"/>
                  </a:ext>
                </a:extLst>
              </a:tr>
              <a:tr h="793419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Ремонт автомобильных </a:t>
                      </a: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дорог </a:t>
                      </a: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в рамках реализации национального проекта </a:t>
                      </a: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«Безопасные качественные дороги»</a:t>
                      </a:r>
                    </a:p>
                    <a:p>
                      <a:pPr marL="0" marR="0" lvl="0" indent="0" algn="r" defTabSz="914400" rtl="0" eaLnBrk="1" fontAlgn="t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(автодорога</a:t>
                      </a:r>
                      <a:r>
                        <a:rPr lang="ru-RU" sz="1100" i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 территории промышленного парка «Дзержинск-Восточный»; р</a:t>
                      </a:r>
                      <a:r>
                        <a:rPr lang="ru-RU" sz="11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емонт проезда, соединяющего автомобильные дороги «Дзержинск-автозавод» и «Дзержинск-завод «Пластик»; ремонт участка автомобильной дороги по </a:t>
                      </a:r>
                      <a:r>
                        <a:rPr lang="ru-RU" sz="1100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ул.Черняховского</a:t>
                      </a:r>
                      <a:r>
                        <a:rPr lang="ru-RU" sz="11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760591"/>
                  </a:ext>
                </a:extLst>
              </a:tr>
              <a:tr h="379159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 рамках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инициативного бюджетирования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813697"/>
                  </a:ext>
                </a:extLst>
              </a:tr>
              <a:tr h="379159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 рамках губернаторского проекта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«Вам решать!»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реализованы 8 инициативных проектов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957500"/>
                  </a:ext>
                </a:extLst>
              </a:tr>
              <a:tr h="570086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Погашение лизинговых платежей за приобретенную в 2021 и 2023 годах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специальную технику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(26 единиц) для содержания автомобильных дорог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752860"/>
                  </a:ext>
                </a:extLst>
              </a:tr>
              <a:tr h="379159">
                <a:tc>
                  <a:txBody>
                    <a:bodyPr/>
                    <a:lstStyle/>
                    <a:p>
                      <a:pPr marL="0" algn="r" defTabSz="914400" rtl="0" eaLnBrk="1" fontAlgn="t" latinLnBrk="0" hangingPunct="1">
                        <a:lnSpc>
                          <a:spcPct val="130000"/>
                        </a:lnSpc>
                      </a:pP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Погашение </a:t>
                      </a: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лизинговых платежей </a:t>
                      </a: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по закупленным 2021 году  </a:t>
                      </a: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 автобусов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0" name="TextBox 69">
            <a:extLst>
              <a:ext uri="{FF2B5EF4-FFF2-40B4-BE49-F238E27FC236}">
                <a16:creationId xmlns:a16="http://schemas.microsoft.com/office/drawing/2014/main" id="{8A1CC913-BE57-49F5-9594-1E711C22B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4047" y="1695379"/>
            <a:ext cx="13524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млн.рублей</a:t>
            </a:r>
            <a:endParaRPr lang="ru-RU" altLang="ru-RU" sz="2000" dirty="0">
              <a:solidFill>
                <a:prstClr val="black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sp>
        <p:nvSpPr>
          <p:cNvPr id="21" name="TextBox 69">
            <a:extLst>
              <a:ext uri="{FF2B5EF4-FFF2-40B4-BE49-F238E27FC236}">
                <a16:creationId xmlns:a16="http://schemas.microsoft.com/office/drawing/2014/main" id="{76D75C2E-E2D0-4DCE-9B41-19DABF237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3182" y="1459076"/>
            <a:ext cx="93373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Расходы за 2025 год </a:t>
            </a:r>
            <a:r>
              <a:rPr lang="ru-RU" altLang="ru-RU" sz="2400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– </a:t>
            </a:r>
            <a:r>
              <a:rPr lang="ru-RU" altLang="ru-RU" sz="3200" b="1" dirty="0">
                <a:solidFill>
                  <a:srgbClr val="C00000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1 460,2 </a:t>
            </a:r>
            <a:r>
              <a:rPr lang="ru-RU" altLang="ru-RU" sz="2000" b="1" dirty="0">
                <a:latin typeface="Calibri"/>
                <a:ea typeface="Roboto Cn" pitchFamily="2" charset="0"/>
                <a:cs typeface="Arial" panose="020B0604020202020204" pitchFamily="34" charset="0"/>
              </a:rPr>
              <a:t>млн.рублей</a:t>
            </a:r>
            <a:r>
              <a:rPr lang="ru-RU" altLang="ru-RU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, из них:</a:t>
            </a:r>
            <a:endParaRPr lang="ru-RU" altLang="ru-RU" sz="2400" dirty="0">
              <a:solidFill>
                <a:prstClr val="black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1" y="5319984"/>
            <a:ext cx="1997543" cy="13197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1" y="3773360"/>
            <a:ext cx="1949919" cy="1194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1" y="2088406"/>
            <a:ext cx="1949919" cy="13506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534106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D2844-7444-FB01-1A9D-355001310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C98A1232-7C8F-63BE-419B-0B793FF62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CE8EF71-37BB-07A7-2BBF-7BB40BA81708}"/>
              </a:ext>
            </a:extLst>
          </p:cNvPr>
          <p:cNvSpPr/>
          <p:nvPr/>
        </p:nvSpPr>
        <p:spPr>
          <a:xfrm>
            <a:off x="0" y="5218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b="1" dirty="0">
              <a:solidFill>
                <a:prstClr val="white"/>
              </a:solidFill>
              <a:ea typeface="Roboto" pitchFamily="2" charset="0"/>
              <a:cs typeface="Roboto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E6D65D-62A6-E9C8-F812-D845A6785EE0}"/>
              </a:ext>
            </a:extLst>
          </p:cNvPr>
          <p:cNvSpPr/>
          <p:nvPr/>
        </p:nvSpPr>
        <p:spPr>
          <a:xfrm>
            <a:off x="4405876" y="718717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Скругленный прямоугольник 61">
            <a:extLst>
              <a:ext uri="{FF2B5EF4-FFF2-40B4-BE49-F238E27FC236}">
                <a16:creationId xmlns:a16="http://schemas.microsoft.com/office/drawing/2014/main" id="{4C30D84A-54D9-D541-CBA5-E754C804161A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C74371C-33DE-087B-C907-0D7841529146}"/>
              </a:ext>
            </a:extLst>
          </p:cNvPr>
          <p:cNvSpPr txBox="1"/>
          <p:nvPr/>
        </p:nvSpPr>
        <p:spPr>
          <a:xfrm>
            <a:off x="11804839" y="6505575"/>
            <a:ext cx="51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prstClr val="white"/>
                </a:solidFill>
              </a:rPr>
              <a:t>16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B96F5C2-40CA-97A9-08B5-581742BE78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Объект 3">
            <a:extLst>
              <a:ext uri="{FF2B5EF4-FFF2-40B4-BE49-F238E27FC236}">
                <a16:creationId xmlns:a16="http://schemas.microsoft.com/office/drawing/2014/main" id="{3C3F796D-0DA9-8270-899F-0FB0E0155B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3268334"/>
              </p:ext>
            </p:extLst>
          </p:nvPr>
        </p:nvGraphicFramePr>
        <p:xfrm>
          <a:off x="3454269" y="2137556"/>
          <a:ext cx="8488750" cy="44675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30674">
                  <a:extLst>
                    <a:ext uri="{9D8B030D-6E8A-4147-A177-3AD203B41FA5}">
                      <a16:colId xmlns:a16="http://schemas.microsoft.com/office/drawing/2014/main" val="2604796076"/>
                    </a:ext>
                  </a:extLst>
                </a:gridCol>
                <a:gridCol w="858076">
                  <a:extLst>
                    <a:ext uri="{9D8B030D-6E8A-4147-A177-3AD203B41FA5}">
                      <a16:colId xmlns:a16="http://schemas.microsoft.com/office/drawing/2014/main" val="349174500"/>
                    </a:ext>
                  </a:extLst>
                </a:gridCol>
              </a:tblGrid>
              <a:tr h="644277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Содержание МАУ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«Бизнес-инкубатор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г.Дзержинска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923039"/>
                  </a:ext>
                </a:extLst>
              </a:tr>
              <a:tr h="1454335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Возмещение затрат в связи с оказанием услуг </a:t>
                      </a:r>
                    </a:p>
                    <a:p>
                      <a:pPr marL="0" marR="0" lvl="0" indent="0" algn="r" defTabSz="914400" rtl="0" eaLnBrk="1" fontAlgn="t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 сфере содействия развитию малого и среднего предпринимательства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760591"/>
                  </a:ext>
                </a:extLst>
              </a:tr>
              <a:tr h="1418535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Расходы на финансовое обеспечение деятельности 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АНО </a:t>
                      </a:r>
                      <a:r>
                        <a:rPr lang="ru-RU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«Центр развития предпринимательства г. Дзержинска»</a:t>
                      </a:r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в связи с содержанием и обслуживанием модуля окон центра «Мой бизнес»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0378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Поддержка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малого и среднего предпринимательства</a:t>
                      </a:r>
                    </a:p>
                    <a:p>
                      <a:pPr marL="0" marR="0" lvl="0" indent="0" algn="r" defTabSz="914400" rtl="0" eaLnBrk="1" fontAlgn="t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(предоставление грантов начинающим СМП на приобретение оборудования)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547681"/>
                  </a:ext>
                </a:extLst>
              </a:tr>
            </a:tbl>
          </a:graphicData>
        </a:graphic>
      </p:graphicFrame>
      <p:sp>
        <p:nvSpPr>
          <p:cNvPr id="20" name="TextBox 69">
            <a:extLst>
              <a:ext uri="{FF2B5EF4-FFF2-40B4-BE49-F238E27FC236}">
                <a16:creationId xmlns:a16="http://schemas.microsoft.com/office/drawing/2014/main" id="{5AECFA33-EF5A-1A98-EC6A-B1DD0FFD9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8907" y="1744817"/>
            <a:ext cx="1572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млн.рублей</a:t>
            </a:r>
            <a:endParaRPr lang="ru-RU" altLang="ru-RU" sz="2000" dirty="0">
              <a:solidFill>
                <a:prstClr val="black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8F5A19B6-AF80-0DF6-77B0-8B3ABFC3B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976" y="2129700"/>
            <a:ext cx="2811796" cy="19687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69">
            <a:extLst>
              <a:ext uri="{FF2B5EF4-FFF2-40B4-BE49-F238E27FC236}">
                <a16:creationId xmlns:a16="http://schemas.microsoft.com/office/drawing/2014/main" id="{5FFA2EB7-DB3D-49EB-8DFF-A9C543452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26" y="85792"/>
            <a:ext cx="11604619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altLang="ru-RU" sz="3200" dirty="0">
                <a:solidFill>
                  <a:srgbClr val="0175CF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«Развитие предпринимательства»</a:t>
            </a:r>
            <a:endParaRPr lang="ru-RU" altLang="ru-RU" sz="3200" b="1" dirty="0">
              <a:solidFill>
                <a:srgbClr val="0175CF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sp>
        <p:nvSpPr>
          <p:cNvPr id="22" name="TextBox 69">
            <a:extLst>
              <a:ext uri="{FF2B5EF4-FFF2-40B4-BE49-F238E27FC236}">
                <a16:creationId xmlns:a16="http://schemas.microsoft.com/office/drawing/2014/main" id="{9DEAE41A-DE4F-417B-A4C8-54F64776B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3874" y="1331221"/>
            <a:ext cx="93373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Расходы за 2025 год </a:t>
            </a:r>
            <a:r>
              <a:rPr lang="ru-RU" altLang="ru-RU" sz="2400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– </a:t>
            </a:r>
            <a:r>
              <a:rPr lang="ru-RU" altLang="ru-RU" sz="3200" b="1" dirty="0">
                <a:solidFill>
                  <a:srgbClr val="C00000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14,7 </a:t>
            </a:r>
            <a:r>
              <a:rPr lang="ru-RU" altLang="ru-RU" sz="2000" b="1" dirty="0">
                <a:latin typeface="Calibri"/>
                <a:ea typeface="Roboto Cn" pitchFamily="2" charset="0"/>
                <a:cs typeface="Arial" panose="020B0604020202020204" pitchFamily="34" charset="0"/>
              </a:rPr>
              <a:t>млн.рублей</a:t>
            </a:r>
            <a:r>
              <a:rPr lang="ru-RU" altLang="ru-RU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, из них:</a:t>
            </a:r>
            <a:endParaRPr lang="ru-RU" altLang="ru-RU" sz="2400" dirty="0">
              <a:solidFill>
                <a:prstClr val="black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76" y="4694913"/>
            <a:ext cx="2811796" cy="18745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837923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0" y="5218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b="1" dirty="0">
              <a:solidFill>
                <a:prstClr val="white"/>
              </a:solidFill>
              <a:ea typeface="Roboto" pitchFamily="2" charset="0"/>
              <a:cs typeface="Roboto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405876" y="718717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804839" y="6505575"/>
            <a:ext cx="510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prstClr val="white"/>
                </a:solidFill>
              </a:rPr>
              <a:t>17</a:t>
            </a:r>
          </a:p>
          <a:p>
            <a:pPr algn="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Объект 3">
            <a:extLst>
              <a:ext uri="{FF2B5EF4-FFF2-40B4-BE49-F238E27FC236}">
                <a16:creationId xmlns:a16="http://schemas.microsoft.com/office/drawing/2014/main" id="{871B2028-5455-42EB-B907-F0E7C08485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3459406"/>
              </p:ext>
            </p:extLst>
          </p:nvPr>
        </p:nvGraphicFramePr>
        <p:xfrm>
          <a:off x="2412712" y="2236326"/>
          <a:ext cx="9587846" cy="43506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66427">
                  <a:extLst>
                    <a:ext uri="{9D8B030D-6E8A-4147-A177-3AD203B41FA5}">
                      <a16:colId xmlns:a16="http://schemas.microsoft.com/office/drawing/2014/main" val="2604796076"/>
                    </a:ext>
                  </a:extLst>
                </a:gridCol>
                <a:gridCol w="921419">
                  <a:extLst>
                    <a:ext uri="{9D8B030D-6E8A-4147-A177-3AD203B41FA5}">
                      <a16:colId xmlns:a16="http://schemas.microsoft.com/office/drawing/2014/main" val="349174500"/>
                    </a:ext>
                  </a:extLst>
                </a:gridCol>
              </a:tblGrid>
              <a:tr h="453825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Организацию видеонаблюдения и мониторинга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ситуаций на территории и объектах города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964352"/>
                  </a:ext>
                </a:extLst>
              </a:tr>
              <a:tr h="427055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Содержание МБУ «Гражданская защита»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495110"/>
                  </a:ext>
                </a:extLst>
              </a:tr>
              <a:tr h="278946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Содержание защитных сооружений</a:t>
                      </a:r>
                      <a:endParaRPr lang="ru-RU" sz="1600" b="0" i="1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653994"/>
                  </a:ext>
                </a:extLst>
              </a:tr>
              <a:tr h="629953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Обеспечение готовности</a:t>
                      </a:r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муниципальной 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автоматизированной системы централизованного оповещения (МАСЦО)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6223"/>
                  </a:ext>
                </a:extLst>
              </a:tr>
              <a:tr h="427055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Совершенствование деятельности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ЕДДС г.Дзержинска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07370"/>
                  </a:ext>
                </a:extLst>
              </a:tr>
              <a:tr h="442103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Развитие системы </a:t>
                      </a:r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обеспечения безопасности </a:t>
                      </a:r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населения на территории города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284242"/>
                  </a:ext>
                </a:extLst>
              </a:tr>
              <a:tr h="629953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Приобретение и установку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4-х пожарных емкостей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(в поселке Горбатовка 3 пожарные ёмкости,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в поселке Гавриловка 1 пожарная ёмкость)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010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Аренда комплектов технических средств информирования и обеспечения безопасности населения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273837"/>
                  </a:ext>
                </a:extLst>
              </a:tr>
              <a:tr h="427055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На проведение мероприятий по </a:t>
                      </a:r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повышению безопасности</a:t>
                      </a:r>
                      <a:r>
                        <a:rPr lang="ru-RU" sz="16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дорожного движения</a:t>
                      </a:r>
                      <a:endParaRPr lang="ru-RU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0" name="TextBox 69">
            <a:extLst>
              <a:ext uri="{FF2B5EF4-FFF2-40B4-BE49-F238E27FC236}">
                <a16:creationId xmlns:a16="http://schemas.microsoft.com/office/drawing/2014/main" id="{8A1CC913-BE57-49F5-9594-1E711C22B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2308" y="1738566"/>
            <a:ext cx="1572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млн.рублей</a:t>
            </a:r>
            <a:endParaRPr lang="ru-RU" altLang="ru-RU" sz="2000" dirty="0">
              <a:solidFill>
                <a:prstClr val="black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s://sun9-62.userapi.com/impg/apW5gwGUlxjhxH-0r4Z-aObcEDz7G31Zuitaqg/JJVR_TvwWQk.jpg?size=1200x900&amp;quality=96&amp;sign=5e58c24c2591e93de2552faf8f7c521c&amp;type=album">
            <a:extLst>
              <a:ext uri="{FF2B5EF4-FFF2-40B4-BE49-F238E27FC236}">
                <a16:creationId xmlns:a16="http://schemas.microsoft.com/office/drawing/2014/main" id="{0EE8673D-DA70-409D-B587-55DC21895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76" y="2415333"/>
            <a:ext cx="2249156" cy="19104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Справочник ПДД - Εφαρμογές στο Google Play">
            <a:extLst>
              <a:ext uri="{FF2B5EF4-FFF2-40B4-BE49-F238E27FC236}">
                <a16:creationId xmlns:a16="http://schemas.microsoft.com/office/drawing/2014/main" id="{F581C0A6-9BFA-4596-9160-3FE649E54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5553" y="4489654"/>
            <a:ext cx="1027159" cy="102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Пожарный кран. Противопожарный знак">
            <a:extLst>
              <a:ext uri="{FF2B5EF4-FFF2-40B4-BE49-F238E27FC236}">
                <a16:creationId xmlns:a16="http://schemas.microsoft.com/office/drawing/2014/main" id="{1E05DF03-1274-4D29-99A2-634163176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76" y="4489655"/>
            <a:ext cx="1027158" cy="102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АПК &quot;Безопасный город&quot; и &quot;Система 112&quot;: финансирование и законодательные  изменения">
            <a:extLst>
              <a:ext uri="{FF2B5EF4-FFF2-40B4-BE49-F238E27FC236}">
                <a16:creationId xmlns:a16="http://schemas.microsoft.com/office/drawing/2014/main" id="{A08EB086-A04C-47BC-93F9-29DEA7D53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61" t="6063" r="7270" b="6448"/>
          <a:stretch/>
        </p:blipFill>
        <p:spPr bwMode="auto">
          <a:xfrm>
            <a:off x="559521" y="5518344"/>
            <a:ext cx="1442995" cy="117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69">
            <a:extLst>
              <a:ext uri="{FF2B5EF4-FFF2-40B4-BE49-F238E27FC236}">
                <a16:creationId xmlns:a16="http://schemas.microsoft.com/office/drawing/2014/main" id="{AE48D896-ADF1-4AD0-AB31-F5EBA83F3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26" y="85792"/>
            <a:ext cx="1160461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altLang="ru-RU" sz="3200" dirty="0">
                <a:solidFill>
                  <a:srgbClr val="0175CF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«Обеспечение безопасности </a:t>
            </a:r>
          </a:p>
          <a:p>
            <a:pPr algn="ctr"/>
            <a:r>
              <a:rPr lang="ru-RU" altLang="ru-RU" sz="3200" dirty="0">
                <a:solidFill>
                  <a:srgbClr val="0175CF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жизнедеятельности населения»</a:t>
            </a:r>
            <a:endParaRPr lang="ru-RU" altLang="ru-RU" sz="3200" b="1" dirty="0">
              <a:solidFill>
                <a:srgbClr val="0175CF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sp>
        <p:nvSpPr>
          <p:cNvPr id="26" name="TextBox 69">
            <a:extLst>
              <a:ext uri="{FF2B5EF4-FFF2-40B4-BE49-F238E27FC236}">
                <a16:creationId xmlns:a16="http://schemas.microsoft.com/office/drawing/2014/main" id="{44C7678C-8AE8-4472-BB57-AB8169D6E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019" y="1629628"/>
            <a:ext cx="93373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Расходы за 2025 год </a:t>
            </a:r>
            <a:r>
              <a:rPr lang="ru-RU" altLang="ru-RU" sz="2400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– </a:t>
            </a:r>
            <a:r>
              <a:rPr lang="ru-RU" altLang="ru-RU" sz="3200" b="1" dirty="0">
                <a:solidFill>
                  <a:srgbClr val="C00000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259,3 </a:t>
            </a:r>
            <a:r>
              <a:rPr lang="ru-RU" altLang="ru-RU" sz="2000" b="1" dirty="0">
                <a:latin typeface="Calibri"/>
                <a:ea typeface="Roboto Cn" pitchFamily="2" charset="0"/>
                <a:cs typeface="Arial" panose="020B0604020202020204" pitchFamily="34" charset="0"/>
              </a:rPr>
              <a:t>млн.рублей</a:t>
            </a:r>
            <a:r>
              <a:rPr lang="ru-RU" altLang="ru-RU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, из них:</a:t>
            </a:r>
            <a:endParaRPr lang="ru-RU" altLang="ru-RU" sz="2400" dirty="0">
              <a:solidFill>
                <a:prstClr val="black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93871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0" y="5218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b="1" dirty="0">
              <a:solidFill>
                <a:prstClr val="white"/>
              </a:solidFill>
              <a:ea typeface="Roboto" pitchFamily="2" charset="0"/>
              <a:cs typeface="Roboto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405876" y="718717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804839" y="6505575"/>
            <a:ext cx="51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prstClr val="white"/>
                </a:solidFill>
              </a:rPr>
              <a:t>18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Объект 3">
            <a:extLst>
              <a:ext uri="{FF2B5EF4-FFF2-40B4-BE49-F238E27FC236}">
                <a16:creationId xmlns:a16="http://schemas.microsoft.com/office/drawing/2014/main" id="{871B2028-5455-42EB-B907-F0E7C08485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5517051"/>
              </p:ext>
            </p:extLst>
          </p:nvPr>
        </p:nvGraphicFramePr>
        <p:xfrm>
          <a:off x="3632953" y="2430307"/>
          <a:ext cx="8306342" cy="42439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59895">
                  <a:extLst>
                    <a:ext uri="{9D8B030D-6E8A-4147-A177-3AD203B41FA5}">
                      <a16:colId xmlns:a16="http://schemas.microsoft.com/office/drawing/2014/main" val="2604796076"/>
                    </a:ext>
                  </a:extLst>
                </a:gridCol>
                <a:gridCol w="946447">
                  <a:extLst>
                    <a:ext uri="{9D8B030D-6E8A-4147-A177-3AD203B41FA5}">
                      <a16:colId xmlns:a16="http://schemas.microsoft.com/office/drawing/2014/main" val="349174500"/>
                    </a:ext>
                  </a:extLst>
                </a:gridCol>
              </a:tblGrid>
              <a:tr h="1046876">
                <a:tc>
                  <a:txBody>
                    <a:bodyPr/>
                    <a:lstStyle/>
                    <a:p>
                      <a:pPr algn="r" fontAlgn="t">
                        <a:lnSpc>
                          <a:spcPct val="100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содержание учреждений</a:t>
                      </a:r>
                    </a:p>
                    <a:p>
                      <a:pPr marL="0" indent="0" algn="r" defTabSz="914400" rtl="0" eaLnBrk="1" fontAlgn="t" latinLnBrk="0" hangingPunct="1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ru-RU" sz="14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(МКУ «Городское жилье», МКУ «Ритуал», МБУ «Прометей», </a:t>
                      </a:r>
                    </a:p>
                    <a:p>
                      <a:pPr marL="0" indent="0" algn="r" defTabSz="914400" rtl="0" eaLnBrk="1" fontAlgn="t" latinLnBrk="0" hangingPunct="1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ru-RU" sz="14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МБУ «Центр обслуживания получателей бюджетных средств»)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923039"/>
                  </a:ext>
                </a:extLst>
              </a:tr>
              <a:tr h="897750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содержание 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муниципального жилищного фонда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074153"/>
                  </a:ext>
                </a:extLst>
              </a:tr>
              <a:tr h="1368660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</a:t>
                      </a:r>
                      <a:r>
                        <a:rPr lang="ru-RU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на организацию и содержание </a:t>
                      </a:r>
                      <a:r>
                        <a:rPr lang="ru-RU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мест захоронения</a:t>
                      </a:r>
                    </a:p>
                    <a:p>
                      <a:pPr algn="r" fontAlgn="t">
                        <a:lnSpc>
                          <a:spcPct val="100000"/>
                        </a:lnSpc>
                      </a:pPr>
                      <a:r>
                        <a:rPr lang="ru-RU" sz="14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(в том числе за счет субсидии из областного бюджета </a:t>
                      </a:r>
                    </a:p>
                    <a:p>
                      <a:pPr algn="r" fontAlgn="t">
                        <a:lnSpc>
                          <a:spcPct val="100000"/>
                        </a:lnSpc>
                      </a:pPr>
                      <a:r>
                        <a:rPr lang="ru-RU" sz="14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на реализацию мероприятий в рамках проекта «Память поколений»)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760591"/>
                  </a:ext>
                </a:extLst>
              </a:tr>
              <a:tr h="930656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ремонт 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муниципального жилищного фонда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55641"/>
                  </a:ext>
                </a:extLst>
              </a:tr>
            </a:tbl>
          </a:graphicData>
        </a:graphic>
      </p:graphicFrame>
      <p:sp>
        <p:nvSpPr>
          <p:cNvPr id="20" name="TextBox 69">
            <a:extLst>
              <a:ext uri="{FF2B5EF4-FFF2-40B4-BE49-F238E27FC236}">
                <a16:creationId xmlns:a16="http://schemas.microsoft.com/office/drawing/2014/main" id="{8A1CC913-BE57-49F5-9594-1E711C22B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4042" y="1922015"/>
            <a:ext cx="13292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млн.рублей</a:t>
            </a:r>
            <a:endParaRPr lang="ru-RU" altLang="ru-RU" sz="2000" dirty="0">
              <a:solidFill>
                <a:prstClr val="black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sp>
        <p:nvSpPr>
          <p:cNvPr id="21" name="TextBox 69">
            <a:extLst>
              <a:ext uri="{FF2B5EF4-FFF2-40B4-BE49-F238E27FC236}">
                <a16:creationId xmlns:a16="http://schemas.microsoft.com/office/drawing/2014/main" id="{136A457B-9B16-4C96-819D-6AD535636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26" y="85792"/>
            <a:ext cx="1160461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altLang="ru-RU" sz="3200" dirty="0">
                <a:solidFill>
                  <a:srgbClr val="0175CF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«Обеспечение населения качественными услугами в сфере городского хозяйства»</a:t>
            </a:r>
            <a:endParaRPr lang="ru-RU" altLang="ru-RU" sz="3200" b="1" dirty="0">
              <a:solidFill>
                <a:srgbClr val="0175CF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sp>
        <p:nvSpPr>
          <p:cNvPr id="25" name="TextBox 69">
            <a:extLst>
              <a:ext uri="{FF2B5EF4-FFF2-40B4-BE49-F238E27FC236}">
                <a16:creationId xmlns:a16="http://schemas.microsoft.com/office/drawing/2014/main" id="{331F786E-3BC4-41F7-8BD7-589AB26F5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019" y="1629628"/>
            <a:ext cx="93373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Расходы за 2025 год </a:t>
            </a:r>
            <a:r>
              <a:rPr lang="ru-RU" altLang="ru-RU" sz="2400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– </a:t>
            </a:r>
            <a:r>
              <a:rPr lang="ru-RU" altLang="ru-RU" sz="3200" b="1" dirty="0">
                <a:solidFill>
                  <a:srgbClr val="C00000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224,5 </a:t>
            </a:r>
            <a:r>
              <a:rPr lang="ru-RU" altLang="ru-RU" sz="2000" b="1" dirty="0" err="1">
                <a:latin typeface="Calibri"/>
                <a:ea typeface="Roboto Cn" pitchFamily="2" charset="0"/>
                <a:cs typeface="Arial" panose="020B0604020202020204" pitchFamily="34" charset="0"/>
              </a:rPr>
              <a:t>млн.рублей</a:t>
            </a:r>
            <a:r>
              <a:rPr lang="ru-RU" altLang="ru-RU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, из них:</a:t>
            </a:r>
            <a:endParaRPr lang="ru-RU" altLang="ru-RU" sz="2400" dirty="0">
              <a:solidFill>
                <a:prstClr val="black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pic>
        <p:nvPicPr>
          <p:cNvPr id="26" name="Picture 10" descr="https://sun9-31.userapi.com/impg/MJkACc2JQY2EpMYakSjzbC3NjfV__ZNxkV7nUw/gV7jYHGiZ58.jpg?size=1052x701&amp;quality=95&amp;sign=936382ef0204d5a557e61da72596048a&amp;type=album">
            <a:extLst>
              <a:ext uri="{FF2B5EF4-FFF2-40B4-BE49-F238E27FC236}">
                <a16:creationId xmlns:a16="http://schemas.microsoft.com/office/drawing/2014/main" id="{FA42CE15-DBA5-4E49-A9C1-94F114806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5484" y="2391964"/>
            <a:ext cx="3282211" cy="1895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un9-34.userapi.com/impg/oC5AO5XwHV5DZ0nkzdqOZD2bBbSa8osHfUQ_Uw/wDic4IgI8kc.jpg?size=1117x744&amp;quality=95&amp;sign=1128c07ad07af47ddf0d1c916a64fbd0&amp;type=album">
            <a:extLst>
              <a:ext uri="{FF2B5EF4-FFF2-40B4-BE49-F238E27FC236}">
                <a16:creationId xmlns:a16="http://schemas.microsoft.com/office/drawing/2014/main" id="{C9CC411E-4CD8-4A6C-8C0F-2DC97D842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101" y="4601149"/>
            <a:ext cx="3292594" cy="20731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68622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0" y="5218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b="1" dirty="0">
              <a:solidFill>
                <a:prstClr val="white"/>
              </a:solidFill>
              <a:ea typeface="Roboto" pitchFamily="2" charset="0"/>
              <a:cs typeface="Roboto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405876" y="718717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804839" y="6505575"/>
            <a:ext cx="51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prstClr val="white"/>
                </a:solidFill>
              </a:rPr>
              <a:t>19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Объект 3">
            <a:extLst>
              <a:ext uri="{FF2B5EF4-FFF2-40B4-BE49-F238E27FC236}">
                <a16:creationId xmlns:a16="http://schemas.microsoft.com/office/drawing/2014/main" id="{871B2028-5455-42EB-B907-F0E7C08485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1522191"/>
              </p:ext>
            </p:extLst>
          </p:nvPr>
        </p:nvGraphicFramePr>
        <p:xfrm>
          <a:off x="2762250" y="2254058"/>
          <a:ext cx="9210675" cy="45730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91083">
                  <a:extLst>
                    <a:ext uri="{9D8B030D-6E8A-4147-A177-3AD203B41FA5}">
                      <a16:colId xmlns:a16="http://schemas.microsoft.com/office/drawing/2014/main" val="2604796076"/>
                    </a:ext>
                  </a:extLst>
                </a:gridCol>
                <a:gridCol w="1119592">
                  <a:extLst>
                    <a:ext uri="{9D8B030D-6E8A-4147-A177-3AD203B41FA5}">
                      <a16:colId xmlns:a16="http://schemas.microsoft.com/office/drawing/2014/main" val="349174500"/>
                    </a:ext>
                  </a:extLst>
                </a:gridCol>
              </a:tblGrid>
              <a:tr h="593917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Расходы</a:t>
                      </a:r>
                      <a:r>
                        <a:rPr lang="ru-RU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на</a:t>
                      </a:r>
                      <a:r>
                        <a:rPr lang="ru-RU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содержание учреждений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2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(МКУ «Специалист», МАУ «ИЦ «Дзержинские ведомости»)</a:t>
                      </a:r>
                      <a:r>
                        <a:rPr lang="ru-RU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endParaRPr lang="ru-RU" sz="1800" b="0" i="1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9031"/>
                  </a:ext>
                </a:extLst>
              </a:tr>
              <a:tr h="423610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Расходы на обеспечение</a:t>
                      </a:r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размещения информации о деятельности ОМСУ 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415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общегородские мероприятия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2149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финансовую поддержку 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социально ориентированных некоммерческих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организаций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923039"/>
                  </a:ext>
                </a:extLst>
              </a:tr>
              <a:tr h="1018175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предоставление льгот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лицам:</a:t>
                      </a:r>
                    </a:p>
                    <a:p>
                      <a:pPr marL="285750" indent="-285750" algn="r" fontAlgn="t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имеющим звание </a:t>
                      </a:r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«Почетный гражданин города Дзержинска» </a:t>
                      </a:r>
                    </a:p>
                    <a:p>
                      <a:pPr marL="285750" indent="-285750" algn="r" fontAlgn="t">
                        <a:lnSpc>
                          <a:spcPct val="130000"/>
                        </a:lnSpc>
                        <a:buFontTx/>
                        <a:buChar char="-"/>
                      </a:pPr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награжденным Почетным знаком </a:t>
                      </a:r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«За заслуги перед городом Дзержинском»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804172"/>
                  </a:ext>
                </a:extLst>
              </a:tr>
              <a:tr h="1018175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Расходы на финансовое обеспечение уставной деятельности 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АНО </a:t>
                      </a:r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«Проектный офис по управлению инфраструктурой социальной, 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культурной сферы, инфраструктурного развития и цифровизации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городского округа город Дзержинск» 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951626"/>
                  </a:ext>
                </a:extLst>
              </a:tr>
            </a:tbl>
          </a:graphicData>
        </a:graphic>
      </p:graphicFrame>
      <p:sp>
        <p:nvSpPr>
          <p:cNvPr id="20" name="TextBox 69">
            <a:extLst>
              <a:ext uri="{FF2B5EF4-FFF2-40B4-BE49-F238E27FC236}">
                <a16:creationId xmlns:a16="http://schemas.microsoft.com/office/drawing/2014/main" id="{8A1CC913-BE57-49F5-9594-1E711C22B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0649" y="1760079"/>
            <a:ext cx="1572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млн.рублей</a:t>
            </a:r>
            <a:endParaRPr lang="ru-RU" altLang="ru-RU" sz="2000" dirty="0">
              <a:solidFill>
                <a:prstClr val="black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sp>
        <p:nvSpPr>
          <p:cNvPr id="15" name="TextBox 69">
            <a:extLst>
              <a:ext uri="{FF2B5EF4-FFF2-40B4-BE49-F238E27FC236}">
                <a16:creationId xmlns:a16="http://schemas.microsoft.com/office/drawing/2014/main" id="{79B6B865-02C6-47CC-902A-B4F3047BB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26" y="85792"/>
            <a:ext cx="1160461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altLang="ru-RU" sz="3200" dirty="0">
                <a:solidFill>
                  <a:srgbClr val="0175CF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«Повышение эффективности деятельности </a:t>
            </a:r>
          </a:p>
          <a:p>
            <a:pPr algn="ctr"/>
            <a:r>
              <a:rPr lang="ru-RU" altLang="ru-RU" sz="3200" dirty="0">
                <a:solidFill>
                  <a:srgbClr val="0175CF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органов местного самоуправления»</a:t>
            </a:r>
            <a:endParaRPr lang="ru-RU" altLang="ru-RU" sz="3200" b="1" dirty="0">
              <a:solidFill>
                <a:srgbClr val="0175CF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69">
            <a:extLst>
              <a:ext uri="{FF2B5EF4-FFF2-40B4-BE49-F238E27FC236}">
                <a16:creationId xmlns:a16="http://schemas.microsoft.com/office/drawing/2014/main" id="{DF30AE75-D49A-44BB-8295-E827236B6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019" y="1629628"/>
            <a:ext cx="93373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Расходы за 2025 год </a:t>
            </a:r>
            <a:r>
              <a:rPr lang="ru-RU" altLang="ru-RU" sz="2400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– </a:t>
            </a:r>
            <a:r>
              <a:rPr lang="ru-RU" altLang="ru-RU" sz="3200" b="1" dirty="0">
                <a:solidFill>
                  <a:srgbClr val="C00000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217,7 </a:t>
            </a:r>
            <a:r>
              <a:rPr lang="ru-RU" altLang="ru-RU" sz="2000" b="1" dirty="0">
                <a:latin typeface="Calibri"/>
                <a:ea typeface="Roboto Cn" pitchFamily="2" charset="0"/>
                <a:cs typeface="Arial" panose="020B0604020202020204" pitchFamily="34" charset="0"/>
              </a:rPr>
              <a:t>млн.рублей</a:t>
            </a:r>
            <a:r>
              <a:rPr lang="ru-RU" altLang="ru-RU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, из них:</a:t>
            </a:r>
            <a:endParaRPr lang="ru-RU" altLang="ru-RU" sz="2400" dirty="0">
              <a:solidFill>
                <a:prstClr val="black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s://sun9-45.userapi.com/impg/h1t49bXpMgUFBqACEUXHn0ciq2qvuKajyyK_Rw/jjLiqpGNclE.jpg?size=1200x800&amp;quality=95&amp;sign=0528664a2b7ad9665b5dbde499af0891&amp;type=album">
            <a:extLst>
              <a:ext uri="{FF2B5EF4-FFF2-40B4-BE49-F238E27FC236}">
                <a16:creationId xmlns:a16="http://schemas.microsoft.com/office/drawing/2014/main" id="{3DFFF739-66F7-4157-B536-A824B68A28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213" y="2300286"/>
            <a:ext cx="2555787" cy="17188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cture background">
            <a:extLst>
              <a:ext uri="{FF2B5EF4-FFF2-40B4-BE49-F238E27FC236}">
                <a16:creationId xmlns:a16="http://schemas.microsoft.com/office/drawing/2014/main" id="{66B49B8B-C56B-4E9A-8D95-7339BF265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320" y="4509472"/>
            <a:ext cx="2549443" cy="19477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13489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80">
            <a:extLst>
              <a:ext uri="{FF2B5EF4-FFF2-40B4-BE49-F238E27FC236}">
                <a16:creationId xmlns:a16="http://schemas.microsoft.com/office/drawing/2014/main" id="{83D4D904-9A07-44D2-9796-AC02E0F9B2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2" r="1"/>
          <a:stretch/>
        </p:blipFill>
        <p:spPr bwMode="auto">
          <a:xfrm>
            <a:off x="4582161" y="0"/>
            <a:ext cx="76098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" name="Прямоугольник 114">
            <a:extLst>
              <a:ext uri="{FF2B5EF4-FFF2-40B4-BE49-F238E27FC236}">
                <a16:creationId xmlns:a16="http://schemas.microsoft.com/office/drawing/2014/main" id="{777F7577-D390-41C0-A1CB-021B2F77D745}"/>
              </a:ext>
            </a:extLst>
          </p:cNvPr>
          <p:cNvSpPr/>
          <p:nvPr/>
        </p:nvSpPr>
        <p:spPr>
          <a:xfrm>
            <a:off x="1" y="1"/>
            <a:ext cx="12191999" cy="6873874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9460" name="Рисунок 28">
            <a:extLst>
              <a:ext uri="{FF2B5EF4-FFF2-40B4-BE49-F238E27FC236}">
                <a16:creationId xmlns:a16="http://schemas.microsoft.com/office/drawing/2014/main" id="{9BF7FDFE-57C0-45FE-BA7C-1E1FCA047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" r="54042"/>
          <a:stretch/>
        </p:blipFill>
        <p:spPr bwMode="auto">
          <a:xfrm>
            <a:off x="42762" y="1"/>
            <a:ext cx="4602070" cy="687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Скругленный прямоугольник 39">
            <a:extLst>
              <a:ext uri="{FF2B5EF4-FFF2-40B4-BE49-F238E27FC236}">
                <a16:creationId xmlns:a16="http://schemas.microsoft.com/office/drawing/2014/main" id="{0E3C2E94-8C35-4859-82ED-CAA66E8EE5D4}"/>
              </a:ext>
            </a:extLst>
          </p:cNvPr>
          <p:cNvSpPr/>
          <p:nvPr/>
        </p:nvSpPr>
        <p:spPr>
          <a:xfrm>
            <a:off x="11995150" y="3281363"/>
            <a:ext cx="215900" cy="359568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1957050" y="6505575"/>
            <a:ext cx="20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62" name="Rectangle 2">
            <a:extLst>
              <a:ext uri="{FF2B5EF4-FFF2-40B4-BE49-F238E27FC236}">
                <a16:creationId xmlns:a16="http://schemas.microsoft.com/office/drawing/2014/main" id="{12BE32A1-2B66-4D4F-B860-4BFDB74EA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4362" y="-92181"/>
            <a:ext cx="94391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prstClr val="white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ИСПОЛНЕНИЕ </a:t>
            </a:r>
            <a:r>
              <a:rPr lang="ru-RU" altLang="ru-RU" sz="4000" b="1" dirty="0">
                <a:latin typeface="Calibri"/>
                <a:ea typeface="Roboto Cn" pitchFamily="2" charset="0"/>
                <a:cs typeface="Arial" panose="020B0604020202020204" pitchFamily="34" charset="0"/>
              </a:rPr>
              <a:t>ГОРОДСКОГО БЮДЖЕТА</a:t>
            </a:r>
          </a:p>
        </p:txBody>
      </p:sp>
      <p:sp>
        <p:nvSpPr>
          <p:cNvPr id="63" name="Rectangle 5">
            <a:extLst>
              <a:ext uri="{FF2B5EF4-FFF2-40B4-BE49-F238E27FC236}">
                <a16:creationId xmlns:a16="http://schemas.microsoft.com/office/drawing/2014/main" id="{01499650-D850-4A5D-9B98-74861AA74689}"/>
              </a:ext>
            </a:extLst>
          </p:cNvPr>
          <p:cNvSpPr/>
          <p:nvPr/>
        </p:nvSpPr>
        <p:spPr>
          <a:xfrm flipV="1">
            <a:off x="1102512" y="496078"/>
            <a:ext cx="3508989" cy="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" name="Rectangle 71">
            <a:extLst>
              <a:ext uri="{FF2B5EF4-FFF2-40B4-BE49-F238E27FC236}">
                <a16:creationId xmlns:a16="http://schemas.microsoft.com/office/drawing/2014/main" id="{B5852D00-40EF-426A-AEF0-1023184E7663}"/>
              </a:ext>
            </a:extLst>
          </p:cNvPr>
          <p:cNvSpPr/>
          <p:nvPr/>
        </p:nvSpPr>
        <p:spPr>
          <a:xfrm flipV="1">
            <a:off x="4591624" y="496076"/>
            <a:ext cx="5417080" cy="529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1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Пятиугольник 58"/>
          <p:cNvSpPr/>
          <p:nvPr/>
        </p:nvSpPr>
        <p:spPr>
          <a:xfrm>
            <a:off x="188843" y="819829"/>
            <a:ext cx="4392841" cy="843118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1" algn="ctr">
              <a:lnSpc>
                <a:spcPct val="115000"/>
              </a:lnSpc>
            </a:pPr>
            <a:r>
              <a:rPr lang="ru-RU" sz="2000" b="1" dirty="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На чем основано исполнение </a:t>
            </a:r>
          </a:p>
          <a:p>
            <a:pPr lvl="1" algn="ctr">
              <a:lnSpc>
                <a:spcPct val="115000"/>
              </a:lnSpc>
            </a:pPr>
            <a:r>
              <a:rPr lang="ru-RU" sz="2000" b="1" dirty="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городского бюджета</a:t>
            </a:r>
            <a:endParaRPr lang="ru-RU" sz="1050" b="1" dirty="0">
              <a:solidFill>
                <a:schemeClr val="tx1"/>
              </a:solidFill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</p:txBody>
      </p:sp>
      <p:pic>
        <p:nvPicPr>
          <p:cNvPr id="60" name="Picture 4" descr="C:\Users\kapustin_ns\Downloads\iconmonstr-note-11-240.png"/>
          <p:cNvPicPr>
            <a:picLocks noChangeAspect="1" noChangeArrowheads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0" y="941151"/>
            <a:ext cx="572177" cy="57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Скругленный прямоугольник 60"/>
          <p:cNvSpPr/>
          <p:nvPr/>
        </p:nvSpPr>
        <p:spPr>
          <a:xfrm>
            <a:off x="4637092" y="781732"/>
            <a:ext cx="6681147" cy="9365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Решение городской Думы г. Дзержинска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от 18 декабря 2024 года №727 «О городском бюджете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на 2025 год и плановый период 2026 и 2027 годов»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BA226E7E-A013-4755-8D26-9911A9567F5F}"/>
              </a:ext>
            </a:extLst>
          </p:cNvPr>
          <p:cNvSpPr/>
          <p:nvPr/>
        </p:nvSpPr>
        <p:spPr>
          <a:xfrm>
            <a:off x="188843" y="2050201"/>
            <a:ext cx="4164497" cy="700532"/>
          </a:xfrm>
          <a:prstGeom prst="rect">
            <a:avLst/>
          </a:prstGeom>
          <a:solidFill>
            <a:srgbClr val="BE0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/>
              <a:t>Первоначальные параметры </a:t>
            </a:r>
          </a:p>
          <a:p>
            <a:pPr algn="ctr">
              <a:defRPr/>
            </a:pPr>
            <a:r>
              <a:rPr lang="ru-RU" sz="2000" dirty="0"/>
              <a:t>городского бюджета</a:t>
            </a: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88843" y="3337501"/>
            <a:ext cx="4164497" cy="936548"/>
          </a:xfrm>
          <a:prstGeom prst="roundRect">
            <a:avLst/>
          </a:prstGeom>
          <a:solidFill>
            <a:srgbClr val="FFC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ДОХОДЫ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0049" y="2875835"/>
            <a:ext cx="45074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</a:rPr>
              <a:t>10</a:t>
            </a:r>
            <a:r>
              <a:rPr lang="ru-RU" dirty="0">
                <a:solidFill>
                  <a:schemeClr val="bg1"/>
                </a:solidFill>
              </a:rPr>
              <a:t> млрд. </a:t>
            </a:r>
            <a:r>
              <a:rPr lang="ru-RU" sz="2400" b="1" dirty="0">
                <a:solidFill>
                  <a:schemeClr val="bg1"/>
                </a:solidFill>
              </a:rPr>
              <a:t>301,0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млн. рублей</a:t>
            </a: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188842" y="5548971"/>
            <a:ext cx="4164497" cy="936548"/>
          </a:xfrm>
          <a:prstGeom prst="roundRect">
            <a:avLst/>
          </a:prstGeom>
          <a:solidFill>
            <a:srgbClr val="92D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РАСХОДЫ</a:t>
            </a:r>
          </a:p>
        </p:txBody>
      </p:sp>
      <p:sp>
        <p:nvSpPr>
          <p:cNvPr id="68" name="Равно 67"/>
          <p:cNvSpPr/>
          <p:nvPr/>
        </p:nvSpPr>
        <p:spPr>
          <a:xfrm rot="5400000">
            <a:off x="1774945" y="4506358"/>
            <a:ext cx="1031795" cy="504056"/>
          </a:xfrm>
          <a:prstGeom prst="mathEqual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74189" y="5113948"/>
            <a:ext cx="45074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</a:rPr>
              <a:t>10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млрд. </a:t>
            </a:r>
            <a:r>
              <a:rPr lang="ru-RU" sz="2400" b="1" dirty="0">
                <a:solidFill>
                  <a:schemeClr val="bg1"/>
                </a:solidFill>
              </a:rPr>
              <a:t>301,0 </a:t>
            </a:r>
            <a:r>
              <a:rPr lang="ru-RU" dirty="0">
                <a:solidFill>
                  <a:schemeClr val="bg1"/>
                </a:solidFill>
              </a:rPr>
              <a:t>млн. рублей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BA226E7E-A013-4755-8D26-9911A9567F5F}"/>
              </a:ext>
            </a:extLst>
          </p:cNvPr>
          <p:cNvSpPr/>
          <p:nvPr/>
        </p:nvSpPr>
        <p:spPr>
          <a:xfrm>
            <a:off x="4771003" y="2050201"/>
            <a:ext cx="7224147" cy="700532"/>
          </a:xfrm>
          <a:prstGeom prst="rect">
            <a:avLst/>
          </a:prstGeom>
          <a:solidFill>
            <a:srgbClr val="BE0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/>
              <a:t>10 изменений в решение о городском бюджете на 2025 год: 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5334885" y="3298354"/>
            <a:ext cx="6552315" cy="546265"/>
            <a:chOff x="5334885" y="3328172"/>
            <a:chExt cx="6552315" cy="546265"/>
          </a:xfrm>
        </p:grpSpPr>
        <p:sp>
          <p:nvSpPr>
            <p:cNvPr id="76" name="Скругленный прямоугольник 75"/>
            <p:cNvSpPr/>
            <p:nvPr/>
          </p:nvSpPr>
          <p:spPr>
            <a:xfrm>
              <a:off x="5334885" y="3328172"/>
              <a:ext cx="2115490" cy="546265"/>
            </a:xfrm>
            <a:prstGeom prst="roundRect">
              <a:avLst/>
            </a:prstGeom>
            <a:solidFill>
              <a:srgbClr val="FFC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Доходы</a:t>
              </a:r>
            </a:p>
          </p:txBody>
        </p:sp>
        <p:sp>
          <p:nvSpPr>
            <p:cNvPr id="77" name="Скругленный прямоугольник 76"/>
            <p:cNvSpPr/>
            <p:nvPr/>
          </p:nvSpPr>
          <p:spPr>
            <a:xfrm>
              <a:off x="8088591" y="3328172"/>
              <a:ext cx="3798609" cy="546265"/>
            </a:xfrm>
            <a:prstGeom prst="roundRect">
              <a:avLst/>
            </a:prstGeom>
            <a:solidFill>
              <a:srgbClr val="FFC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+ </a:t>
              </a:r>
              <a:r>
                <a:rPr lang="ru-RU" sz="2400" b="1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1</a:t>
              </a:r>
              <a:r>
                <a:rPr lang="ru-RU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 </a:t>
              </a:r>
              <a:r>
                <a:rPr lang="ru-RU" sz="2000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млрд. </a:t>
              </a:r>
              <a:r>
                <a:rPr lang="ru-RU" sz="2400" b="1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479,0 </a:t>
              </a:r>
              <a:r>
                <a:rPr lang="ru-RU" sz="2000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млн. рублей</a:t>
              </a:r>
            </a:p>
          </p:txBody>
        </p:sp>
        <p:cxnSp>
          <p:nvCxnSpPr>
            <p:cNvPr id="14" name="Прямая соединительная линия 13"/>
            <p:cNvCxnSpPr>
              <a:stCxn id="76" idx="3"/>
              <a:endCxn id="77" idx="1"/>
            </p:cNvCxnSpPr>
            <p:nvPr/>
          </p:nvCxnSpPr>
          <p:spPr>
            <a:xfrm>
              <a:off x="7450375" y="3601305"/>
              <a:ext cx="6382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Группа 77"/>
          <p:cNvGrpSpPr/>
          <p:nvPr/>
        </p:nvGrpSpPr>
        <p:grpSpPr>
          <a:xfrm>
            <a:off x="5658735" y="3941112"/>
            <a:ext cx="6228465" cy="546265"/>
            <a:chOff x="5334885" y="3328172"/>
            <a:chExt cx="6228465" cy="546265"/>
          </a:xfrm>
        </p:grpSpPr>
        <p:sp>
          <p:nvSpPr>
            <p:cNvPr id="79" name="Скругленный прямоугольник 78"/>
            <p:cNvSpPr/>
            <p:nvPr/>
          </p:nvSpPr>
          <p:spPr>
            <a:xfrm>
              <a:off x="5334885" y="3328172"/>
              <a:ext cx="2429856" cy="54626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План по налоговым и неналоговым доходам</a:t>
              </a:r>
            </a:p>
          </p:txBody>
        </p:sp>
        <p:sp>
          <p:nvSpPr>
            <p:cNvPr id="80" name="Скругленный прямоугольник 79"/>
            <p:cNvSpPr/>
            <p:nvPr/>
          </p:nvSpPr>
          <p:spPr>
            <a:xfrm>
              <a:off x="8488953" y="3328172"/>
              <a:ext cx="3074397" cy="54626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+ </a:t>
              </a:r>
              <a:r>
                <a:rPr lang="ru-RU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529,4 </a:t>
              </a:r>
              <a:r>
                <a:rPr lang="ru-RU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млн. рублей</a:t>
              </a:r>
            </a:p>
          </p:txBody>
        </p:sp>
        <p:cxnSp>
          <p:nvCxnSpPr>
            <p:cNvPr id="81" name="Прямая соединительная линия 80"/>
            <p:cNvCxnSpPr>
              <a:stCxn id="79" idx="3"/>
              <a:endCxn id="80" idx="1"/>
            </p:cNvCxnSpPr>
            <p:nvPr/>
          </p:nvCxnSpPr>
          <p:spPr>
            <a:xfrm>
              <a:off x="7764741" y="3601305"/>
              <a:ext cx="72421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Группа 81"/>
          <p:cNvGrpSpPr/>
          <p:nvPr/>
        </p:nvGrpSpPr>
        <p:grpSpPr>
          <a:xfrm>
            <a:off x="5658735" y="4612217"/>
            <a:ext cx="6228465" cy="546265"/>
            <a:chOff x="5334885" y="3328172"/>
            <a:chExt cx="6228465" cy="546265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5334885" y="3328172"/>
              <a:ext cx="2429856" cy="54626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План по безвозмездным поступлениям </a:t>
              </a:r>
            </a:p>
          </p:txBody>
        </p:sp>
        <p:sp>
          <p:nvSpPr>
            <p:cNvPr id="84" name="Скругленный прямоугольник 83"/>
            <p:cNvSpPr/>
            <p:nvPr/>
          </p:nvSpPr>
          <p:spPr>
            <a:xfrm>
              <a:off x="8488953" y="3328172"/>
              <a:ext cx="3074397" cy="54626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+ </a:t>
              </a:r>
              <a:r>
                <a:rPr lang="ru-RU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949,6 </a:t>
              </a:r>
              <a:r>
                <a:rPr lang="ru-RU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млн. рублей</a:t>
              </a:r>
            </a:p>
          </p:txBody>
        </p:sp>
        <p:cxnSp>
          <p:nvCxnSpPr>
            <p:cNvPr id="85" name="Прямая соединительная линия 84"/>
            <p:cNvCxnSpPr>
              <a:stCxn id="83" idx="3"/>
              <a:endCxn id="84" idx="1"/>
            </p:cNvCxnSpPr>
            <p:nvPr/>
          </p:nvCxnSpPr>
          <p:spPr>
            <a:xfrm>
              <a:off x="7764741" y="3601305"/>
              <a:ext cx="72421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Соединительная линия уступом 20"/>
          <p:cNvCxnSpPr>
            <a:stCxn id="76" idx="1"/>
            <a:endCxn id="79" idx="1"/>
          </p:cNvCxnSpPr>
          <p:nvPr/>
        </p:nvCxnSpPr>
        <p:spPr>
          <a:xfrm rot="10800000" flipH="1" flipV="1">
            <a:off x="5334885" y="3571487"/>
            <a:ext cx="323850" cy="642758"/>
          </a:xfrm>
          <a:prstGeom prst="bentConnector3">
            <a:avLst>
              <a:gd name="adj1" fmla="val -70588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Соединительная линия уступом 85"/>
          <p:cNvCxnSpPr>
            <a:stCxn id="76" idx="1"/>
            <a:endCxn id="83" idx="1"/>
          </p:cNvCxnSpPr>
          <p:nvPr/>
        </p:nvCxnSpPr>
        <p:spPr>
          <a:xfrm rot="10800000" flipH="1" flipV="1">
            <a:off x="5334885" y="3571486"/>
            <a:ext cx="323850" cy="1313863"/>
          </a:xfrm>
          <a:prstGeom prst="bentConnector3">
            <a:avLst>
              <a:gd name="adj1" fmla="val -70588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Группа 86"/>
          <p:cNvGrpSpPr/>
          <p:nvPr/>
        </p:nvGrpSpPr>
        <p:grpSpPr>
          <a:xfrm>
            <a:off x="5328424" y="5744112"/>
            <a:ext cx="6552315" cy="546265"/>
            <a:chOff x="5334885" y="3328172"/>
            <a:chExt cx="6552315" cy="546265"/>
          </a:xfrm>
          <a:solidFill>
            <a:srgbClr val="92D050"/>
          </a:solidFill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5334885" y="3328172"/>
              <a:ext cx="2115490" cy="546265"/>
            </a:xfrm>
            <a:prstGeom prst="round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Расходы</a:t>
              </a:r>
            </a:p>
          </p:txBody>
        </p:sp>
        <p:sp>
          <p:nvSpPr>
            <p:cNvPr id="89" name="Скругленный прямоугольник 88"/>
            <p:cNvSpPr/>
            <p:nvPr/>
          </p:nvSpPr>
          <p:spPr>
            <a:xfrm>
              <a:off x="8088591" y="3328172"/>
              <a:ext cx="3798609" cy="546265"/>
            </a:xfrm>
            <a:prstGeom prst="round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+ </a:t>
              </a:r>
              <a:r>
                <a:rPr lang="ru-RU" sz="2400" b="1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1</a:t>
              </a:r>
              <a:r>
                <a:rPr lang="ru-RU" sz="2000" b="1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 </a:t>
              </a:r>
              <a:r>
                <a:rPr lang="ru-RU" sz="2000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млрд. </a:t>
              </a:r>
              <a:r>
                <a:rPr lang="ru-RU" sz="2400" b="1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856,9 </a:t>
              </a:r>
              <a:r>
                <a:rPr lang="ru-RU" sz="2000" dirty="0">
                  <a:solidFill>
                    <a:schemeClr val="tx1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млн. рублей</a:t>
              </a:r>
            </a:p>
          </p:txBody>
        </p:sp>
        <p:cxnSp>
          <p:nvCxnSpPr>
            <p:cNvPr id="90" name="Прямая соединительная линия 89"/>
            <p:cNvCxnSpPr>
              <a:stCxn id="88" idx="3"/>
              <a:endCxn id="89" idx="1"/>
            </p:cNvCxnSpPr>
            <p:nvPr/>
          </p:nvCxnSpPr>
          <p:spPr>
            <a:xfrm>
              <a:off x="7450375" y="3601305"/>
              <a:ext cx="63821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910624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0" y="5218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b="1" dirty="0">
              <a:solidFill>
                <a:prstClr val="white"/>
              </a:solidFill>
              <a:ea typeface="Roboto" pitchFamily="2" charset="0"/>
              <a:cs typeface="Roboto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405876" y="718717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804839" y="6505575"/>
            <a:ext cx="51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prstClr val="white"/>
                </a:solidFill>
              </a:rPr>
              <a:t>20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Объект 3">
            <a:extLst>
              <a:ext uri="{FF2B5EF4-FFF2-40B4-BE49-F238E27FC236}">
                <a16:creationId xmlns:a16="http://schemas.microsoft.com/office/drawing/2014/main" id="{871B2028-5455-42EB-B907-F0E7C08485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5258979"/>
              </p:ext>
            </p:extLst>
          </p:nvPr>
        </p:nvGraphicFramePr>
        <p:xfrm>
          <a:off x="3075341" y="2313662"/>
          <a:ext cx="8751704" cy="44585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54513">
                  <a:extLst>
                    <a:ext uri="{9D8B030D-6E8A-4147-A177-3AD203B41FA5}">
                      <a16:colId xmlns:a16="http://schemas.microsoft.com/office/drawing/2014/main" val="2604796076"/>
                    </a:ext>
                  </a:extLst>
                </a:gridCol>
                <a:gridCol w="997191">
                  <a:extLst>
                    <a:ext uri="{9D8B030D-6E8A-4147-A177-3AD203B41FA5}">
                      <a16:colId xmlns:a16="http://schemas.microsoft.com/office/drawing/2014/main" val="349174500"/>
                    </a:ext>
                  </a:extLst>
                </a:gridCol>
              </a:tblGrid>
              <a:tr h="1104534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Расходы на ликвидацию несанкционированных свалок</a:t>
                      </a:r>
                    </a:p>
                    <a:p>
                      <a:pPr marL="0" indent="0" algn="r" fontAlgn="t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ru-RU" sz="14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(начаты работы по ликвидации несанкционированной промышленных отходов </a:t>
                      </a:r>
                    </a:p>
                    <a:p>
                      <a:pPr marL="0" indent="0" algn="r" fontAlgn="t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ru-RU" sz="14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на территории бывшего завода «Заря», сбор и удаление отходов за пределами жилой зоны»)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9031"/>
                  </a:ext>
                </a:extLst>
              </a:tr>
              <a:tr h="612832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содержание МБУ «Инженерно-экологическая служба»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923039"/>
                  </a:ext>
                </a:extLst>
              </a:tr>
              <a:tr h="612832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Проведение природоохранных мероприятий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(развитие Окской набережной, аренда участка акватории за водопользование)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832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мероприятия по сохранению городских</a:t>
                      </a:r>
                      <a:r>
                        <a:rPr lang="ru-RU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лесов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24018"/>
                  </a:ext>
                </a:extLst>
              </a:tr>
              <a:tr h="662542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организацию мероприятий по 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предотвращению негативного воздействия на окружающую среду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2973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Расходы на выполнение работ по эксплуатации 5 гидротехнических сооружений (ГТС)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847223"/>
                  </a:ext>
                </a:extLst>
              </a:tr>
            </a:tbl>
          </a:graphicData>
        </a:graphic>
      </p:graphicFrame>
      <p:sp>
        <p:nvSpPr>
          <p:cNvPr id="20" name="TextBox 69">
            <a:extLst>
              <a:ext uri="{FF2B5EF4-FFF2-40B4-BE49-F238E27FC236}">
                <a16:creationId xmlns:a16="http://schemas.microsoft.com/office/drawing/2014/main" id="{8A1CC913-BE57-49F5-9594-1E711C22B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2308" y="1953537"/>
            <a:ext cx="1572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млн.рублей</a:t>
            </a:r>
            <a:endParaRPr lang="ru-RU" altLang="ru-RU" sz="2000" dirty="0">
              <a:solidFill>
                <a:prstClr val="black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pic>
        <p:nvPicPr>
          <p:cNvPr id="5126" name="Picture 6" descr="https://sun9-78.userapi.com/impg/BgJsrFEQROblWxrmd93gyvAOREcHE7wlYWQNJQ/o0QDzJ5IQZk.jpg?size=1280x960&amp;quality=96&amp;sign=51985c2c14c59f786b438bdabc2a3954&amp;type=album">
            <a:extLst>
              <a:ext uri="{FF2B5EF4-FFF2-40B4-BE49-F238E27FC236}">
                <a16:creationId xmlns:a16="http://schemas.microsoft.com/office/drawing/2014/main" id="{C6EAFBEF-4C52-4AF1-9222-F399369AB7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2060" y="3665652"/>
            <a:ext cx="2673757" cy="15184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69">
            <a:extLst>
              <a:ext uri="{FF2B5EF4-FFF2-40B4-BE49-F238E27FC236}">
                <a16:creationId xmlns:a16="http://schemas.microsoft.com/office/drawing/2014/main" id="{90A17883-C7C2-41DF-9718-D39F2F25C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26" y="85792"/>
            <a:ext cx="11604619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altLang="ru-RU" sz="3200" dirty="0">
                <a:solidFill>
                  <a:srgbClr val="0175CF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«Охрана окружающей среды и развитие лесного хозяйства»</a:t>
            </a:r>
            <a:endParaRPr lang="ru-RU" altLang="ru-RU" sz="3200" b="1" dirty="0">
              <a:solidFill>
                <a:srgbClr val="0175CF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sp>
        <p:nvSpPr>
          <p:cNvPr id="22" name="TextBox 69">
            <a:extLst>
              <a:ext uri="{FF2B5EF4-FFF2-40B4-BE49-F238E27FC236}">
                <a16:creationId xmlns:a16="http://schemas.microsoft.com/office/drawing/2014/main" id="{CB52C8D8-6B6A-4884-AA40-9F7C41C41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019" y="1183777"/>
            <a:ext cx="93373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Расходы за 2025 год </a:t>
            </a:r>
            <a:r>
              <a:rPr lang="ru-RU" altLang="ru-RU" sz="2400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– </a:t>
            </a:r>
            <a:r>
              <a:rPr lang="ru-RU" altLang="ru-RU" sz="3200" b="1" dirty="0">
                <a:solidFill>
                  <a:srgbClr val="C00000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119,5 </a:t>
            </a:r>
            <a:r>
              <a:rPr lang="ru-RU" altLang="ru-RU" sz="2000" b="1" dirty="0">
                <a:latin typeface="Calibri"/>
                <a:ea typeface="Roboto Cn" pitchFamily="2" charset="0"/>
                <a:cs typeface="Arial" panose="020B0604020202020204" pitchFamily="34" charset="0"/>
              </a:rPr>
              <a:t>млн.рублей</a:t>
            </a:r>
            <a:r>
              <a:rPr lang="ru-RU" altLang="ru-RU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, из них:</a:t>
            </a:r>
            <a:endParaRPr lang="ru-RU" altLang="ru-RU" sz="2400" dirty="0">
              <a:solidFill>
                <a:prstClr val="black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s://sun9-22.userapi.com/impg/HLwnkSj7cYVQ04dnfLO5JJiBNujSVcJT6agl1w/9qs9uuVTP0o.jpg?size=1280x853&amp;quality=95&amp;sign=4f51c80ac946b2fdbaa5fc56b97dc73e&amp;type=album">
            <a:extLst>
              <a:ext uri="{FF2B5EF4-FFF2-40B4-BE49-F238E27FC236}">
                <a16:creationId xmlns:a16="http://schemas.microsoft.com/office/drawing/2014/main" id="{645F77A3-F7AE-4F22-8631-44F5BBD27B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2060" y="5279173"/>
            <a:ext cx="2673757" cy="15184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ttps://sun9-13.userapi.com/impg/qNRFAqdJWq9vGDriH6hCXtrjYDtGt-HQLIP1ww/JBJVvKD_oU0.jpg?size=2560x1705&amp;quality=95&amp;sign=65ae7fd09a5bf834065189477cb91d61&amp;type=album">
            <a:extLst>
              <a:ext uri="{FF2B5EF4-FFF2-40B4-BE49-F238E27FC236}">
                <a16:creationId xmlns:a16="http://schemas.microsoft.com/office/drawing/2014/main" id="{DA31A017-F213-45BA-96E8-EA40E960D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2060" y="2065243"/>
            <a:ext cx="2675478" cy="14935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47906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0" y="5218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b="1" dirty="0">
              <a:solidFill>
                <a:prstClr val="white"/>
              </a:solidFill>
              <a:ea typeface="Roboto" pitchFamily="2" charset="0"/>
              <a:cs typeface="Roboto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405876" y="718717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804839" y="6505575"/>
            <a:ext cx="51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prstClr val="white"/>
                </a:solidFill>
              </a:rPr>
              <a:t>21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Объект 3">
            <a:extLst>
              <a:ext uri="{FF2B5EF4-FFF2-40B4-BE49-F238E27FC236}">
                <a16:creationId xmlns:a16="http://schemas.microsoft.com/office/drawing/2014/main" id="{871B2028-5455-42EB-B907-F0E7C08485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9563484"/>
              </p:ext>
            </p:extLst>
          </p:nvPr>
        </p:nvGraphicFramePr>
        <p:xfrm>
          <a:off x="3095625" y="2266030"/>
          <a:ext cx="8904933" cy="43960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07742">
                  <a:extLst>
                    <a:ext uri="{9D8B030D-6E8A-4147-A177-3AD203B41FA5}">
                      <a16:colId xmlns:a16="http://schemas.microsoft.com/office/drawing/2014/main" val="2604796076"/>
                    </a:ext>
                  </a:extLst>
                </a:gridCol>
                <a:gridCol w="997191">
                  <a:extLst>
                    <a:ext uri="{9D8B030D-6E8A-4147-A177-3AD203B41FA5}">
                      <a16:colId xmlns:a16="http://schemas.microsoft.com/office/drawing/2014/main" val="349174500"/>
                    </a:ext>
                  </a:extLst>
                </a:gridCol>
              </a:tblGrid>
              <a:tr h="884609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Переселение граждан из аварийного жилищного фонда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приобретено 67 жилых помещений и предоставлено 3 компенсационные выплаты)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923039"/>
                  </a:ext>
                </a:extLst>
              </a:tr>
              <a:tr h="732120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Обеспечение детей-сирот жилыми помещениями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(приобретена</a:t>
                      </a:r>
                      <a:r>
                        <a:rPr lang="ru-RU" sz="1600" b="0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и предоставлена 31 квартира)</a:t>
                      </a:r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ru-RU" sz="1600" b="0" i="1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451377"/>
                  </a:ext>
                </a:extLst>
              </a:tr>
              <a:tr h="1071843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Строительство многоквартирных жилых домов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(технологическое присоединение 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нового жилого дома по </a:t>
                      </a:r>
                      <a:r>
                        <a:rPr lang="ru-RU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ул.Грибоедова</a:t>
                      </a:r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36</a:t>
                      </a:r>
                      <a:r>
                        <a:rPr lang="ru-RU" sz="16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1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к инженерным сетям</a:t>
                      </a:r>
                      <a:r>
                        <a:rPr lang="ru-RU" sz="16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)</a:t>
                      </a:r>
                      <a:endParaRPr lang="ru-RU" sz="1600" b="1" i="1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847223"/>
                  </a:ext>
                </a:extLst>
              </a:tr>
              <a:tr h="932898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Обеспечение жильем молодых семей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(предоставление социальных</a:t>
                      </a:r>
                      <a:r>
                        <a:rPr lang="ru-RU" sz="1600" b="0" i="1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выплат на приобретение или строительство жилья)</a:t>
                      </a:r>
                      <a:endParaRPr lang="ru-RU" sz="1600" b="1" i="1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951626"/>
                  </a:ext>
                </a:extLst>
              </a:tr>
              <a:tr h="774585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Обеспечение жильем отдельных категорий граждан, 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установленных</a:t>
                      </a:r>
                      <a:r>
                        <a:rPr lang="ru-RU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№ 5-ФЗ от 12.01.1995 «О ветеранах»</a:t>
                      </a:r>
                      <a:endParaRPr lang="ru-RU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958702"/>
                  </a:ext>
                </a:extLst>
              </a:tr>
            </a:tbl>
          </a:graphicData>
        </a:graphic>
      </p:graphicFrame>
      <p:sp>
        <p:nvSpPr>
          <p:cNvPr id="20" name="TextBox 69">
            <a:extLst>
              <a:ext uri="{FF2B5EF4-FFF2-40B4-BE49-F238E27FC236}">
                <a16:creationId xmlns:a16="http://schemas.microsoft.com/office/drawing/2014/main" id="{8A1CC913-BE57-49F5-9594-1E711C22B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0741" y="1945151"/>
            <a:ext cx="1572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млн.рублей</a:t>
            </a:r>
            <a:endParaRPr lang="ru-RU" altLang="ru-RU" sz="2000" dirty="0">
              <a:solidFill>
                <a:prstClr val="black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69">
            <a:extLst>
              <a:ext uri="{FF2B5EF4-FFF2-40B4-BE49-F238E27FC236}">
                <a16:creationId xmlns:a16="http://schemas.microsoft.com/office/drawing/2014/main" id="{BC46C87A-9B9A-491E-91C9-0C8D4A923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26" y="85792"/>
            <a:ext cx="1160461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altLang="ru-RU" sz="3200" dirty="0">
                <a:solidFill>
                  <a:srgbClr val="0175CF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«Обеспечение жителей городского округа город Дзержинск доступным и комфортным жильем»</a:t>
            </a:r>
            <a:endParaRPr lang="ru-RU" altLang="ru-RU" sz="3200" b="1" dirty="0">
              <a:solidFill>
                <a:srgbClr val="0175CF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sp>
        <p:nvSpPr>
          <p:cNvPr id="22" name="TextBox 69">
            <a:extLst>
              <a:ext uri="{FF2B5EF4-FFF2-40B4-BE49-F238E27FC236}">
                <a16:creationId xmlns:a16="http://schemas.microsoft.com/office/drawing/2014/main" id="{92C4BDD4-1D5C-4B1D-930B-EFDBA2514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019" y="1629628"/>
            <a:ext cx="93373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Расходы за 2025 год </a:t>
            </a:r>
            <a:r>
              <a:rPr lang="ru-RU" altLang="ru-RU" sz="2400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– </a:t>
            </a:r>
            <a:r>
              <a:rPr lang="ru-RU" altLang="ru-RU" sz="3200" b="1" dirty="0">
                <a:solidFill>
                  <a:srgbClr val="C00000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446,8 </a:t>
            </a:r>
            <a:r>
              <a:rPr lang="ru-RU" altLang="ru-RU" sz="2000" b="1" dirty="0">
                <a:latin typeface="Calibri"/>
                <a:ea typeface="Roboto Cn" pitchFamily="2" charset="0"/>
                <a:cs typeface="Arial" panose="020B0604020202020204" pitchFamily="34" charset="0"/>
              </a:rPr>
              <a:t>млн.рублей</a:t>
            </a:r>
            <a:r>
              <a:rPr lang="ru-RU" altLang="ru-RU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, из них:</a:t>
            </a:r>
            <a:endParaRPr lang="ru-RU" altLang="ru-RU" sz="2400" dirty="0">
              <a:solidFill>
                <a:prstClr val="black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84" y="2314483"/>
            <a:ext cx="2807962" cy="1719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6" y="5065374"/>
            <a:ext cx="2869907" cy="1596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5003524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0" y="-4510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b="1" dirty="0">
              <a:solidFill>
                <a:prstClr val="white"/>
              </a:solidFill>
              <a:ea typeface="Roboto" pitchFamily="2" charset="0"/>
              <a:cs typeface="Roboto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405876" y="718717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804839" y="6505575"/>
            <a:ext cx="51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prstClr val="white"/>
                </a:solidFill>
              </a:rPr>
              <a:t>22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Объект 3">
            <a:extLst>
              <a:ext uri="{FF2B5EF4-FFF2-40B4-BE49-F238E27FC236}">
                <a16:creationId xmlns:a16="http://schemas.microsoft.com/office/drawing/2014/main" id="{871B2028-5455-42EB-B907-F0E7C08485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9032420"/>
              </p:ext>
            </p:extLst>
          </p:nvPr>
        </p:nvGraphicFramePr>
        <p:xfrm>
          <a:off x="3450189" y="2214403"/>
          <a:ext cx="8550369" cy="43139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76119">
                  <a:extLst>
                    <a:ext uri="{9D8B030D-6E8A-4147-A177-3AD203B41FA5}">
                      <a16:colId xmlns:a16="http://schemas.microsoft.com/office/drawing/2014/main" val="2604796076"/>
                    </a:ext>
                  </a:extLst>
                </a:gridCol>
                <a:gridCol w="974250">
                  <a:extLst>
                    <a:ext uri="{9D8B030D-6E8A-4147-A177-3AD203B41FA5}">
                      <a16:colId xmlns:a16="http://schemas.microsoft.com/office/drawing/2014/main" val="349174500"/>
                    </a:ext>
                  </a:extLst>
                </a:gridCol>
              </a:tblGrid>
              <a:tr h="688292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приобретение нежилых зданий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помещений 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 земельных участков в муниципальную собственность городского округа </a:t>
                      </a:r>
                      <a:endParaRPr lang="ru-RU" sz="1600" b="0" i="1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071353"/>
                  </a:ext>
                </a:extLst>
              </a:tr>
              <a:tr h="688292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содержание и оплату коммунальных услуг 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 отношении пустующих зданий и помещений муниципальной имущественной казны </a:t>
                      </a:r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8292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уплату взносов на капитальный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ремонт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общего имущества многоквартирных домов 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035173"/>
                  </a:ext>
                </a:extLst>
              </a:tr>
              <a:tr h="368712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Расходы на </a:t>
                      </a:r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управление</a:t>
                      </a:r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муниципальным имуществом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8292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содержание 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МКУ «Дирекция по эксплуатации муниципальных объектов и сносу»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395125"/>
                  </a:ext>
                </a:extLst>
              </a:tr>
              <a:tr h="688292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приведение помещений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находящихся 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 муниципальной собственности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в состояние, пригодное к использованию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102850"/>
                  </a:ext>
                </a:extLst>
              </a:tr>
              <a:tr h="289433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Расходы на </a:t>
                      </a:r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снос</a:t>
                      </a:r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муниципальных объектов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" name="TextBox 69">
            <a:extLst>
              <a:ext uri="{FF2B5EF4-FFF2-40B4-BE49-F238E27FC236}">
                <a16:creationId xmlns:a16="http://schemas.microsoft.com/office/drawing/2014/main" id="{8A1CC913-BE57-49F5-9594-1E711C22B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0741" y="1762363"/>
            <a:ext cx="1572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млн.рублей</a:t>
            </a:r>
            <a:endParaRPr lang="ru-RU" altLang="ru-RU" sz="2000" dirty="0">
              <a:solidFill>
                <a:prstClr val="black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pic>
        <p:nvPicPr>
          <p:cNvPr id="4106" name="Picture 10" descr="В Дзержинске сносят аварийный дом на улице Студенческой">
            <a:extLst>
              <a:ext uri="{FF2B5EF4-FFF2-40B4-BE49-F238E27FC236}">
                <a16:creationId xmlns:a16="http://schemas.microsoft.com/office/drawing/2014/main" id="{46F4832F-F7D4-957D-0DFB-DF30A7375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1" y="4745963"/>
            <a:ext cx="2993929" cy="17596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69">
            <a:extLst>
              <a:ext uri="{FF2B5EF4-FFF2-40B4-BE49-F238E27FC236}">
                <a16:creationId xmlns:a16="http://schemas.microsoft.com/office/drawing/2014/main" id="{DAA9FF1E-A082-45DE-A9E0-B67E9DCE0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26" y="85792"/>
            <a:ext cx="11604619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altLang="ru-RU" sz="3200" dirty="0">
                <a:solidFill>
                  <a:srgbClr val="0175CF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«Управление муниципальным имуществом»</a:t>
            </a:r>
            <a:endParaRPr lang="ru-RU" altLang="ru-RU" sz="3200" b="1" dirty="0">
              <a:solidFill>
                <a:srgbClr val="0175CF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69">
            <a:extLst>
              <a:ext uri="{FF2B5EF4-FFF2-40B4-BE49-F238E27FC236}">
                <a16:creationId xmlns:a16="http://schemas.microsoft.com/office/drawing/2014/main" id="{820F2DE4-60EE-4842-B6D2-0BDD226BD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019" y="1182155"/>
            <a:ext cx="93373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Расходы за 2025 год </a:t>
            </a:r>
            <a:r>
              <a:rPr lang="ru-RU" altLang="ru-RU" sz="2400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– </a:t>
            </a:r>
            <a:r>
              <a:rPr lang="ru-RU" altLang="ru-RU" sz="3200" b="1" dirty="0">
                <a:solidFill>
                  <a:srgbClr val="C00000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175,1 </a:t>
            </a:r>
            <a:r>
              <a:rPr lang="ru-RU" altLang="ru-RU" sz="2000" b="1" dirty="0">
                <a:latin typeface="Calibri"/>
                <a:ea typeface="Roboto Cn" pitchFamily="2" charset="0"/>
                <a:cs typeface="Arial" panose="020B0604020202020204" pitchFamily="34" charset="0"/>
              </a:rPr>
              <a:t>млн.рублей</a:t>
            </a:r>
            <a:r>
              <a:rPr lang="ru-RU" altLang="ru-RU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, из них:</a:t>
            </a:r>
            <a:endParaRPr lang="ru-RU" altLang="ru-RU" sz="2400" dirty="0">
              <a:solidFill>
                <a:prstClr val="black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47E50C6B-67AD-44C0-8737-E20393021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1" y="2184649"/>
            <a:ext cx="3018364" cy="20122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86405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-1" y="-5218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b="1" dirty="0">
              <a:solidFill>
                <a:prstClr val="white"/>
              </a:solidFill>
              <a:ea typeface="Roboto" pitchFamily="2" charset="0"/>
              <a:cs typeface="Roboto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405876" y="718717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804839" y="6505575"/>
            <a:ext cx="51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prstClr val="white"/>
                </a:solidFill>
              </a:rPr>
              <a:t>23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Объект 3">
            <a:extLst>
              <a:ext uri="{FF2B5EF4-FFF2-40B4-BE49-F238E27FC236}">
                <a16:creationId xmlns:a16="http://schemas.microsoft.com/office/drawing/2014/main" id="{871B2028-5455-42EB-B907-F0E7C08485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2681549"/>
              </p:ext>
            </p:extLst>
          </p:nvPr>
        </p:nvGraphicFramePr>
        <p:xfrm>
          <a:off x="3122139" y="2101015"/>
          <a:ext cx="8878419" cy="43662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07104">
                  <a:extLst>
                    <a:ext uri="{9D8B030D-6E8A-4147-A177-3AD203B41FA5}">
                      <a16:colId xmlns:a16="http://schemas.microsoft.com/office/drawing/2014/main" val="2604796076"/>
                    </a:ext>
                  </a:extLst>
                </a:gridCol>
                <a:gridCol w="1171315">
                  <a:extLst>
                    <a:ext uri="{9D8B030D-6E8A-4147-A177-3AD203B41FA5}">
                      <a16:colId xmlns:a16="http://schemas.microsoft.com/office/drawing/2014/main" val="349174500"/>
                    </a:ext>
                  </a:extLst>
                </a:gridCol>
              </a:tblGrid>
              <a:tr h="925530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содержание учреждений</a:t>
                      </a:r>
                    </a:p>
                    <a:p>
                      <a:pPr marL="0" algn="r" defTabSz="914400" rtl="0" eaLnBrk="1" fontAlgn="t" latinLnBrk="0" hangingPunct="1">
                        <a:lnSpc>
                          <a:spcPct val="130000"/>
                        </a:lnSpc>
                      </a:pPr>
                      <a:r>
                        <a:rPr lang="ru-RU" sz="14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400" b="1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66</a:t>
                      </a:r>
                      <a:r>
                        <a:rPr lang="ru-RU" sz="14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1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учреждений</a:t>
                      </a:r>
                      <a:r>
                        <a:rPr lang="ru-RU" sz="14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дошкольного образования, МБУ «ЦО ПБС ОУ»)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1 974,3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660484"/>
                  </a:ext>
                </a:extLst>
              </a:tr>
              <a:tr h="1186975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выплату компенсации части 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родительской платы за</a:t>
                      </a:r>
                      <a:r>
                        <a:rPr lang="ru-RU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присмотр и уход за ребенком  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 дошкольных образовательных организациях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967863"/>
                  </a:ext>
                </a:extLst>
              </a:tr>
              <a:tr h="664086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финансовое обеспечение 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(частному дошкольному образовательному учреждению им. Серафима Саровского г. Дзержинска)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923039"/>
                  </a:ext>
                </a:extLst>
              </a:tr>
              <a:tr h="794808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Расходы на капитальный ремонт в 2-х детских садах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4808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создание</a:t>
                      </a:r>
                      <a:r>
                        <a:rPr lang="ru-RU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в дошкольных образовательных организациях условий 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для </a:t>
                      </a:r>
                      <a:r>
                        <a:rPr lang="ru-RU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получения детьми-инвалидами качественного образования</a:t>
                      </a:r>
                      <a:endParaRPr lang="ru-RU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" name="TextBox 69">
            <a:extLst>
              <a:ext uri="{FF2B5EF4-FFF2-40B4-BE49-F238E27FC236}">
                <a16:creationId xmlns:a16="http://schemas.microsoft.com/office/drawing/2014/main" id="{8A1CC913-BE57-49F5-9594-1E711C22B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3821" y="1768871"/>
            <a:ext cx="1572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млн.рублей</a:t>
            </a:r>
            <a:endParaRPr lang="ru-RU" altLang="ru-RU" sz="2000" dirty="0">
              <a:solidFill>
                <a:prstClr val="black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80" y="2234612"/>
            <a:ext cx="2940679" cy="1743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78" y="4343562"/>
            <a:ext cx="2943182" cy="2018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69">
            <a:extLst>
              <a:ext uri="{FF2B5EF4-FFF2-40B4-BE49-F238E27FC236}">
                <a16:creationId xmlns:a16="http://schemas.microsoft.com/office/drawing/2014/main" id="{D0EAA333-321D-4A0C-9281-E3024B5FB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26" y="85792"/>
            <a:ext cx="11604619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altLang="ru-RU" sz="3200" dirty="0">
                <a:solidFill>
                  <a:srgbClr val="0175CF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«Развитие муниципальной системы дошкольного образования»</a:t>
            </a:r>
            <a:endParaRPr lang="ru-RU" altLang="ru-RU" sz="3200" b="1" dirty="0">
              <a:solidFill>
                <a:srgbClr val="0175CF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sp>
        <p:nvSpPr>
          <p:cNvPr id="21" name="TextBox 69">
            <a:extLst>
              <a:ext uri="{FF2B5EF4-FFF2-40B4-BE49-F238E27FC236}">
                <a16:creationId xmlns:a16="http://schemas.microsoft.com/office/drawing/2014/main" id="{E2826E39-77C1-400E-95E7-889D216FA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019" y="1271325"/>
            <a:ext cx="93373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Расходы за 2025 год </a:t>
            </a:r>
            <a:r>
              <a:rPr lang="ru-RU" altLang="ru-RU" sz="2400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– </a:t>
            </a:r>
            <a:r>
              <a:rPr lang="ru-RU" altLang="ru-RU" sz="3200" b="1" dirty="0">
                <a:solidFill>
                  <a:srgbClr val="C00000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2 079,9 </a:t>
            </a:r>
            <a:r>
              <a:rPr lang="ru-RU" altLang="ru-RU" sz="2000" b="1" dirty="0" err="1">
                <a:latin typeface="Calibri"/>
                <a:ea typeface="Roboto Cn" pitchFamily="2" charset="0"/>
                <a:cs typeface="Arial" panose="020B0604020202020204" pitchFamily="34" charset="0"/>
              </a:rPr>
              <a:t>млн.рублей</a:t>
            </a:r>
            <a:r>
              <a:rPr lang="ru-RU" altLang="ru-RU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, из них:</a:t>
            </a:r>
            <a:endParaRPr lang="ru-RU" altLang="ru-RU" sz="2400" dirty="0">
              <a:solidFill>
                <a:prstClr val="black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24676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-9257" y="-5218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b="1" dirty="0">
              <a:solidFill>
                <a:prstClr val="white"/>
              </a:solidFill>
              <a:ea typeface="Roboto" pitchFamily="2" charset="0"/>
              <a:cs typeface="Roboto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405876" y="718717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804839" y="6505575"/>
            <a:ext cx="51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prstClr val="white"/>
                </a:solidFill>
              </a:rPr>
              <a:t>24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Объект 3">
            <a:extLst>
              <a:ext uri="{FF2B5EF4-FFF2-40B4-BE49-F238E27FC236}">
                <a16:creationId xmlns:a16="http://schemas.microsoft.com/office/drawing/2014/main" id="{871B2028-5455-42EB-B907-F0E7C08485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5427738"/>
              </p:ext>
            </p:extLst>
          </p:nvPr>
        </p:nvGraphicFramePr>
        <p:xfrm>
          <a:off x="3581400" y="2397444"/>
          <a:ext cx="8358120" cy="41412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05774">
                  <a:extLst>
                    <a:ext uri="{9D8B030D-6E8A-4147-A177-3AD203B41FA5}">
                      <a16:colId xmlns:a16="http://schemas.microsoft.com/office/drawing/2014/main" val="2604796076"/>
                    </a:ext>
                  </a:extLst>
                </a:gridCol>
                <a:gridCol w="952346">
                  <a:extLst>
                    <a:ext uri="{9D8B030D-6E8A-4147-A177-3AD203B41FA5}">
                      <a16:colId xmlns:a16="http://schemas.microsoft.com/office/drawing/2014/main" val="349174500"/>
                    </a:ext>
                  </a:extLst>
                </a:gridCol>
              </a:tblGrid>
              <a:tr h="752661">
                <a:tc>
                  <a:txBody>
                    <a:bodyPr/>
                    <a:lstStyle/>
                    <a:p>
                      <a:pPr algn="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содержание 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учреждений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 fontAlgn="t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r>
                        <a:rPr lang="ru-RU" sz="1400" b="0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учреждений </a:t>
                      </a:r>
                      <a:r>
                        <a:rPr lang="ru-RU" sz="1400" b="0" i="1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доп.образования</a:t>
                      </a:r>
                      <a:r>
                        <a:rPr lang="ru-RU" sz="1400" b="0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; </a:t>
                      </a:r>
                      <a:r>
                        <a:rPr lang="ru-RU" sz="1400" b="1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ru-RU" sz="1400" b="0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учреждений культуры;  </a:t>
                      </a:r>
                    </a:p>
                    <a:p>
                      <a:pPr algn="r" fontAlgn="t"/>
                      <a:r>
                        <a:rPr lang="ru-RU" sz="1400" b="0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МБУ «ЦО ПБС </a:t>
                      </a:r>
                      <a:r>
                        <a:rPr lang="ru-RU" sz="1400" b="0" i="1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УКМПиС</a:t>
                      </a:r>
                      <a:r>
                        <a:rPr lang="ru-RU" sz="1400" b="0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»; МБУ «Городской архив», МАУ «ДУП»)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27069"/>
                  </a:ext>
                </a:extLst>
              </a:tr>
              <a:tr h="752661"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Проведение 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культурно-массовых и общественно-значимых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мероприятий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584"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капитальный ремонт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МБУК «ДКХ» 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34701"/>
                  </a:ext>
                </a:extLst>
              </a:tr>
              <a:tr h="623514"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капитальный ремонт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МБУК «Дзержинский театр кукол»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250359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</a:t>
                      </a:r>
                      <a:r>
                        <a:rPr lang="ru-RU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реализацию проекта </a:t>
                      </a:r>
                    </a:p>
                    <a:p>
                      <a:pPr algn="r" fontAlgn="t"/>
                      <a:r>
                        <a:rPr lang="ru-RU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инициативного бюджетирования </a:t>
                      </a:r>
                      <a:r>
                        <a:rPr lang="ru-RU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«Вам решать!»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8217">
                <a:tc>
                  <a:txBody>
                    <a:bodyPr/>
                    <a:lstStyle/>
                    <a:p>
                      <a:pPr algn="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Укрепление материально-технической базы, </a:t>
                      </a:r>
                    </a:p>
                    <a:p>
                      <a:pPr algn="r" fontAlgn="t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(создание новых постановок и показ спектаклей театров)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448226"/>
                  </a:ext>
                </a:extLst>
              </a:tr>
            </a:tbl>
          </a:graphicData>
        </a:graphic>
      </p:graphicFrame>
      <p:sp>
        <p:nvSpPr>
          <p:cNvPr id="20" name="TextBox 69">
            <a:extLst>
              <a:ext uri="{FF2B5EF4-FFF2-40B4-BE49-F238E27FC236}">
                <a16:creationId xmlns:a16="http://schemas.microsoft.com/office/drawing/2014/main" id="{8A1CC913-BE57-49F5-9594-1E711C22B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3821" y="1893367"/>
            <a:ext cx="1572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млн.рублей</a:t>
            </a:r>
            <a:endParaRPr lang="ru-RU" altLang="ru-RU" sz="2000" dirty="0">
              <a:solidFill>
                <a:prstClr val="black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Приемка Дворца культуры химиков после капремонта прошла в Дзержинске">
            <a:extLst>
              <a:ext uri="{FF2B5EF4-FFF2-40B4-BE49-F238E27FC236}">
                <a16:creationId xmlns:a16="http://schemas.microsoft.com/office/drawing/2014/main" id="{43CF0E7E-2F10-B4D1-2FDA-024309B29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8723" y="2401081"/>
            <a:ext cx="3240651" cy="19714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EEF7F7E4-0F9C-AFCB-F2FB-95ED51024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8722" y="4593795"/>
            <a:ext cx="3240651" cy="19767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69">
            <a:extLst>
              <a:ext uri="{FF2B5EF4-FFF2-40B4-BE49-F238E27FC236}">
                <a16:creationId xmlns:a16="http://schemas.microsoft.com/office/drawing/2014/main" id="{F4A2B432-C684-4ABD-87A3-03C4349B9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01" y="76815"/>
            <a:ext cx="11604619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altLang="ru-RU" sz="3200" dirty="0">
                <a:solidFill>
                  <a:srgbClr val="0175CF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«Развитие культуры»</a:t>
            </a:r>
            <a:endParaRPr lang="ru-RU" altLang="ru-RU" sz="3200" b="1" dirty="0">
              <a:solidFill>
                <a:srgbClr val="0175CF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69">
            <a:extLst>
              <a:ext uri="{FF2B5EF4-FFF2-40B4-BE49-F238E27FC236}">
                <a16:creationId xmlns:a16="http://schemas.microsoft.com/office/drawing/2014/main" id="{00C0C7BC-F9E2-4384-B2F6-7C4AD0B40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019" y="1292402"/>
            <a:ext cx="93373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Расходы за 2025 год </a:t>
            </a:r>
            <a:r>
              <a:rPr lang="ru-RU" altLang="ru-RU" sz="2400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– </a:t>
            </a:r>
            <a:r>
              <a:rPr lang="ru-RU" altLang="ru-RU" sz="3200" b="1" dirty="0">
                <a:solidFill>
                  <a:srgbClr val="C00000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891,0 </a:t>
            </a:r>
            <a:r>
              <a:rPr lang="ru-RU" altLang="ru-RU" sz="2000" b="1" dirty="0">
                <a:latin typeface="Calibri"/>
                <a:ea typeface="Roboto Cn" pitchFamily="2" charset="0"/>
                <a:cs typeface="Arial" panose="020B0604020202020204" pitchFamily="34" charset="0"/>
              </a:rPr>
              <a:t>млн.рублей</a:t>
            </a:r>
            <a:r>
              <a:rPr lang="ru-RU" altLang="ru-RU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, из них:</a:t>
            </a:r>
            <a:endParaRPr lang="ru-RU" altLang="ru-RU" sz="2400" dirty="0">
              <a:solidFill>
                <a:prstClr val="black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187405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-6609" y="-2388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b="1" dirty="0">
              <a:solidFill>
                <a:prstClr val="white"/>
              </a:solidFill>
              <a:ea typeface="Roboto" pitchFamily="2" charset="0"/>
              <a:cs typeface="Roboto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186801" y="575770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804839" y="6505575"/>
            <a:ext cx="51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prstClr val="white"/>
                </a:solidFill>
              </a:rPr>
              <a:t>25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Объект 3">
            <a:extLst>
              <a:ext uri="{FF2B5EF4-FFF2-40B4-BE49-F238E27FC236}">
                <a16:creationId xmlns:a16="http://schemas.microsoft.com/office/drawing/2014/main" id="{871B2028-5455-42EB-B907-F0E7C08485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5618336"/>
              </p:ext>
            </p:extLst>
          </p:nvPr>
        </p:nvGraphicFramePr>
        <p:xfrm>
          <a:off x="2918299" y="1370338"/>
          <a:ext cx="9065062" cy="53615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48771">
                  <a:extLst>
                    <a:ext uri="{9D8B030D-6E8A-4147-A177-3AD203B41FA5}">
                      <a16:colId xmlns:a16="http://schemas.microsoft.com/office/drawing/2014/main" val="2604796076"/>
                    </a:ext>
                  </a:extLst>
                </a:gridCol>
                <a:gridCol w="716291">
                  <a:extLst>
                    <a:ext uri="{9D8B030D-6E8A-4147-A177-3AD203B41FA5}">
                      <a16:colId xmlns:a16="http://schemas.microsoft.com/office/drawing/2014/main" val="349174500"/>
                    </a:ext>
                  </a:extLst>
                </a:gridCol>
              </a:tblGrid>
              <a:tr h="184421"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</a:t>
                      </a:r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содержание учреждений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748,8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27069"/>
                  </a:ext>
                </a:extLst>
              </a:tr>
              <a:tr h="341857"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оздоровление детей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863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финансовое обеспечение уставной деятельности АНО «Регбийный клуб «Химик»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283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занятость детей в каникулярный период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15,1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649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Расходы</a:t>
                      </a:r>
                      <a:r>
                        <a:rPr lang="ru-RU" sz="14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на капитальный ремонт  здания МБУ ДО  «СШ «Заря»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537342"/>
                  </a:ext>
                </a:extLst>
              </a:tr>
              <a:tr h="174649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н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 организацию и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проведение официальных физкультурных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 спортивных мероприятий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377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выполнение требований федеральных стандартов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спортивной подготовки СШОР и СШ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7,5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043438"/>
                  </a:ext>
                </a:extLst>
              </a:tr>
              <a:tr h="301889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реализацию проекта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инициативного бюджетирования «Вам решать!»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985102"/>
                  </a:ext>
                </a:extLst>
              </a:tr>
              <a:tr h="281961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обеспечение командирования спортсменов до 18 лет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448226"/>
                  </a:ext>
                </a:extLst>
              </a:tr>
              <a:tr h="214377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Расходы,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связанные с созданием быстровозводимых конструкций на территории ДОЛ «Город спорта»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119925"/>
                  </a:ext>
                </a:extLst>
              </a:tr>
              <a:tr h="307768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подготовку основания для создания «умных» спортивных площадок в МБУ ДО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«СШ ФОК ОКА»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1276">
                <a:tc>
                  <a:txBody>
                    <a:bodyPr/>
                    <a:lstStyle/>
                    <a:p>
                      <a:pPr marL="0" marR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Мероприятия молодежной политики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9455">
                <a:tc>
                  <a:txBody>
                    <a:bodyPr/>
                    <a:lstStyle/>
                    <a:p>
                      <a:pPr marL="0" marR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реализацию мероприятий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по формированию системы комплексной </a:t>
                      </a:r>
                    </a:p>
                    <a:p>
                      <a:pPr marL="0" marR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реабилитации и </a:t>
                      </a:r>
                      <a:r>
                        <a:rPr lang="ru-RU" sz="14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абилитаци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и </a:t>
                      </a:r>
                      <a:r>
                        <a:rPr lang="ru-RU" sz="14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инвалидов,в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том числе детей-инвалидов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МБУ ДО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«СШ ФОК ОКА»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4377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Развитие Всероссийского детско-юношеского военно-патриотического общественного движения </a:t>
                      </a:r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Юнармия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743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предоставление мер дополнительного </a:t>
                      </a:r>
                    </a:p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материального обеспечения ведущим спортсменам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и их тренерам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5888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Реализация проекта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«Дворовая практика»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0" name="TextBox 69">
            <a:extLst>
              <a:ext uri="{FF2B5EF4-FFF2-40B4-BE49-F238E27FC236}">
                <a16:creationId xmlns:a16="http://schemas.microsoft.com/office/drawing/2014/main" id="{8A1CC913-BE57-49F5-9594-1E711C22B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0741" y="927550"/>
            <a:ext cx="1572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млн.рублей</a:t>
            </a:r>
            <a:endParaRPr lang="ru-RU" altLang="ru-RU" sz="2000" dirty="0">
              <a:solidFill>
                <a:prstClr val="black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sun1-85.userapi.com/impg/cHEz8QXvCi3Phw0i3mh2Kp7nqULWADcW2hl-VA/qHdFE7ESLNo.jpg?size=2560x1706&amp;quality=95&amp;sign=85961726277915af56b27bf073fe0812&amp;type=album">
            <a:extLst>
              <a:ext uri="{FF2B5EF4-FFF2-40B4-BE49-F238E27FC236}">
                <a16:creationId xmlns:a16="http://schemas.microsoft.com/office/drawing/2014/main" id="{9904C1AC-EB14-493A-B058-1CE9C8BA1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982"/>
          <a:stretch/>
        </p:blipFill>
        <p:spPr bwMode="auto">
          <a:xfrm>
            <a:off x="75113" y="1370338"/>
            <a:ext cx="2744699" cy="16120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69">
            <a:extLst>
              <a:ext uri="{FF2B5EF4-FFF2-40B4-BE49-F238E27FC236}">
                <a16:creationId xmlns:a16="http://schemas.microsoft.com/office/drawing/2014/main" id="{D5D074C8-6165-47BE-9A67-BAFF70D00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299" y="-63118"/>
            <a:ext cx="1127472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altLang="ru-RU" sz="2800" dirty="0">
                <a:solidFill>
                  <a:srgbClr val="0175CF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«Развитие физической культуры, спорта и молодежной политики»</a:t>
            </a:r>
            <a:endParaRPr lang="ru-RU" altLang="ru-RU" sz="2800" b="1" dirty="0">
              <a:solidFill>
                <a:srgbClr val="0175CF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69">
            <a:extLst>
              <a:ext uri="{FF2B5EF4-FFF2-40B4-BE49-F238E27FC236}">
                <a16:creationId xmlns:a16="http://schemas.microsoft.com/office/drawing/2014/main" id="{6D37A954-DA58-4C2F-8A45-C2624C8A8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7504" y="819828"/>
            <a:ext cx="93373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Расходы за 202</a:t>
            </a:r>
            <a:r>
              <a:rPr lang="en-US" altLang="ru-RU" sz="3200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5</a:t>
            </a:r>
            <a:r>
              <a:rPr lang="ru-RU" altLang="ru-RU" sz="3200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 год </a:t>
            </a:r>
            <a:r>
              <a:rPr lang="ru-RU" altLang="ru-RU" sz="2400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– </a:t>
            </a:r>
            <a:r>
              <a:rPr lang="ru-RU" altLang="ru-RU" sz="3200" b="1" dirty="0">
                <a:solidFill>
                  <a:srgbClr val="C00000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8</a:t>
            </a:r>
            <a:r>
              <a:rPr lang="en-US" altLang="ru-RU" sz="3200" b="1" dirty="0">
                <a:solidFill>
                  <a:srgbClr val="C00000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70,1</a:t>
            </a:r>
            <a:r>
              <a:rPr lang="ru-RU" altLang="ru-RU" sz="3200" b="1" dirty="0">
                <a:solidFill>
                  <a:srgbClr val="C00000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 </a:t>
            </a:r>
            <a:r>
              <a:rPr lang="ru-RU" altLang="ru-RU" sz="2000" b="1" dirty="0">
                <a:latin typeface="Calibri"/>
                <a:ea typeface="Roboto Cn" pitchFamily="2" charset="0"/>
                <a:cs typeface="Arial" panose="020B0604020202020204" pitchFamily="34" charset="0"/>
              </a:rPr>
              <a:t>млн.рублей</a:t>
            </a:r>
            <a:r>
              <a:rPr lang="ru-RU" altLang="ru-RU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, из них:</a:t>
            </a:r>
            <a:endParaRPr lang="ru-RU" altLang="ru-RU" sz="2400" dirty="0">
              <a:solidFill>
                <a:prstClr val="black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9" b="10843"/>
          <a:stretch/>
        </p:blipFill>
        <p:spPr>
          <a:xfrm>
            <a:off x="75112" y="5044855"/>
            <a:ext cx="2744699" cy="16643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https://sun9-65.userapi.com/s/v1/ig2/6vw3kQUmBMtRTnQyukeoz_4C1hpMQi1GERJFG8GxEmJSm76iDxpVwzlTjJ04YISZlu_WIRMRoVQRZB5bl_48ZOx5.jpg?quality=95&amp;as=32x21,48x32,72x48,108x72,160x107,240x160,360x240,480x320,540x360,640x426,720x480,1080x720,1280x853,1440x960,2560x1706&amp;from=bu&amp;u=8zMmSdxSl6hRo1GtnDk1Fk283ICVRctMtgBFJpC6fjs&amp;cs=2560x0">
            <a:extLst>
              <a:ext uri="{FF2B5EF4-FFF2-40B4-BE49-F238E27FC236}">
                <a16:creationId xmlns:a16="http://schemas.microsoft.com/office/drawing/2014/main" id="{A35518B3-D0EA-4F9A-9D4C-5C8A953B5B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" b="2729"/>
          <a:stretch/>
        </p:blipFill>
        <p:spPr bwMode="auto">
          <a:xfrm>
            <a:off x="75112" y="3181427"/>
            <a:ext cx="2741934" cy="16643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962405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-1310" y="-15083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b="1" dirty="0">
              <a:solidFill>
                <a:prstClr val="white"/>
              </a:solidFill>
              <a:ea typeface="Roboto" pitchFamily="2" charset="0"/>
              <a:cs typeface="Roboto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405876" y="718717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804839" y="6505575"/>
            <a:ext cx="51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prstClr val="white"/>
                </a:solidFill>
              </a:rPr>
              <a:t>26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Объект 3">
            <a:extLst>
              <a:ext uri="{FF2B5EF4-FFF2-40B4-BE49-F238E27FC236}">
                <a16:creationId xmlns:a16="http://schemas.microsoft.com/office/drawing/2014/main" id="{871B2028-5455-42EB-B907-F0E7C08485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865777"/>
              </p:ext>
            </p:extLst>
          </p:nvPr>
        </p:nvGraphicFramePr>
        <p:xfrm>
          <a:off x="3394348" y="2074039"/>
          <a:ext cx="8550369" cy="9553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76119">
                  <a:extLst>
                    <a:ext uri="{9D8B030D-6E8A-4147-A177-3AD203B41FA5}">
                      <a16:colId xmlns:a16="http://schemas.microsoft.com/office/drawing/2014/main" val="2604796076"/>
                    </a:ext>
                  </a:extLst>
                </a:gridCol>
                <a:gridCol w="974250">
                  <a:extLst>
                    <a:ext uri="{9D8B030D-6E8A-4147-A177-3AD203B41FA5}">
                      <a16:colId xmlns:a16="http://schemas.microsoft.com/office/drawing/2014/main" val="349174500"/>
                    </a:ext>
                  </a:extLst>
                </a:gridCol>
              </a:tblGrid>
              <a:tr h="955366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модернизацию существующих 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информационно-коммуникационных инфраструктур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395125"/>
                  </a:ext>
                </a:extLst>
              </a:tr>
            </a:tbl>
          </a:graphicData>
        </a:graphic>
      </p:graphicFrame>
      <p:sp>
        <p:nvSpPr>
          <p:cNvPr id="20" name="TextBox 69">
            <a:extLst>
              <a:ext uri="{FF2B5EF4-FFF2-40B4-BE49-F238E27FC236}">
                <a16:creationId xmlns:a16="http://schemas.microsoft.com/office/drawing/2014/main" id="{8A1CC913-BE57-49F5-9594-1E711C22B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8907" y="1745392"/>
            <a:ext cx="1572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млн.рублей</a:t>
            </a:r>
            <a:endParaRPr lang="ru-RU" altLang="ru-RU" sz="2000" dirty="0">
              <a:solidFill>
                <a:prstClr val="black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pic>
        <p:nvPicPr>
          <p:cNvPr id="6148" name="Picture 4" descr="Picture background">
            <a:extLst>
              <a:ext uri="{FF2B5EF4-FFF2-40B4-BE49-F238E27FC236}">
                <a16:creationId xmlns:a16="http://schemas.microsoft.com/office/drawing/2014/main" id="{68E59BD2-9BB3-E267-2F84-5A7FA95FC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1664" y="1279005"/>
            <a:ext cx="1547686" cy="95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Picture background">
            <a:extLst>
              <a:ext uri="{FF2B5EF4-FFF2-40B4-BE49-F238E27FC236}">
                <a16:creationId xmlns:a16="http://schemas.microsoft.com/office/drawing/2014/main" id="{0F89C72D-1542-3A0F-3533-32A63B1B6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51" y="2492771"/>
            <a:ext cx="2050409" cy="51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69">
            <a:extLst>
              <a:ext uri="{FF2B5EF4-FFF2-40B4-BE49-F238E27FC236}">
                <a16:creationId xmlns:a16="http://schemas.microsoft.com/office/drawing/2014/main" id="{0FDA7A2D-E290-4B69-9DAF-48B9AEBAD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26" y="85792"/>
            <a:ext cx="1160461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altLang="ru-RU" sz="2800" dirty="0">
                <a:solidFill>
                  <a:srgbClr val="0175CF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«Развитие информационного общества»</a:t>
            </a:r>
            <a:endParaRPr lang="ru-RU" altLang="ru-RU" sz="2800" b="1" dirty="0">
              <a:solidFill>
                <a:srgbClr val="0175CF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sp>
        <p:nvSpPr>
          <p:cNvPr id="21" name="TextBox 69">
            <a:extLst>
              <a:ext uri="{FF2B5EF4-FFF2-40B4-BE49-F238E27FC236}">
                <a16:creationId xmlns:a16="http://schemas.microsoft.com/office/drawing/2014/main" id="{10B6471C-CD63-45B6-A41F-314461AE2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720" y="1484836"/>
            <a:ext cx="93373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Расходы за 2025 год </a:t>
            </a:r>
            <a:r>
              <a:rPr lang="ru-RU" altLang="ru-RU" sz="2400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– </a:t>
            </a:r>
            <a:r>
              <a:rPr lang="ru-RU" altLang="ru-RU" sz="3200" b="1" dirty="0">
                <a:solidFill>
                  <a:srgbClr val="C00000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21,8 </a:t>
            </a:r>
            <a:r>
              <a:rPr lang="ru-RU" altLang="ru-RU" sz="2000" b="1" dirty="0">
                <a:latin typeface="Calibri"/>
                <a:ea typeface="Roboto Cn" pitchFamily="2" charset="0"/>
                <a:cs typeface="Arial" panose="020B0604020202020204" pitchFamily="34" charset="0"/>
              </a:rPr>
              <a:t>млн.рублей</a:t>
            </a:r>
            <a:r>
              <a:rPr lang="ru-RU" altLang="ru-RU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, из них:</a:t>
            </a:r>
            <a:endParaRPr lang="ru-RU" altLang="ru-RU" sz="2400" dirty="0">
              <a:solidFill>
                <a:prstClr val="black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sp>
        <p:nvSpPr>
          <p:cNvPr id="22" name="Rectangle 8">
            <a:extLst>
              <a:ext uri="{FF2B5EF4-FFF2-40B4-BE49-F238E27FC236}">
                <a16:creationId xmlns:a16="http://schemas.microsoft.com/office/drawing/2014/main" id="{BCA51577-9DB6-42CA-86DA-D1F473884994}"/>
              </a:ext>
            </a:extLst>
          </p:cNvPr>
          <p:cNvSpPr/>
          <p:nvPr/>
        </p:nvSpPr>
        <p:spPr>
          <a:xfrm>
            <a:off x="4099171" y="3944063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TextBox 69">
            <a:extLst>
              <a:ext uri="{FF2B5EF4-FFF2-40B4-BE49-F238E27FC236}">
                <a16:creationId xmlns:a16="http://schemas.microsoft.com/office/drawing/2014/main" id="{2A5F4F57-7F8C-4A6F-9EB8-6A587AE97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8907" y="5037955"/>
            <a:ext cx="1572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млн.рублей</a:t>
            </a:r>
            <a:endParaRPr lang="ru-RU" altLang="ru-RU" sz="2000" dirty="0">
              <a:solidFill>
                <a:prstClr val="black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sp>
        <p:nvSpPr>
          <p:cNvPr id="26" name="TextBox 69">
            <a:extLst>
              <a:ext uri="{FF2B5EF4-FFF2-40B4-BE49-F238E27FC236}">
                <a16:creationId xmlns:a16="http://schemas.microsoft.com/office/drawing/2014/main" id="{08463984-012F-4D7D-9E4F-F5D7170F4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4279" y="3311138"/>
            <a:ext cx="11604619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altLang="ru-RU" sz="2800" dirty="0">
                <a:solidFill>
                  <a:srgbClr val="0175CF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«Профилактика терроризма и экстремизма, минимизация и ликвидация последствий терроризма и экстремизма»</a:t>
            </a:r>
            <a:endParaRPr lang="ru-RU" altLang="ru-RU" sz="2800" b="1" dirty="0">
              <a:solidFill>
                <a:srgbClr val="0175CF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sp>
        <p:nvSpPr>
          <p:cNvPr id="27" name="TextBox 69">
            <a:extLst>
              <a:ext uri="{FF2B5EF4-FFF2-40B4-BE49-F238E27FC236}">
                <a16:creationId xmlns:a16="http://schemas.microsoft.com/office/drawing/2014/main" id="{4286842A-ED79-4F03-8900-44D2112C5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056" y="4758699"/>
            <a:ext cx="93373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Расходы за 2025 год </a:t>
            </a:r>
            <a:r>
              <a:rPr lang="ru-RU" altLang="ru-RU" sz="2400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– </a:t>
            </a:r>
            <a:r>
              <a:rPr lang="ru-RU" altLang="ru-RU" sz="3200" b="1" dirty="0">
                <a:solidFill>
                  <a:srgbClr val="C00000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98,9 </a:t>
            </a:r>
            <a:r>
              <a:rPr lang="ru-RU" altLang="ru-RU" sz="2000" b="1" dirty="0">
                <a:latin typeface="Calibri"/>
                <a:ea typeface="Roboto Cn" pitchFamily="2" charset="0"/>
                <a:cs typeface="Arial" panose="020B0604020202020204" pitchFamily="34" charset="0"/>
              </a:rPr>
              <a:t>млн.рублей</a:t>
            </a:r>
            <a:r>
              <a:rPr lang="ru-RU" altLang="ru-RU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, из них:</a:t>
            </a:r>
            <a:endParaRPr lang="ru-RU" altLang="ru-RU" sz="2400" dirty="0">
              <a:solidFill>
                <a:prstClr val="black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28" name="Объект 3">
            <a:extLst>
              <a:ext uri="{FF2B5EF4-FFF2-40B4-BE49-F238E27FC236}">
                <a16:creationId xmlns:a16="http://schemas.microsoft.com/office/drawing/2014/main" id="{26DC7695-ECC6-4D30-A607-03F2ACEDB0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7800452"/>
              </p:ext>
            </p:extLst>
          </p:nvPr>
        </p:nvGraphicFramePr>
        <p:xfrm>
          <a:off x="2480642" y="5343474"/>
          <a:ext cx="9374531" cy="13334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6374">
                  <a:extLst>
                    <a:ext uri="{9D8B030D-6E8A-4147-A177-3AD203B41FA5}">
                      <a16:colId xmlns:a16="http://schemas.microsoft.com/office/drawing/2014/main" val="2604796076"/>
                    </a:ext>
                  </a:extLst>
                </a:gridCol>
                <a:gridCol w="1068157">
                  <a:extLst>
                    <a:ext uri="{9D8B030D-6E8A-4147-A177-3AD203B41FA5}">
                      <a16:colId xmlns:a16="http://schemas.microsoft.com/office/drawing/2014/main" val="349174500"/>
                    </a:ext>
                  </a:extLst>
                </a:gridCol>
              </a:tblGrid>
              <a:tr h="689956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мероприятия по обеспечению 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антитеррористической защищенности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объектов образования</a:t>
                      </a:r>
                      <a:r>
                        <a:rPr lang="ru-RU" sz="11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576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организацию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видеонаблюдения, мониторинга 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ситуаций и системы контроля доступа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 детских  садах и школах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019015"/>
                  </a:ext>
                </a:extLst>
              </a:tr>
            </a:tbl>
          </a:graphicData>
        </a:graphic>
      </p:graphicFrame>
      <p:pic>
        <p:nvPicPr>
          <p:cNvPr id="29" name="Picture 4">
            <a:extLst>
              <a:ext uri="{FF2B5EF4-FFF2-40B4-BE49-F238E27FC236}">
                <a16:creationId xmlns:a16="http://schemas.microsoft.com/office/drawing/2014/main" id="{EF4D3648-2B34-4C05-A915-2DC2301D9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623" y="4731085"/>
            <a:ext cx="2064392" cy="19977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286AC288-D860-42D7-ABA5-3AE98C40D65E}"/>
              </a:ext>
            </a:extLst>
          </p:cNvPr>
          <p:cNvCxnSpPr/>
          <p:nvPr/>
        </p:nvCxnSpPr>
        <p:spPr>
          <a:xfrm>
            <a:off x="0" y="3286580"/>
            <a:ext cx="1200055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045444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21672" y="41529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b="1" dirty="0">
              <a:solidFill>
                <a:prstClr val="white"/>
              </a:solidFill>
              <a:ea typeface="Roboto" pitchFamily="2" charset="0"/>
              <a:cs typeface="Roboto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405876" y="718717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804839" y="6505575"/>
            <a:ext cx="51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prstClr val="white"/>
                </a:solidFill>
              </a:rPr>
              <a:t>27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Объект 3">
            <a:extLst>
              <a:ext uri="{FF2B5EF4-FFF2-40B4-BE49-F238E27FC236}">
                <a16:creationId xmlns:a16="http://schemas.microsoft.com/office/drawing/2014/main" id="{871B2028-5455-42EB-B907-F0E7C08485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3603338"/>
              </p:ext>
            </p:extLst>
          </p:nvPr>
        </p:nvGraphicFramePr>
        <p:xfrm>
          <a:off x="3640734" y="2260796"/>
          <a:ext cx="8237840" cy="36814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49319">
                  <a:extLst>
                    <a:ext uri="{9D8B030D-6E8A-4147-A177-3AD203B41FA5}">
                      <a16:colId xmlns:a16="http://schemas.microsoft.com/office/drawing/2014/main" val="2604796076"/>
                    </a:ext>
                  </a:extLst>
                </a:gridCol>
                <a:gridCol w="888521">
                  <a:extLst>
                    <a:ext uri="{9D8B030D-6E8A-4147-A177-3AD203B41FA5}">
                      <a16:colId xmlns:a16="http://schemas.microsoft.com/office/drawing/2014/main" val="349174500"/>
                    </a:ext>
                  </a:extLst>
                </a:gridCol>
              </a:tblGrid>
              <a:tr h="569364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Комплексное благоустройство нового парка на улице Молодежная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364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Комплексное благоустройство территории </a:t>
                      </a:r>
                    </a:p>
                    <a:p>
                      <a:pPr marL="0" marR="0" lvl="0" indent="0" algn="r" defTabSz="914400" rtl="0" eaLnBrk="1" fontAlgn="t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 Дворца культуры химиков с прилегающим бульваром Победы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364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Ремонт и благоустройство дворовых территорий </a:t>
                      </a:r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(15 дворов)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395125"/>
                  </a:ext>
                </a:extLst>
              </a:tr>
              <a:tr h="453667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На</a:t>
                      </a:r>
                      <a:r>
                        <a:rPr lang="ru-RU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содержание </a:t>
                      </a:r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объектов благоустройства и общественных пространств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993468"/>
                  </a:ext>
                </a:extLst>
              </a:tr>
              <a:tr h="453667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На разработку проектно-сметной документации 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(Циолковского д.65-85, пл. Театральная)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3667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На комплексное благоустройство</a:t>
                      </a:r>
                      <a:r>
                        <a:rPr lang="ru-RU" sz="1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общественных территорий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0" i="1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(на разработку документации на благоустройство 3-х входных групп)</a:t>
                      </a:r>
                      <a:endParaRPr lang="ru-RU" sz="1800" b="0" i="1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" name="TextBox 69">
            <a:extLst>
              <a:ext uri="{FF2B5EF4-FFF2-40B4-BE49-F238E27FC236}">
                <a16:creationId xmlns:a16="http://schemas.microsoft.com/office/drawing/2014/main" id="{8A1CC913-BE57-49F5-9594-1E711C22B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2308" y="1712788"/>
            <a:ext cx="1572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млн.рублей</a:t>
            </a:r>
            <a:endParaRPr lang="ru-RU" altLang="ru-RU" sz="2000" dirty="0">
              <a:solidFill>
                <a:prstClr val="black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sp>
        <p:nvSpPr>
          <p:cNvPr id="15" name="TextBox 69">
            <a:extLst>
              <a:ext uri="{FF2B5EF4-FFF2-40B4-BE49-F238E27FC236}">
                <a16:creationId xmlns:a16="http://schemas.microsoft.com/office/drawing/2014/main" id="{FE028F85-D130-4AA7-89A0-B409CBEDB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26" y="85792"/>
            <a:ext cx="1160461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altLang="ru-RU" sz="2800" dirty="0">
                <a:solidFill>
                  <a:srgbClr val="0175CF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«Формирование современной городской среды»</a:t>
            </a:r>
            <a:endParaRPr lang="ru-RU" altLang="ru-RU" sz="2800" b="1" dirty="0">
              <a:solidFill>
                <a:srgbClr val="0175CF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sp>
        <p:nvSpPr>
          <p:cNvPr id="21" name="TextBox 69">
            <a:extLst>
              <a:ext uri="{FF2B5EF4-FFF2-40B4-BE49-F238E27FC236}">
                <a16:creationId xmlns:a16="http://schemas.microsoft.com/office/drawing/2014/main" id="{94F102B2-305B-47FD-8246-21E9CA47F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720" y="1094310"/>
            <a:ext cx="93373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Расходы за 2025 год </a:t>
            </a:r>
            <a:r>
              <a:rPr lang="ru-RU" altLang="ru-RU" sz="2400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– </a:t>
            </a:r>
            <a:r>
              <a:rPr lang="ru-RU" altLang="ru-RU" sz="3200" b="1" dirty="0">
                <a:solidFill>
                  <a:srgbClr val="C00000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491,5 </a:t>
            </a:r>
            <a:r>
              <a:rPr lang="ru-RU" altLang="ru-RU" sz="2000" b="1" dirty="0">
                <a:latin typeface="Calibri"/>
                <a:ea typeface="Roboto Cn" pitchFamily="2" charset="0"/>
                <a:cs typeface="Arial" panose="020B0604020202020204" pitchFamily="34" charset="0"/>
              </a:rPr>
              <a:t>млн.рублей</a:t>
            </a:r>
            <a:r>
              <a:rPr lang="ru-RU" altLang="ru-RU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, из них:</a:t>
            </a:r>
            <a:endParaRPr lang="ru-RU" altLang="ru-RU" sz="2400" dirty="0">
              <a:solidFill>
                <a:prstClr val="black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2" descr="https://sun9-37.userapi.com/impg/kGRffO56zuhraXqxLq9hzseWD3ducYNh1CGxPA/h2ZsUnRoenE.jpg?size=2560x1703&amp;quality=95&amp;sign=b8c85dcc2bb701efa719df02f2772f28&amp;type=album">
            <a:extLst>
              <a:ext uri="{FF2B5EF4-FFF2-40B4-BE49-F238E27FC236}">
                <a16:creationId xmlns:a16="http://schemas.microsoft.com/office/drawing/2014/main" id="{9D15D03A-CDC9-4A55-9BB7-76C4FD0E1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2426" y="2079741"/>
            <a:ext cx="3304494" cy="20101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07" y="4591050"/>
            <a:ext cx="3320113" cy="1914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5013560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0" y="5218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b="1" dirty="0">
              <a:solidFill>
                <a:prstClr val="white"/>
              </a:solidFill>
              <a:ea typeface="Roboto" pitchFamily="2" charset="0"/>
              <a:cs typeface="Roboto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405876" y="718717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804839" y="6505575"/>
            <a:ext cx="51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prstClr val="white"/>
                </a:solidFill>
              </a:rPr>
              <a:t>28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Объект 3">
            <a:extLst>
              <a:ext uri="{FF2B5EF4-FFF2-40B4-BE49-F238E27FC236}">
                <a16:creationId xmlns:a16="http://schemas.microsoft.com/office/drawing/2014/main" id="{871B2028-5455-42EB-B907-F0E7C08485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8590053"/>
              </p:ext>
            </p:extLst>
          </p:nvPr>
        </p:nvGraphicFramePr>
        <p:xfrm>
          <a:off x="3304094" y="2393633"/>
          <a:ext cx="8696464" cy="38357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10639">
                  <a:extLst>
                    <a:ext uri="{9D8B030D-6E8A-4147-A177-3AD203B41FA5}">
                      <a16:colId xmlns:a16="http://schemas.microsoft.com/office/drawing/2014/main" val="2604796076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349174500"/>
                    </a:ext>
                  </a:extLst>
                </a:gridCol>
              </a:tblGrid>
              <a:tr h="1858329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Расходы на бюджетные инвестиции в</a:t>
                      </a:r>
                      <a:r>
                        <a:rPr lang="ru-RU" sz="18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объекты капитального строительства в рамках Адресной инвестиционной программы составили,</a:t>
                      </a:r>
                      <a:r>
                        <a:rPr lang="ru-RU" sz="1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в том числе: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endParaRPr lang="ru-RU" sz="16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algn="r"/>
                      <a:r>
                        <a:rPr lang="ru-RU" sz="16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i="1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завершено строительство объездной автомобильной дороги в </a:t>
                      </a:r>
                      <a:r>
                        <a:rPr lang="ru-RU" sz="1600" b="0" i="1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пос.Дачный</a:t>
                      </a:r>
                      <a:endParaRPr lang="ru-RU" sz="1600" b="0" i="1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algn="r"/>
                      <a:r>
                        <a:rPr lang="ru-RU" sz="1600" b="0" i="1" dirty="0"/>
                        <a:t>-</a:t>
                      </a:r>
                      <a:r>
                        <a:rPr lang="ru-RU" sz="2000" b="0" i="1" dirty="0"/>
                        <a:t> </a:t>
                      </a:r>
                      <a:r>
                        <a:rPr lang="ru-RU" sz="16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строительство второй очереди городского кладбища в </a:t>
                      </a:r>
                      <a:r>
                        <a:rPr lang="ru-RU" sz="1600" b="0" i="1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пос.Свердлова</a:t>
                      </a:r>
                      <a:endParaRPr lang="ru-RU" sz="1600" b="1" i="1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283,8</a:t>
                      </a:r>
                    </a:p>
                    <a:p>
                      <a:pPr algn="ctr"/>
                      <a:endParaRPr lang="ru-RU" sz="2400" b="1" i="1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2400" b="1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223,9</a:t>
                      </a:r>
                    </a:p>
                    <a:p>
                      <a:pPr algn="ctr"/>
                      <a:r>
                        <a:rPr lang="ru-RU" sz="2400" b="1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396699"/>
                  </a:ext>
                </a:extLst>
              </a:tr>
              <a:tr h="799228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 на содержание учреждений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(МКУ</a:t>
                      </a:r>
                      <a:r>
                        <a:rPr lang="ru-RU" sz="1600" b="0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«Строитель», МКУ «Градостроительство»</a:t>
                      </a:r>
                      <a:r>
                        <a:rPr lang="ru-RU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612888"/>
                  </a:ext>
                </a:extLst>
              </a:tr>
              <a:tr h="1178161">
                <a:tc>
                  <a:txBody>
                    <a:bodyPr/>
                    <a:lstStyle/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Расходы </a:t>
                      </a:r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в рамках градостроительной деятельности</a:t>
                      </a:r>
                    </a:p>
                    <a:p>
                      <a:pPr algn="r" fontAlgn="t">
                        <a:lnSpc>
                          <a:spcPct val="130000"/>
                        </a:lnSpc>
                      </a:pPr>
                      <a:r>
                        <a:rPr lang="ru-RU" sz="16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(проведена работа по подготовке</a:t>
                      </a:r>
                      <a:r>
                        <a:rPr lang="ru-RU" sz="1600" b="0" i="1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проектов межевания территорий в целях благоустройства </a:t>
                      </a:r>
                      <a:r>
                        <a:rPr lang="ru-RU" sz="1600" b="0" i="1" u="none" strike="noStrike" kern="12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пл.Свадебной</a:t>
                      </a:r>
                      <a:r>
                        <a:rPr lang="ru-RU" sz="1600" b="0" i="1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 б-</a:t>
                      </a:r>
                      <a:r>
                        <a:rPr lang="ru-RU" sz="1600" b="0" i="1" u="none" strike="noStrike" kern="12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ра</a:t>
                      </a:r>
                      <a:r>
                        <a:rPr lang="ru-RU" sz="1600" b="0" i="1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Мира, пл. Узловая)</a:t>
                      </a:r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" name="TextBox 69">
            <a:extLst>
              <a:ext uri="{FF2B5EF4-FFF2-40B4-BE49-F238E27FC236}">
                <a16:creationId xmlns:a16="http://schemas.microsoft.com/office/drawing/2014/main" id="{8A1CC913-BE57-49F5-9594-1E711C22B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7910" y="1887746"/>
            <a:ext cx="13385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млн.рублей</a:t>
            </a:r>
            <a:endParaRPr lang="ru-RU" altLang="ru-RU" sz="2000" dirty="0">
              <a:solidFill>
                <a:prstClr val="black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sp>
        <p:nvSpPr>
          <p:cNvPr id="15" name="TextBox 69">
            <a:extLst>
              <a:ext uri="{FF2B5EF4-FFF2-40B4-BE49-F238E27FC236}">
                <a16:creationId xmlns:a16="http://schemas.microsoft.com/office/drawing/2014/main" id="{6CE4ABF2-FF1E-450E-BEC4-BFBF25BBE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26" y="85792"/>
            <a:ext cx="1160461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Муниципальная программа</a:t>
            </a:r>
          </a:p>
          <a:p>
            <a:pPr algn="ctr"/>
            <a:r>
              <a:rPr lang="ru-RU" altLang="ru-RU" sz="2800" dirty="0">
                <a:solidFill>
                  <a:srgbClr val="0175CF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«Развитие градостроительной деятельности и строительства»</a:t>
            </a:r>
            <a:endParaRPr lang="ru-RU" altLang="ru-RU" sz="2800" b="1" dirty="0">
              <a:solidFill>
                <a:srgbClr val="0175CF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69">
            <a:extLst>
              <a:ext uri="{FF2B5EF4-FFF2-40B4-BE49-F238E27FC236}">
                <a16:creationId xmlns:a16="http://schemas.microsoft.com/office/drawing/2014/main" id="{556B6FA9-2D70-426A-9DDF-36C10B7C0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720" y="1094311"/>
            <a:ext cx="93373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Расходы за 2025 год </a:t>
            </a:r>
            <a:r>
              <a:rPr lang="ru-RU" altLang="ru-RU" sz="2400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– </a:t>
            </a:r>
            <a:r>
              <a:rPr lang="ru-RU" altLang="ru-RU" sz="3200" b="1" dirty="0">
                <a:solidFill>
                  <a:srgbClr val="C00000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334,4 </a:t>
            </a:r>
            <a:r>
              <a:rPr lang="ru-RU" altLang="ru-RU" sz="2000" b="1" dirty="0">
                <a:latin typeface="Calibri"/>
                <a:ea typeface="Roboto Cn" pitchFamily="2" charset="0"/>
                <a:cs typeface="Arial" panose="020B0604020202020204" pitchFamily="34" charset="0"/>
              </a:rPr>
              <a:t>млн.рублей</a:t>
            </a:r>
            <a:r>
              <a:rPr lang="ru-RU" altLang="ru-RU" dirty="0">
                <a:solidFill>
                  <a:prstClr val="black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, из них:</a:t>
            </a:r>
            <a:endParaRPr lang="ru-RU" altLang="ru-RU" sz="2400" dirty="0">
              <a:solidFill>
                <a:prstClr val="black"/>
              </a:solidFill>
              <a:latin typeface="Calibri"/>
              <a:ea typeface="Roboto Cn" pitchFamily="2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08" y="1997428"/>
            <a:ext cx="2916523" cy="19496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9" y="4333875"/>
            <a:ext cx="2985712" cy="18954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9318550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80">
            <a:extLst>
              <a:ext uri="{FF2B5EF4-FFF2-40B4-BE49-F238E27FC236}">
                <a16:creationId xmlns:a16="http://schemas.microsoft.com/office/drawing/2014/main" id="{83D4D904-9A07-44D2-9796-AC02E0F9B2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2" r="1"/>
          <a:stretch/>
        </p:blipFill>
        <p:spPr bwMode="auto">
          <a:xfrm>
            <a:off x="4582161" y="0"/>
            <a:ext cx="76098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" name="Прямоугольник 114">
            <a:extLst>
              <a:ext uri="{FF2B5EF4-FFF2-40B4-BE49-F238E27FC236}">
                <a16:creationId xmlns:a16="http://schemas.microsoft.com/office/drawing/2014/main" id="{777F7577-D390-41C0-A1CB-021B2F77D745}"/>
              </a:ext>
            </a:extLst>
          </p:cNvPr>
          <p:cNvSpPr/>
          <p:nvPr/>
        </p:nvSpPr>
        <p:spPr>
          <a:xfrm>
            <a:off x="-22060" y="17261"/>
            <a:ext cx="12191999" cy="6873874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9460" name="Рисунок 28">
            <a:extLst>
              <a:ext uri="{FF2B5EF4-FFF2-40B4-BE49-F238E27FC236}">
                <a16:creationId xmlns:a16="http://schemas.microsoft.com/office/drawing/2014/main" id="{9BF7FDFE-57C0-45FE-BA7C-1E1FCA047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" r="39274"/>
          <a:stretch/>
        </p:blipFill>
        <p:spPr bwMode="auto">
          <a:xfrm>
            <a:off x="-10192" y="1"/>
            <a:ext cx="6106192" cy="687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Скругленный прямоугольник 39">
            <a:extLst>
              <a:ext uri="{FF2B5EF4-FFF2-40B4-BE49-F238E27FC236}">
                <a16:creationId xmlns:a16="http://schemas.microsoft.com/office/drawing/2014/main" id="{0E3C2E94-8C35-4859-82ED-CAA66E8EE5D4}"/>
              </a:ext>
            </a:extLst>
          </p:cNvPr>
          <p:cNvSpPr/>
          <p:nvPr/>
        </p:nvSpPr>
        <p:spPr>
          <a:xfrm>
            <a:off x="11995150" y="3281363"/>
            <a:ext cx="215900" cy="359568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1856382" y="6505575"/>
            <a:ext cx="450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white"/>
                </a:solidFill>
              </a:rPr>
              <a:t>29</a:t>
            </a:r>
          </a:p>
        </p:txBody>
      </p:sp>
      <p:sp>
        <p:nvSpPr>
          <p:cNvPr id="62" name="Rectangle 2">
            <a:extLst>
              <a:ext uri="{FF2B5EF4-FFF2-40B4-BE49-F238E27FC236}">
                <a16:creationId xmlns:a16="http://schemas.microsoft.com/office/drawing/2014/main" id="{12BE32A1-2B66-4D4F-B860-4BFDB74EA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770" y="-92181"/>
            <a:ext cx="94391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prstClr val="white"/>
                </a:solidFill>
                <a:latin typeface="Calibri"/>
                <a:ea typeface="Roboto Cn" pitchFamily="2" charset="0"/>
                <a:cs typeface="Arial" panose="020B0604020202020204" pitchFamily="34" charset="0"/>
              </a:rPr>
              <a:t>МУНИЦИПАЛЬНЫЙ </a:t>
            </a:r>
            <a:r>
              <a:rPr lang="ru-RU" altLang="ru-RU" sz="4000" b="1" dirty="0">
                <a:latin typeface="Calibri"/>
                <a:ea typeface="Roboto Cn" pitchFamily="2" charset="0"/>
                <a:cs typeface="Arial" panose="020B0604020202020204" pitchFamily="34" charset="0"/>
              </a:rPr>
              <a:t>ДОЛГ</a:t>
            </a:r>
          </a:p>
        </p:txBody>
      </p:sp>
      <p:sp>
        <p:nvSpPr>
          <p:cNvPr id="63" name="Rectangle 5">
            <a:extLst>
              <a:ext uri="{FF2B5EF4-FFF2-40B4-BE49-F238E27FC236}">
                <a16:creationId xmlns:a16="http://schemas.microsoft.com/office/drawing/2014/main" id="{01499650-D850-4A5D-9B98-74861AA74689}"/>
              </a:ext>
            </a:extLst>
          </p:cNvPr>
          <p:cNvSpPr/>
          <p:nvPr/>
        </p:nvSpPr>
        <p:spPr>
          <a:xfrm flipV="1">
            <a:off x="1719743" y="496077"/>
            <a:ext cx="4376256" cy="53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" name="Rectangle 71">
            <a:extLst>
              <a:ext uri="{FF2B5EF4-FFF2-40B4-BE49-F238E27FC236}">
                <a16:creationId xmlns:a16="http://schemas.microsoft.com/office/drawing/2014/main" id="{B5852D00-40EF-426A-AEF0-1023184E7663}"/>
              </a:ext>
            </a:extLst>
          </p:cNvPr>
          <p:cNvSpPr/>
          <p:nvPr/>
        </p:nvSpPr>
        <p:spPr>
          <a:xfrm flipV="1">
            <a:off x="6096000" y="496075"/>
            <a:ext cx="1484501" cy="54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1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69">
            <a:extLst>
              <a:ext uri="{FF2B5EF4-FFF2-40B4-BE49-F238E27FC236}">
                <a16:creationId xmlns:a16="http://schemas.microsoft.com/office/drawing/2014/main" id="{A684C229-245C-48B1-A1B9-2C4D6756B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6178" y="2014062"/>
            <a:ext cx="15726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600" dirty="0">
                <a:solidFill>
                  <a:schemeClr val="bg1"/>
                </a:solidFill>
                <a:latin typeface="+mn-lt"/>
                <a:ea typeface="Roboto Cn" pitchFamily="2" charset="0"/>
                <a:cs typeface="Arial" panose="020B0604020202020204" pitchFamily="34" charset="0"/>
              </a:rPr>
              <a:t>млн.рублей</a:t>
            </a:r>
            <a:endParaRPr lang="ru-RU" altLang="ru-RU" dirty="0">
              <a:solidFill>
                <a:schemeClr val="bg1"/>
              </a:solidFill>
              <a:latin typeface="+mn-lt"/>
              <a:ea typeface="Roboto Cn" pitchFamily="2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5A0366E2-D547-41D7-A3F1-A510FD37334A}"/>
              </a:ext>
            </a:extLst>
          </p:cNvPr>
          <p:cNvGrpSpPr/>
          <p:nvPr/>
        </p:nvGrpSpPr>
        <p:grpSpPr>
          <a:xfrm>
            <a:off x="35996" y="2497876"/>
            <a:ext cx="2463567" cy="3601108"/>
            <a:chOff x="65390" y="836855"/>
            <a:chExt cx="2463567" cy="3601108"/>
          </a:xfrm>
        </p:grpSpPr>
        <p:sp>
          <p:nvSpPr>
            <p:cNvPr id="41" name="Скругленный прямоугольник 61">
              <a:extLst>
                <a:ext uri="{FF2B5EF4-FFF2-40B4-BE49-F238E27FC236}">
                  <a16:creationId xmlns:a16="http://schemas.microsoft.com/office/drawing/2014/main" id="{675C71B8-4600-466D-B721-2CC229067E8D}"/>
                </a:ext>
              </a:extLst>
            </p:cNvPr>
            <p:cNvSpPr/>
            <p:nvPr/>
          </p:nvSpPr>
          <p:spPr>
            <a:xfrm>
              <a:off x="808467" y="836855"/>
              <a:ext cx="1024806" cy="294955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ru-RU" sz="4000" dirty="0"/>
                <a:t>4 006,4</a:t>
              </a:r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38BE5EE7-E6C0-4A03-ABE5-8733CCEC9B4B}"/>
                </a:ext>
              </a:extLst>
            </p:cNvPr>
            <p:cNvSpPr/>
            <p:nvPr/>
          </p:nvSpPr>
          <p:spPr>
            <a:xfrm>
              <a:off x="65390" y="3791632"/>
              <a:ext cx="246356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</a:rPr>
                <a:t>Предельный объем муниципального долга по БК РФ (собственные доходы) в 2025 году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14EEE018-B4E5-461D-93EF-4B9A6332B3B1}"/>
              </a:ext>
            </a:extLst>
          </p:cNvPr>
          <p:cNvGrpSpPr/>
          <p:nvPr/>
        </p:nvGrpSpPr>
        <p:grpSpPr>
          <a:xfrm>
            <a:off x="2342944" y="3695702"/>
            <a:ext cx="1981816" cy="2436511"/>
            <a:chOff x="2724676" y="2034681"/>
            <a:chExt cx="1981816" cy="2436511"/>
          </a:xfrm>
        </p:grpSpPr>
        <p:sp>
          <p:nvSpPr>
            <p:cNvPr id="44" name="Скругленный прямоугольник 61">
              <a:extLst>
                <a:ext uri="{FF2B5EF4-FFF2-40B4-BE49-F238E27FC236}">
                  <a16:creationId xmlns:a16="http://schemas.microsoft.com/office/drawing/2014/main" id="{DBEB914C-3A91-480F-9905-737633EF0FBA}"/>
                </a:ext>
              </a:extLst>
            </p:cNvPr>
            <p:cNvSpPr/>
            <p:nvPr/>
          </p:nvSpPr>
          <p:spPr>
            <a:xfrm>
              <a:off x="3210492" y="2034681"/>
              <a:ext cx="1024806" cy="175173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ru-RU" sz="4000" dirty="0"/>
                <a:t>1 171,9</a:t>
              </a:r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E9B86C6B-F265-4B82-BE90-4A7A27FC7724}"/>
                </a:ext>
              </a:extLst>
            </p:cNvPr>
            <p:cNvSpPr/>
            <p:nvPr/>
          </p:nvSpPr>
          <p:spPr>
            <a:xfrm>
              <a:off x="2724676" y="3824861"/>
              <a:ext cx="198181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</a:rPr>
                <a:t>Фактический объем долга на начало года </a:t>
              </a:r>
            </a:p>
            <a:p>
              <a:pPr algn="ctr"/>
              <a:r>
                <a:rPr lang="ru-RU" sz="1200" dirty="0">
                  <a:solidFill>
                    <a:schemeClr val="bg1"/>
                  </a:solidFill>
                </a:rPr>
                <a:t>(на 01.01.2025)</a:t>
              </a: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14C88B54-F945-4E71-A2C6-DAE3B0A08704}"/>
              </a:ext>
            </a:extLst>
          </p:cNvPr>
          <p:cNvGrpSpPr/>
          <p:nvPr/>
        </p:nvGrpSpPr>
        <p:grpSpPr>
          <a:xfrm>
            <a:off x="4165369" y="4303552"/>
            <a:ext cx="1981816" cy="1828661"/>
            <a:chOff x="4706492" y="2642531"/>
            <a:chExt cx="1981816" cy="1828661"/>
          </a:xfrm>
        </p:grpSpPr>
        <p:sp>
          <p:nvSpPr>
            <p:cNvPr id="47" name="Скругленный прямоугольник 61">
              <a:extLst>
                <a:ext uri="{FF2B5EF4-FFF2-40B4-BE49-F238E27FC236}">
                  <a16:creationId xmlns:a16="http://schemas.microsoft.com/office/drawing/2014/main" id="{9A353785-336F-4415-A9D8-D7724EF9FFE8}"/>
                </a:ext>
              </a:extLst>
            </p:cNvPr>
            <p:cNvSpPr/>
            <p:nvPr/>
          </p:nvSpPr>
          <p:spPr>
            <a:xfrm>
              <a:off x="5146895" y="2642531"/>
              <a:ext cx="1024806" cy="1143883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ru-RU" sz="3200" dirty="0"/>
                <a:t>947,0</a:t>
              </a:r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CA0A8A1D-F8AF-4896-8C91-2F82D1A7AED0}"/>
                </a:ext>
              </a:extLst>
            </p:cNvPr>
            <p:cNvSpPr/>
            <p:nvPr/>
          </p:nvSpPr>
          <p:spPr>
            <a:xfrm>
              <a:off x="4706492" y="3824861"/>
              <a:ext cx="198181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</a:rPr>
                <a:t>Фактический объем долга на конец года</a:t>
              </a:r>
            </a:p>
            <a:p>
              <a:pPr algn="ctr"/>
              <a:r>
                <a:rPr lang="ru-RU" sz="1200" dirty="0">
                  <a:solidFill>
                    <a:schemeClr val="bg1"/>
                  </a:solidFill>
                </a:rPr>
                <a:t>(на 01.01.2026)</a:t>
              </a:r>
            </a:p>
          </p:txBody>
        </p:sp>
      </p:grpSp>
      <p:sp>
        <p:nvSpPr>
          <p:cNvPr id="49" name="TextBox 69">
            <a:extLst>
              <a:ext uri="{FF2B5EF4-FFF2-40B4-BE49-F238E27FC236}">
                <a16:creationId xmlns:a16="http://schemas.microsoft.com/office/drawing/2014/main" id="{FC337E97-EC41-4206-B18A-8ECE6E761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670" y="1294930"/>
            <a:ext cx="55683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dirty="0">
                <a:solidFill>
                  <a:schemeClr val="bg1"/>
                </a:solidFill>
                <a:latin typeface="+mn-lt"/>
                <a:ea typeface="Roboto Cn" pitchFamily="2" charset="0"/>
                <a:cs typeface="Arial" panose="020B0604020202020204" pitchFamily="34" charset="0"/>
              </a:rPr>
              <a:t>Объем муниципального долга</a:t>
            </a:r>
          </a:p>
        </p:txBody>
      </p:sp>
      <p:sp>
        <p:nvSpPr>
          <p:cNvPr id="50" name="TextBox 69">
            <a:extLst>
              <a:ext uri="{FF2B5EF4-FFF2-40B4-BE49-F238E27FC236}">
                <a16:creationId xmlns:a16="http://schemas.microsoft.com/office/drawing/2014/main" id="{218CF992-593E-41C4-9E04-B504D62F1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2536" y="2014062"/>
            <a:ext cx="15726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600" dirty="0">
                <a:latin typeface="+mn-lt"/>
                <a:ea typeface="Roboto Cn" pitchFamily="2" charset="0"/>
                <a:cs typeface="Arial" panose="020B0604020202020204" pitchFamily="34" charset="0"/>
              </a:rPr>
              <a:t>млн.рублей</a:t>
            </a:r>
            <a:endParaRPr lang="ru-RU" altLang="ru-RU" dirty="0">
              <a:latin typeface="+mn-lt"/>
              <a:ea typeface="Roboto Cn" pitchFamily="2" charset="0"/>
              <a:cs typeface="Arial" panose="020B0604020202020204" pitchFamily="34" charset="0"/>
            </a:endParaRP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54CA4FC1-24BF-45F3-B04F-32D27F035CF7}"/>
              </a:ext>
            </a:extLst>
          </p:cNvPr>
          <p:cNvGrpSpPr/>
          <p:nvPr/>
        </p:nvGrpSpPr>
        <p:grpSpPr>
          <a:xfrm>
            <a:off x="5935146" y="2541363"/>
            <a:ext cx="2463567" cy="3601108"/>
            <a:chOff x="65390" y="836855"/>
            <a:chExt cx="2463567" cy="3601108"/>
          </a:xfrm>
        </p:grpSpPr>
        <p:sp>
          <p:nvSpPr>
            <p:cNvPr id="52" name="Скругленный прямоугольник 61">
              <a:extLst>
                <a:ext uri="{FF2B5EF4-FFF2-40B4-BE49-F238E27FC236}">
                  <a16:creationId xmlns:a16="http://schemas.microsoft.com/office/drawing/2014/main" id="{BBF79E28-6B09-4AB0-921C-1EE370828BE4}"/>
                </a:ext>
              </a:extLst>
            </p:cNvPr>
            <p:cNvSpPr/>
            <p:nvPr/>
          </p:nvSpPr>
          <p:spPr>
            <a:xfrm>
              <a:off x="808467" y="836855"/>
              <a:ext cx="1024806" cy="294955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ru-RU" sz="4000" dirty="0"/>
                <a:t>1 205,8</a:t>
              </a: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424D9570-1146-41B9-B1EE-FD29BF053DE1}"/>
                </a:ext>
              </a:extLst>
            </p:cNvPr>
            <p:cNvSpPr/>
            <p:nvPr/>
          </p:nvSpPr>
          <p:spPr>
            <a:xfrm>
              <a:off x="65390" y="3791632"/>
              <a:ext cx="246356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/>
                <a:t>Предельный объем расходов на обслуживание муниципального долга по БК РФ в 2025 году</a:t>
              </a: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369BBE40-F539-4F4B-BFDD-6D757C4BC3C8}"/>
              </a:ext>
            </a:extLst>
          </p:cNvPr>
          <p:cNvGrpSpPr/>
          <p:nvPr/>
        </p:nvGrpSpPr>
        <p:grpSpPr>
          <a:xfrm>
            <a:off x="8242094" y="3800212"/>
            <a:ext cx="1981816" cy="2184998"/>
            <a:chOff x="2666050" y="3093667"/>
            <a:chExt cx="1981816" cy="1202532"/>
          </a:xfrm>
        </p:grpSpPr>
        <p:sp>
          <p:nvSpPr>
            <p:cNvPr id="55" name="Скругленный прямоугольник 61">
              <a:extLst>
                <a:ext uri="{FF2B5EF4-FFF2-40B4-BE49-F238E27FC236}">
                  <a16:creationId xmlns:a16="http://schemas.microsoft.com/office/drawing/2014/main" id="{912E3B9B-7B56-4B75-AB72-F140473DC2B3}"/>
                </a:ext>
              </a:extLst>
            </p:cNvPr>
            <p:cNvSpPr/>
            <p:nvPr/>
          </p:nvSpPr>
          <p:spPr>
            <a:xfrm>
              <a:off x="3210492" y="3093667"/>
              <a:ext cx="1024806" cy="95165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ru-RU" sz="4000" dirty="0"/>
                <a:t>28,4</a:t>
              </a:r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16B31A94-8D6C-4199-BE8B-95FA8E4828BC}"/>
                </a:ext>
              </a:extLst>
            </p:cNvPr>
            <p:cNvSpPr/>
            <p:nvPr/>
          </p:nvSpPr>
          <p:spPr>
            <a:xfrm>
              <a:off x="2666050" y="4042118"/>
              <a:ext cx="1981816" cy="2540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/>
                <a:t> Первоначальный план на 2025 год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D2BC71C-4267-4CC7-9299-669670C5BE96}"/>
              </a:ext>
            </a:extLst>
          </p:cNvPr>
          <p:cNvGrpSpPr/>
          <p:nvPr/>
        </p:nvGrpSpPr>
        <p:grpSpPr>
          <a:xfrm>
            <a:off x="10064519" y="4764947"/>
            <a:ext cx="1981816" cy="1041421"/>
            <a:chOff x="4706492" y="3060439"/>
            <a:chExt cx="1981816" cy="1041421"/>
          </a:xfrm>
        </p:grpSpPr>
        <p:sp>
          <p:nvSpPr>
            <p:cNvPr id="58" name="Скругленный прямоугольник 61">
              <a:extLst>
                <a:ext uri="{FF2B5EF4-FFF2-40B4-BE49-F238E27FC236}">
                  <a16:creationId xmlns:a16="http://schemas.microsoft.com/office/drawing/2014/main" id="{842E3CE6-DED4-4A1A-B881-B792ECA91461}"/>
                </a:ext>
              </a:extLst>
            </p:cNvPr>
            <p:cNvSpPr/>
            <p:nvPr/>
          </p:nvSpPr>
          <p:spPr>
            <a:xfrm>
              <a:off x="5146895" y="3060439"/>
              <a:ext cx="1024806" cy="72597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ru-RU" sz="3200" dirty="0"/>
                <a:t>2,0</a:t>
              </a: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8AAF3C74-0EB1-48A3-ACBA-B7D2B7AE74CC}"/>
                </a:ext>
              </a:extLst>
            </p:cNvPr>
            <p:cNvSpPr/>
            <p:nvPr/>
          </p:nvSpPr>
          <p:spPr>
            <a:xfrm>
              <a:off x="4706492" y="3824861"/>
              <a:ext cx="198181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/>
                <a:t>Исполнение за 2025 год</a:t>
              </a:r>
            </a:p>
          </p:txBody>
        </p:sp>
      </p:grpSp>
      <p:sp>
        <p:nvSpPr>
          <p:cNvPr id="72" name="TextBox 69">
            <a:extLst>
              <a:ext uri="{FF2B5EF4-FFF2-40B4-BE49-F238E27FC236}">
                <a16:creationId xmlns:a16="http://schemas.microsoft.com/office/drawing/2014/main" id="{F1A155F8-6A35-4026-8EBF-F84646D02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1820" y="1036413"/>
            <a:ext cx="556834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200" dirty="0">
                <a:latin typeface="+mn-lt"/>
                <a:ea typeface="Roboto Cn" pitchFamily="2" charset="0"/>
                <a:cs typeface="Arial" panose="020B0604020202020204" pitchFamily="34" charset="0"/>
              </a:rPr>
              <a:t>Расходы на обслуживание муниципального долга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C9B97072-A721-484F-8A21-14CF252366A4}"/>
              </a:ext>
            </a:extLst>
          </p:cNvPr>
          <p:cNvSpPr/>
          <p:nvPr/>
        </p:nvSpPr>
        <p:spPr>
          <a:xfrm>
            <a:off x="10210991" y="3971346"/>
            <a:ext cx="157263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Снижение на </a:t>
            </a:r>
          </a:p>
          <a:p>
            <a:pPr algn="ctr"/>
            <a:r>
              <a:rPr lang="ru-RU" b="1" dirty="0"/>
              <a:t>26,4</a:t>
            </a:r>
            <a:r>
              <a:rPr lang="ru-RU" sz="1200" dirty="0"/>
              <a:t> млн.рублей</a:t>
            </a:r>
          </a:p>
        </p:txBody>
      </p:sp>
      <p:sp>
        <p:nvSpPr>
          <p:cNvPr id="92" name="Стрелка: вниз 91">
            <a:extLst>
              <a:ext uri="{FF2B5EF4-FFF2-40B4-BE49-F238E27FC236}">
                <a16:creationId xmlns:a16="http://schemas.microsoft.com/office/drawing/2014/main" id="{F1708034-A2B9-456F-9AA3-EDD6E0CC7319}"/>
              </a:ext>
            </a:extLst>
          </p:cNvPr>
          <p:cNvSpPr/>
          <p:nvPr/>
        </p:nvSpPr>
        <p:spPr>
          <a:xfrm>
            <a:off x="3953868" y="3675496"/>
            <a:ext cx="548395" cy="646331"/>
          </a:xfrm>
          <a:prstGeom prst="downArrow">
            <a:avLst>
              <a:gd name="adj1" fmla="val 50000"/>
              <a:gd name="adj2" fmla="val 3575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7937FC12-4FA5-455B-8763-B8A38E4F4F02}"/>
              </a:ext>
            </a:extLst>
          </p:cNvPr>
          <p:cNvSpPr/>
          <p:nvPr/>
        </p:nvSpPr>
        <p:spPr>
          <a:xfrm>
            <a:off x="4041707" y="3610941"/>
            <a:ext cx="19818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Уменьшение на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   </a:t>
            </a:r>
            <a:r>
              <a:rPr lang="ru-RU" b="1" dirty="0">
                <a:solidFill>
                  <a:schemeClr val="bg1"/>
                </a:solidFill>
              </a:rPr>
              <a:t>224,9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млн.рублей</a:t>
            </a:r>
          </a:p>
        </p:txBody>
      </p:sp>
      <p:sp>
        <p:nvSpPr>
          <p:cNvPr id="36" name="Стрелка: вниз 35">
            <a:extLst>
              <a:ext uri="{FF2B5EF4-FFF2-40B4-BE49-F238E27FC236}">
                <a16:creationId xmlns:a16="http://schemas.microsoft.com/office/drawing/2014/main" id="{2FA99A1C-04CC-4699-8C32-3B879220237E}"/>
              </a:ext>
            </a:extLst>
          </p:cNvPr>
          <p:cNvSpPr/>
          <p:nvPr/>
        </p:nvSpPr>
        <p:spPr>
          <a:xfrm>
            <a:off x="9874528" y="3835150"/>
            <a:ext cx="548395" cy="896522"/>
          </a:xfrm>
          <a:prstGeom prst="downArrow">
            <a:avLst>
              <a:gd name="adj1" fmla="val 50000"/>
              <a:gd name="adj2" fmla="val 3575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40648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0" y="5218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sz="1800" b="1" dirty="0">
              <a:solidFill>
                <a:schemeClr val="bg1"/>
              </a:solidFill>
              <a:ea typeface="Roboto" pitchFamily="2" charset="0"/>
              <a:cs typeface="Roboto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405876" y="718717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422" name="TextBox 69">
            <a:extLst>
              <a:ext uri="{FF2B5EF4-FFF2-40B4-BE49-F238E27FC236}">
                <a16:creationId xmlns:a16="http://schemas.microsoft.com/office/drawing/2014/main" id="{BD5834AE-FB92-47B6-B5AC-9EF248425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8" y="85792"/>
            <a:ext cx="11287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4000" b="1" dirty="0">
                <a:latin typeface="+mn-lt"/>
                <a:ea typeface="Roboto Cn" pitchFamily="2" charset="0"/>
                <a:cs typeface="Arial" panose="020B0604020202020204" pitchFamily="34" charset="0"/>
              </a:rPr>
              <a:t>ИСПОЛНЕНИЕ ОСНОВНЫХ ПАРАМЕТРОВ</a:t>
            </a:r>
          </a:p>
        </p:txBody>
      </p:sp>
      <p:sp>
        <p:nvSpPr>
          <p:cNvPr id="24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11965439" y="6505575"/>
            <a:ext cx="20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3</a:t>
            </a:r>
            <a:endParaRPr lang="ru-RU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10" name="Объект 3">
            <a:extLst>
              <a:ext uri="{FF2B5EF4-FFF2-40B4-BE49-F238E27FC236}">
                <a16:creationId xmlns:a16="http://schemas.microsoft.com/office/drawing/2014/main" id="{D7F19601-0855-0A92-65F6-9BFA04091C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7356890"/>
              </p:ext>
            </p:extLst>
          </p:nvPr>
        </p:nvGraphicFramePr>
        <p:xfrm>
          <a:off x="327993" y="995779"/>
          <a:ext cx="11519450" cy="35948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3890">
                  <a:extLst>
                    <a:ext uri="{9D8B030D-6E8A-4147-A177-3AD203B41FA5}">
                      <a16:colId xmlns:a16="http://schemas.microsoft.com/office/drawing/2014/main" val="2604796076"/>
                    </a:ext>
                  </a:extLst>
                </a:gridCol>
                <a:gridCol w="2303890">
                  <a:extLst>
                    <a:ext uri="{9D8B030D-6E8A-4147-A177-3AD203B41FA5}">
                      <a16:colId xmlns:a16="http://schemas.microsoft.com/office/drawing/2014/main" val="349174500"/>
                    </a:ext>
                  </a:extLst>
                </a:gridCol>
                <a:gridCol w="2303890">
                  <a:extLst>
                    <a:ext uri="{9D8B030D-6E8A-4147-A177-3AD203B41FA5}">
                      <a16:colId xmlns:a16="http://schemas.microsoft.com/office/drawing/2014/main" val="886548619"/>
                    </a:ext>
                  </a:extLst>
                </a:gridCol>
                <a:gridCol w="2303890">
                  <a:extLst>
                    <a:ext uri="{9D8B030D-6E8A-4147-A177-3AD203B41FA5}">
                      <a16:colId xmlns:a16="http://schemas.microsoft.com/office/drawing/2014/main" val="1764832484"/>
                    </a:ext>
                  </a:extLst>
                </a:gridCol>
                <a:gridCol w="2303890">
                  <a:extLst>
                    <a:ext uri="{9D8B030D-6E8A-4147-A177-3AD203B41FA5}">
                      <a16:colId xmlns:a16="http://schemas.microsoft.com/office/drawing/2014/main" val="3738240690"/>
                    </a:ext>
                  </a:extLst>
                </a:gridCol>
              </a:tblGrid>
              <a:tr h="9648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Наименование </a:t>
                      </a:r>
                      <a:endParaRPr lang="en-US" sz="1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параметра</a:t>
                      </a:r>
                    </a:p>
                  </a:txBody>
                  <a:tcPr marL="12698" marR="12698" marT="952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Уточненный </a:t>
                      </a:r>
                      <a:endParaRPr lang="en-US" sz="1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план на 01.01.2026 </a:t>
                      </a:r>
                    </a:p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(млн. руб.)</a:t>
                      </a:r>
                    </a:p>
                  </a:txBody>
                  <a:tcPr marL="12698" marR="12698" marT="952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И</a:t>
                      </a:r>
                      <a:r>
                        <a:rPr lang="ru-RU" sz="1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сполнен</a:t>
                      </a:r>
                      <a:r>
                        <a:rPr lang="en-US" sz="1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ие</a:t>
                      </a:r>
                      <a:r>
                        <a:rPr lang="ru-RU" sz="1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 </a:t>
                      </a:r>
                      <a:endParaRPr lang="en-US" sz="1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  <a:p>
                      <a:pPr algn="ctr" fontAlgn="ctr"/>
                      <a:r>
                        <a:rPr lang="en-US" sz="1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на 01.01.202</a:t>
                      </a:r>
                      <a:r>
                        <a:rPr lang="ru-RU" sz="1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6</a:t>
                      </a:r>
                    </a:p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(млн. руб.)</a:t>
                      </a:r>
                    </a:p>
                  </a:txBody>
                  <a:tcPr marL="12698" marR="12698" marT="952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%</a:t>
                      </a:r>
                      <a:r>
                        <a:rPr lang="ru-RU" sz="1900" b="1" i="0" u="none" strike="noStrike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к уточненному плану</a:t>
                      </a:r>
                    </a:p>
                    <a:p>
                      <a:pPr algn="ctr" fontAlgn="ctr"/>
                      <a:r>
                        <a:rPr lang="ru-RU" sz="1900" b="1" i="0" u="none" strike="noStrike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(гр.3 : гр.</a:t>
                      </a:r>
                      <a:r>
                        <a:rPr lang="en-US" sz="1900" b="1" i="0" u="none" strike="noStrike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</a:t>
                      </a:r>
                      <a:r>
                        <a:rPr lang="ru-RU" sz="1900" b="1" i="0" u="none" strike="noStrike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)</a:t>
                      </a:r>
                      <a:endParaRPr lang="ru-RU" sz="1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12698" marR="12698" marT="952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1" u="none" strike="noStrike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Исполнение  </a:t>
                      </a:r>
                    </a:p>
                    <a:p>
                      <a:pPr algn="ctr" fontAlgn="ctr"/>
                      <a:r>
                        <a:rPr lang="en-US" sz="1900" b="1" i="1" u="none" strike="noStrike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на 01.01.202</a:t>
                      </a:r>
                      <a:r>
                        <a:rPr lang="ru-RU" sz="1900" b="1" i="1" u="none" strike="noStrike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5 </a:t>
                      </a:r>
                    </a:p>
                    <a:p>
                      <a:pPr algn="ctr" fontAlgn="ctr"/>
                      <a:r>
                        <a:rPr lang="ru-RU" sz="1900" b="1" i="1" u="none" strike="noStrike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(млн. руб.)</a:t>
                      </a:r>
                      <a:endParaRPr lang="ru-RU" sz="19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12698" marR="12698" marT="952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949703"/>
                  </a:ext>
                </a:extLst>
              </a:tr>
              <a:tr h="26693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322274"/>
                  </a:ext>
                </a:extLst>
              </a:tr>
              <a:tr h="667999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+mn-lt"/>
                        </a:rPr>
                        <a:t>Доходы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11 686,2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11 616,0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99,4%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11 148,6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355094"/>
                  </a:ext>
                </a:extLst>
              </a:tr>
              <a:tr h="76078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+mn-lt"/>
                        </a:rPr>
                        <a:t>Расходы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12 064,2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11 514,9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5,4%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11 072,5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537342"/>
                  </a:ext>
                </a:extLst>
              </a:tr>
              <a:tr h="86592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+mn-lt"/>
                        </a:rPr>
                        <a:t>Дефицит (-) /</a:t>
                      </a:r>
                    </a:p>
                    <a:p>
                      <a:pPr algn="ctr"/>
                      <a:r>
                        <a:rPr lang="ru-RU" sz="2400" dirty="0">
                          <a:latin typeface="+mn-lt"/>
                        </a:rPr>
                        <a:t>профицит (+)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- 378,0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+ 101,1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+ 76,1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239359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262558" y="5052156"/>
            <a:ext cx="5544616" cy="1576262"/>
            <a:chOff x="262558" y="5167471"/>
            <a:chExt cx="5544616" cy="1576262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262558" y="5172689"/>
              <a:ext cx="5544616" cy="15694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550590" y="5167471"/>
              <a:ext cx="4993223" cy="1576262"/>
              <a:chOff x="550590" y="5152768"/>
              <a:chExt cx="4993223" cy="1576262"/>
            </a:xfrm>
          </p:grpSpPr>
          <p:sp>
            <p:nvSpPr>
              <p:cNvPr id="19" name="Скругленный прямоугольник 18"/>
              <p:cNvSpPr/>
              <p:nvPr/>
            </p:nvSpPr>
            <p:spPr>
              <a:xfrm>
                <a:off x="550590" y="5486668"/>
                <a:ext cx="1464831" cy="78744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Доходы</a:t>
                </a:r>
              </a:p>
              <a:p>
                <a:pPr algn="ctr"/>
                <a:r>
                  <a:rPr lang="ru-RU" sz="2400" b="1" dirty="0">
                    <a:solidFill>
                      <a:srgbClr val="C00000"/>
                    </a:solidFill>
                    <a:cs typeface="Times New Roman" panose="02020603050405020304" pitchFamily="18" charset="0"/>
                  </a:rPr>
                  <a:t>2025</a:t>
                </a:r>
              </a:p>
            </p:txBody>
          </p:sp>
          <p:sp>
            <p:nvSpPr>
              <p:cNvPr id="20" name="Скругленный прямоугольник 19"/>
              <p:cNvSpPr/>
              <p:nvPr/>
            </p:nvSpPr>
            <p:spPr>
              <a:xfrm>
                <a:off x="4078982" y="5486668"/>
                <a:ext cx="1464831" cy="78744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Доходы</a:t>
                </a:r>
              </a:p>
              <a:p>
                <a:pPr algn="ctr"/>
                <a:r>
                  <a:rPr lang="ru-RU" sz="2400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2024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672172" y="5157986"/>
                <a:ext cx="108012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b="1" dirty="0">
                    <a:cs typeface="Times New Roman" panose="02020603050405020304" pitchFamily="18" charset="0"/>
                  </a:rPr>
                  <a:t>&gt;</a:t>
                </a:r>
                <a:endParaRPr lang="ru-RU" sz="8800" b="1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683928" y="6267365"/>
                <a:ext cx="34563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>
                    <a:cs typeface="Times New Roman" panose="02020603050405020304" pitchFamily="18" charset="0"/>
                  </a:rPr>
                  <a:t>На</a:t>
                </a:r>
                <a:r>
                  <a:rPr lang="ru-RU" sz="2000" b="1" dirty="0">
                    <a:cs typeface="Times New Roman" panose="02020603050405020304" pitchFamily="18" charset="0"/>
                  </a:rPr>
                  <a:t> </a:t>
                </a:r>
                <a:r>
                  <a:rPr lang="ru-RU" sz="2400" b="1" dirty="0">
                    <a:cs typeface="Times New Roman" panose="02020603050405020304" pitchFamily="18" charset="0"/>
                  </a:rPr>
                  <a:t>467,4 </a:t>
                </a:r>
                <a:r>
                  <a:rPr lang="ru-RU" sz="2000" dirty="0">
                    <a:cs typeface="Times New Roman" panose="02020603050405020304" pitchFamily="18" charset="0"/>
                  </a:rPr>
                  <a:t>млн.рублей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345770" y="5152768"/>
                <a:ext cx="12574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/>
                  <a:t>На</a:t>
                </a:r>
                <a:r>
                  <a:rPr lang="ru-RU" b="1" dirty="0"/>
                  <a:t> </a:t>
                </a:r>
                <a:r>
                  <a:rPr lang="ru-RU" sz="2400" b="1" dirty="0"/>
                  <a:t>4,2</a:t>
                </a:r>
                <a:r>
                  <a:rPr lang="ru-RU" b="1" dirty="0"/>
                  <a:t> %</a:t>
                </a:r>
              </a:p>
            </p:txBody>
          </p:sp>
        </p:grpSp>
      </p:grpSp>
      <p:grpSp>
        <p:nvGrpSpPr>
          <p:cNvPr id="25" name="Группа 24"/>
          <p:cNvGrpSpPr/>
          <p:nvPr/>
        </p:nvGrpSpPr>
        <p:grpSpPr>
          <a:xfrm>
            <a:off x="6368169" y="5054178"/>
            <a:ext cx="5345496" cy="1575863"/>
            <a:chOff x="6599262" y="5151596"/>
            <a:chExt cx="5345496" cy="1575863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6599262" y="5157986"/>
              <a:ext cx="5345496" cy="15694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Скругленный прямоугольник 26"/>
            <p:cNvSpPr/>
            <p:nvPr/>
          </p:nvSpPr>
          <p:spPr>
            <a:xfrm>
              <a:off x="6815286" y="5441372"/>
              <a:ext cx="1464831" cy="83273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Расходы</a:t>
              </a:r>
            </a:p>
            <a:p>
              <a:pPr algn="ctr"/>
              <a:r>
                <a:rPr lang="ru-RU" sz="2400" b="1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2025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10199662" y="5441372"/>
              <a:ext cx="1464831" cy="83273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Расходы</a:t>
              </a:r>
            </a:p>
            <a:p>
              <a:pPr algn="ctr"/>
              <a:r>
                <a:rPr lang="ru-RU" sz="24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2024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903518" y="5151596"/>
              <a:ext cx="108012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cs typeface="Times New Roman" panose="02020603050405020304" pitchFamily="18" charset="0"/>
                </a:rPr>
                <a:t>&gt;</a:t>
              </a:r>
              <a:endParaRPr lang="ru-RU" sz="8800" b="1" dirty="0"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882831" y="6261636"/>
              <a:ext cx="34563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cs typeface="Times New Roman" panose="02020603050405020304" pitchFamily="18" charset="0"/>
                </a:rPr>
                <a:t>На</a:t>
              </a:r>
              <a:r>
                <a:rPr lang="ru-RU" sz="2000" b="1" dirty="0">
                  <a:cs typeface="Times New Roman" panose="02020603050405020304" pitchFamily="18" charset="0"/>
                </a:rPr>
                <a:t> </a:t>
              </a:r>
              <a:r>
                <a:rPr lang="ru-RU" sz="2400" b="1" dirty="0">
                  <a:cs typeface="Times New Roman" panose="02020603050405020304" pitchFamily="18" charset="0"/>
                </a:rPr>
                <a:t>442,4 </a:t>
              </a:r>
              <a:r>
                <a:rPr lang="ru-RU" sz="2000" dirty="0">
                  <a:cs typeface="Times New Roman" panose="02020603050405020304" pitchFamily="18" charset="0"/>
                </a:rPr>
                <a:t>млн.рублей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602913" y="5180946"/>
              <a:ext cx="13151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На</a:t>
              </a:r>
              <a:r>
                <a:rPr lang="ru-RU" b="1" dirty="0"/>
                <a:t> </a:t>
              </a:r>
              <a:r>
                <a:rPr lang="ru-RU" sz="2400" b="1" dirty="0"/>
                <a:t>4,0</a:t>
              </a:r>
              <a:r>
                <a:rPr lang="ru-RU" b="1" dirty="0"/>
                <a:t> 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0981783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30952" y="879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Roboto" pitchFamily="2" charset="0"/>
              <a:cs typeface="Roboto" pitchFamily="2" charset="0"/>
            </a:endParaRPr>
          </a:p>
        </p:txBody>
      </p:sp>
      <p:sp>
        <p:nvSpPr>
          <p:cNvPr id="45" name="Скругленный прямоугольник 39">
            <a:extLst>
              <a:ext uri="{FF2B5EF4-FFF2-40B4-BE49-F238E27FC236}">
                <a16:creationId xmlns:a16="http://schemas.microsoft.com/office/drawing/2014/main" id="{B9857171-C7ED-426D-96BD-11D62231EA86}"/>
              </a:ext>
            </a:extLst>
          </p:cNvPr>
          <p:cNvSpPr/>
          <p:nvPr/>
        </p:nvSpPr>
        <p:spPr>
          <a:xfrm>
            <a:off x="11995150" y="3281363"/>
            <a:ext cx="215900" cy="359568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405876" y="680617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22" name="TextBox 69">
            <a:extLst>
              <a:ext uri="{FF2B5EF4-FFF2-40B4-BE49-F238E27FC236}">
                <a16:creationId xmlns:a16="http://schemas.microsoft.com/office/drawing/2014/main" id="{BD5834AE-FB92-47B6-B5AC-9EF248425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943" y="85792"/>
            <a:ext cx="1160461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 Cn" pitchFamily="2" charset="0"/>
                <a:cs typeface="Arial" panose="020B0604020202020204" pitchFamily="34" charset="0"/>
              </a:rPr>
              <a:t>НАГРАДЫ АДМИНИСТРАЦИИ ГОРОДА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 Cn" pitchFamily="2" charset="0"/>
                <a:cs typeface="Arial" panose="020B0604020202020204" pitchFamily="34" charset="0"/>
              </a:rPr>
              <a:t>В СФЕРЕ ФИНАНСОВ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804839" y="6505575"/>
            <a:ext cx="51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http://annabal.tmweb.ru/images/News/75846-trophy-cup-icon-free-download-image.png">
            <a:extLst>
              <a:ext uri="{FF2B5EF4-FFF2-40B4-BE49-F238E27FC236}">
                <a16:creationId xmlns:a16="http://schemas.microsoft.com/office/drawing/2014/main" id="{F03D079F-B00D-444F-B658-127F5D373D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2" r="19145"/>
          <a:stretch/>
        </p:blipFill>
        <p:spPr bwMode="auto">
          <a:xfrm>
            <a:off x="358438" y="23034"/>
            <a:ext cx="1143701" cy="154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58C76C82-9527-4349-BD6D-1E100DB9139A}"/>
              </a:ext>
            </a:extLst>
          </p:cNvPr>
          <p:cNvGrpSpPr/>
          <p:nvPr/>
        </p:nvGrpSpPr>
        <p:grpSpPr>
          <a:xfrm>
            <a:off x="361055" y="4069707"/>
            <a:ext cx="10943264" cy="728976"/>
            <a:chOff x="153664" y="1362736"/>
            <a:chExt cx="6350127" cy="1229304"/>
          </a:xfrm>
        </p:grpSpPr>
        <p:sp>
          <p:nvSpPr>
            <p:cNvPr id="28" name="Скругленный прямоугольник 26">
              <a:extLst>
                <a:ext uri="{FF2B5EF4-FFF2-40B4-BE49-F238E27FC236}">
                  <a16:creationId xmlns:a16="http://schemas.microsoft.com/office/drawing/2014/main" id="{4EF35E42-AD4E-46A3-8976-601423EDCD7C}"/>
                </a:ext>
              </a:extLst>
            </p:cNvPr>
            <p:cNvSpPr/>
            <p:nvPr/>
          </p:nvSpPr>
          <p:spPr>
            <a:xfrm>
              <a:off x="153664" y="1362736"/>
              <a:ext cx="5246986" cy="1229304"/>
            </a:xfrm>
            <a:prstGeom prst="roundRect">
              <a:avLst/>
            </a:prstGeom>
            <a:solidFill>
              <a:srgbClr val="D6DBFE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60000" algn="just">
                <a:tabLst>
                  <a:tab pos="6224986" algn="l"/>
                </a:tabLst>
              </a:pPr>
              <a:r>
                <a:rPr lang="ru-RU" sz="1600" dirty="0">
                  <a:solidFill>
                    <a:schemeClr val="tx1"/>
                  </a:solidFill>
                  <a:cs typeface="Calibri" panose="020F0502020204030204" pitchFamily="34" charset="0"/>
                </a:rPr>
                <a:t>Региональный этап </a:t>
              </a:r>
              <a:r>
                <a:rPr lang="ru-RU" sz="1600" b="1" dirty="0">
                  <a:solidFill>
                    <a:schemeClr val="tx1"/>
                  </a:solidFill>
                  <a:cs typeface="Calibri" panose="020F0502020204030204" pitchFamily="34" charset="0"/>
                </a:rPr>
                <a:t>Всероссийского конкурса «Лучшая муниципальная практика»</a:t>
              </a:r>
              <a:r>
                <a:rPr lang="ru-RU" sz="1600" dirty="0">
                  <a:solidFill>
                    <a:schemeClr val="tx1"/>
                  </a:solidFill>
                  <a:cs typeface="Calibri" panose="020F0502020204030204" pitchFamily="34" charset="0"/>
                </a:rPr>
                <a:t> в номинации «Повышение эффективности управления территорией муниципального образования»</a:t>
              </a:r>
              <a:endParaRPr lang="ru-R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116FAB1-F963-4478-B3F8-B0DA2337BDA7}"/>
                </a:ext>
              </a:extLst>
            </p:cNvPr>
            <p:cNvSpPr txBox="1"/>
            <p:nvPr/>
          </p:nvSpPr>
          <p:spPr>
            <a:xfrm>
              <a:off x="5416155" y="1539897"/>
              <a:ext cx="1087636" cy="77852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2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 </a:t>
              </a: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место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5D8DCAB8-89E0-4B6F-B72C-7FA4689BF03D}"/>
              </a:ext>
            </a:extLst>
          </p:cNvPr>
          <p:cNvGrpSpPr/>
          <p:nvPr/>
        </p:nvGrpSpPr>
        <p:grpSpPr>
          <a:xfrm>
            <a:off x="361055" y="4843505"/>
            <a:ext cx="10916545" cy="923330"/>
            <a:chOff x="155575" y="2522608"/>
            <a:chExt cx="6334621" cy="1868574"/>
          </a:xfrm>
        </p:grpSpPr>
        <p:sp>
          <p:nvSpPr>
            <p:cNvPr id="40" name="Скругленный прямоугольник 31">
              <a:extLst>
                <a:ext uri="{FF2B5EF4-FFF2-40B4-BE49-F238E27FC236}">
                  <a16:creationId xmlns:a16="http://schemas.microsoft.com/office/drawing/2014/main" id="{69402A88-FB74-4049-BA73-ABACB5E7E1E8}"/>
                </a:ext>
              </a:extLst>
            </p:cNvPr>
            <p:cNvSpPr/>
            <p:nvPr/>
          </p:nvSpPr>
          <p:spPr>
            <a:xfrm>
              <a:off x="155575" y="2690296"/>
              <a:ext cx="5246986" cy="1642997"/>
            </a:xfrm>
            <a:prstGeom prst="roundRect">
              <a:avLst/>
            </a:prstGeom>
            <a:solidFill>
              <a:srgbClr val="D6DBFE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3600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6224986" algn="l"/>
                </a:tabLst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Мониторинг открытости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бюджетных данных муниципальных образований Нижегородской области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E3375D6-0F06-4541-A25D-17F42E988DA9}"/>
                </a:ext>
              </a:extLst>
            </p:cNvPr>
            <p:cNvSpPr txBox="1"/>
            <p:nvPr/>
          </p:nvSpPr>
          <p:spPr>
            <a:xfrm>
              <a:off x="5402561" y="2522608"/>
              <a:ext cx="1087635" cy="186857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ctr">
                <a:defRPr/>
              </a:pPr>
              <a:r>
                <a:rPr lang="ru-RU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Очень высокий уровень открытости</a:t>
              </a: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491F34CE-D0CB-4916-9992-5785E647F6A5}"/>
              </a:ext>
            </a:extLst>
          </p:cNvPr>
          <p:cNvGrpSpPr/>
          <p:nvPr/>
        </p:nvGrpSpPr>
        <p:grpSpPr>
          <a:xfrm>
            <a:off x="386456" y="3263364"/>
            <a:ext cx="10913638" cy="665797"/>
            <a:chOff x="153664" y="1564670"/>
            <a:chExt cx="6332936" cy="1027370"/>
          </a:xfrm>
        </p:grpSpPr>
        <p:sp>
          <p:nvSpPr>
            <p:cNvPr id="43" name="Скругленный прямоугольник 26">
              <a:extLst>
                <a:ext uri="{FF2B5EF4-FFF2-40B4-BE49-F238E27FC236}">
                  <a16:creationId xmlns:a16="http://schemas.microsoft.com/office/drawing/2014/main" id="{5677D314-E62C-4EE7-90F3-14DF92CBF9D1}"/>
                </a:ext>
              </a:extLst>
            </p:cNvPr>
            <p:cNvSpPr/>
            <p:nvPr/>
          </p:nvSpPr>
          <p:spPr>
            <a:xfrm>
              <a:off x="153664" y="1564670"/>
              <a:ext cx="5246986" cy="1027370"/>
            </a:xfrm>
            <a:prstGeom prst="roundRect">
              <a:avLst/>
            </a:prstGeom>
            <a:solidFill>
              <a:srgbClr val="D6DBFE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60000" algn="just">
                <a:tabLst>
                  <a:tab pos="6224986" algn="l"/>
                </a:tabLst>
              </a:pPr>
              <a:r>
                <a:rPr lang="ru-RU" sz="1600" dirty="0">
                  <a:solidFill>
                    <a:schemeClr val="tx1"/>
                  </a:solidFill>
                  <a:cs typeface="Calibri" panose="020F0502020204030204" pitchFamily="34" charset="0"/>
                </a:rPr>
                <a:t>Региональный этап </a:t>
              </a:r>
              <a:r>
                <a:rPr lang="ru-RU" sz="1600" b="1" dirty="0">
                  <a:solidFill>
                    <a:schemeClr val="tx1"/>
                  </a:solidFill>
                  <a:cs typeface="Calibri" panose="020F0502020204030204" pitchFamily="34" charset="0"/>
                </a:rPr>
                <a:t>конкурса творческих проектов по представлению бюджета для граждан </a:t>
              </a:r>
              <a:r>
                <a:rPr lang="ru-RU" sz="1600" dirty="0">
                  <a:solidFill>
                    <a:schemeClr val="tx1"/>
                  </a:solidFill>
                  <a:cs typeface="Calibri" panose="020F0502020204030204" pitchFamily="34" charset="0"/>
                </a:rPr>
                <a:t>в номинации «Лучший видеоролик о бюджете»</a:t>
              </a:r>
              <a:endParaRPr lang="ru-R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726FD67-8326-4A9C-8CFB-F55B10522ED5}"/>
                </a:ext>
              </a:extLst>
            </p:cNvPr>
            <p:cNvSpPr txBox="1"/>
            <p:nvPr/>
          </p:nvSpPr>
          <p:spPr>
            <a:xfrm>
              <a:off x="5398964" y="1710666"/>
              <a:ext cx="1087636" cy="712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1 </a:t>
              </a: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место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6EA2428-CB80-4A21-A7DB-2EAC290082EE}"/>
              </a:ext>
            </a:extLst>
          </p:cNvPr>
          <p:cNvGrpSpPr/>
          <p:nvPr/>
        </p:nvGrpSpPr>
        <p:grpSpPr>
          <a:xfrm>
            <a:off x="361055" y="1528447"/>
            <a:ext cx="10910975" cy="1598992"/>
            <a:chOff x="361055" y="2392514"/>
            <a:chExt cx="10910975" cy="1598992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B5812C77-6616-466C-A6CC-D3D845B72AC5}"/>
                </a:ext>
              </a:extLst>
            </p:cNvPr>
            <p:cNvGrpSpPr/>
            <p:nvPr/>
          </p:nvGrpSpPr>
          <p:grpSpPr>
            <a:xfrm>
              <a:off x="361055" y="2392514"/>
              <a:ext cx="10910975" cy="1598992"/>
              <a:chOff x="155575" y="5824756"/>
              <a:chExt cx="6331389" cy="2804301"/>
            </a:xfrm>
          </p:grpSpPr>
          <p:sp>
            <p:nvSpPr>
              <p:cNvPr id="37" name="Скругленный прямоугольник 35">
                <a:extLst>
                  <a:ext uri="{FF2B5EF4-FFF2-40B4-BE49-F238E27FC236}">
                    <a16:creationId xmlns:a16="http://schemas.microsoft.com/office/drawing/2014/main" id="{9D43CC73-5AE1-42B2-BF03-50300132E21D}"/>
                  </a:ext>
                </a:extLst>
              </p:cNvPr>
              <p:cNvSpPr/>
              <p:nvPr/>
            </p:nvSpPr>
            <p:spPr>
              <a:xfrm>
                <a:off x="155575" y="5824756"/>
                <a:ext cx="5246986" cy="2804301"/>
              </a:xfrm>
              <a:prstGeom prst="roundRect">
                <a:avLst/>
              </a:prstGeom>
              <a:solidFill>
                <a:srgbClr val="D6DBF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360000" algn="just">
                  <a:tabLst>
                    <a:tab pos="6224986" algn="l"/>
                  </a:tabLst>
                </a:pPr>
                <a:r>
                  <a:rPr lang="ru-RU" sz="1600" b="1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Всероссийский конкурс проектов по представлению бюджета для граждан:</a:t>
                </a:r>
              </a:p>
              <a:p>
                <a:pPr indent="360000" algn="just">
                  <a:tabLst>
                    <a:tab pos="6224986" algn="l"/>
                  </a:tabLst>
                </a:pPr>
                <a:endParaRPr lang="ru-RU" sz="1400" b="1" dirty="0">
                  <a:solidFill>
                    <a:schemeClr val="tx1"/>
                  </a:solidFill>
                  <a:cs typeface="Calibri" panose="020F0502020204030204" pitchFamily="34" charset="0"/>
                </a:endParaRPr>
              </a:p>
              <a:p>
                <a:pPr indent="360000" algn="just">
                  <a:tabLst>
                    <a:tab pos="6224986" algn="l"/>
                  </a:tabLst>
                </a:pPr>
                <a:r>
                  <a:rPr lang="ru-RU" sz="1400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- в номинации «Бюджет для граждан от СМИ» с видеороликом </a:t>
                </a:r>
                <a:r>
                  <a:rPr lang="ru-RU" sz="1400" b="1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«Бюджет Победы»</a:t>
                </a:r>
                <a:r>
                  <a:rPr lang="ru-RU" sz="1400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;</a:t>
                </a:r>
              </a:p>
              <a:p>
                <a:pPr indent="360000" algn="just">
                  <a:tabLst>
                    <a:tab pos="6224986" algn="l"/>
                  </a:tabLst>
                </a:pPr>
                <a:endParaRPr lang="ru-RU" sz="1400" dirty="0">
                  <a:solidFill>
                    <a:schemeClr val="tx1"/>
                  </a:solidFill>
                  <a:cs typeface="Calibri" panose="020F0502020204030204" pitchFamily="34" charset="0"/>
                </a:endParaRPr>
              </a:p>
              <a:p>
                <a:pPr indent="360000" algn="just">
                  <a:tabLst>
                    <a:tab pos="6224986" algn="l"/>
                  </a:tabLst>
                </a:pPr>
                <a:r>
                  <a:rPr lang="ru-RU" sz="1400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- в номинации «Лучшее обучающее мероприятие по бюджетной тематике» с проектом </a:t>
                </a:r>
                <a:r>
                  <a:rPr lang="ru-RU" sz="1400" b="1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«Выставка </a:t>
                </a:r>
              </a:p>
              <a:p>
                <a:pPr indent="360000" algn="just">
                  <a:tabLst>
                    <a:tab pos="6224986" algn="l"/>
                  </a:tabLst>
                </a:pPr>
                <a:r>
                  <a:rPr lang="ru-RU" sz="1400" b="1" dirty="0">
                    <a:solidFill>
                      <a:schemeClr val="tx1"/>
                    </a:solidFill>
                    <a:cs typeface="Calibri" panose="020F0502020204030204" pitchFamily="34" charset="0"/>
                  </a:rPr>
                  <a:t>«История денег»»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56FEB21-EDB4-4A36-B9F1-64C213240DBB}"/>
                  </a:ext>
                </a:extLst>
              </p:cNvPr>
              <p:cNvSpPr txBox="1"/>
              <p:nvPr/>
            </p:nvSpPr>
            <p:spPr>
              <a:xfrm>
                <a:off x="5399329" y="6422857"/>
                <a:ext cx="1087635" cy="809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24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Cambria" pitchFamily="18" charset="0"/>
                    <a:cs typeface="Calibri" panose="020F0502020204030204" pitchFamily="34" charset="0"/>
                  </a:rPr>
                  <a:t>1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ru-RU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itchFamily="18" charset="0"/>
                    <a:cs typeface="Calibri" panose="020F0502020204030204" pitchFamily="34" charset="0"/>
                  </a:rPr>
                  <a:t>место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3F73B28-B8F4-4CA2-AA14-A1664D1CC677}"/>
                </a:ext>
              </a:extLst>
            </p:cNvPr>
            <p:cNvSpPr txBox="1"/>
            <p:nvPr/>
          </p:nvSpPr>
          <p:spPr>
            <a:xfrm>
              <a:off x="9396114" y="3453276"/>
              <a:ext cx="1874337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3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 </a:t>
              </a: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rPr>
                <a:t>место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92159" y="5870204"/>
            <a:ext cx="10871308" cy="923333"/>
            <a:chOff x="140916" y="5841072"/>
            <a:chExt cx="10871308" cy="923333"/>
          </a:xfrm>
        </p:grpSpPr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491F34CE-D0CB-4916-9992-5785E647F6A5}"/>
                </a:ext>
              </a:extLst>
            </p:cNvPr>
            <p:cNvGrpSpPr/>
            <p:nvPr/>
          </p:nvGrpSpPr>
          <p:grpSpPr>
            <a:xfrm>
              <a:off x="140916" y="5841072"/>
              <a:ext cx="10871308" cy="923333"/>
              <a:chOff x="153664" y="1401076"/>
              <a:chExt cx="6308373" cy="1424763"/>
            </a:xfrm>
          </p:grpSpPr>
          <p:sp>
            <p:nvSpPr>
              <p:cNvPr id="31" name="Скругленный прямоугольник 26">
                <a:extLst>
                  <a:ext uri="{FF2B5EF4-FFF2-40B4-BE49-F238E27FC236}">
                    <a16:creationId xmlns:a16="http://schemas.microsoft.com/office/drawing/2014/main" id="{5677D314-E62C-4EE7-90F3-14DF92CBF9D1}"/>
                  </a:ext>
                </a:extLst>
              </p:cNvPr>
              <p:cNvSpPr/>
              <p:nvPr/>
            </p:nvSpPr>
            <p:spPr>
              <a:xfrm>
                <a:off x="153664" y="1441700"/>
                <a:ext cx="5246986" cy="1354002"/>
              </a:xfrm>
              <a:prstGeom prst="roundRect">
                <a:avLst/>
              </a:prstGeom>
              <a:solidFill>
                <a:srgbClr val="D6DBFE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3600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6224986" algn="l"/>
                  </a:tabLst>
                  <a:defRPr/>
                </a:pPr>
                <a:endPara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726FD67-8326-4A9C-8CFB-F55B10522ED5}"/>
                  </a:ext>
                </a:extLst>
              </p:cNvPr>
              <p:cNvSpPr txBox="1"/>
              <p:nvPr/>
            </p:nvSpPr>
            <p:spPr>
              <a:xfrm>
                <a:off x="5374401" y="1401076"/>
                <a:ext cx="1087636" cy="1424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rgbClr val="002060"/>
                    </a:solidFill>
                    <a:ea typeface="Cambria" pitchFamily="18" charset="0"/>
                    <a:cs typeface="Calibri" panose="020F0502020204030204" pitchFamily="34" charset="0"/>
                  </a:rPr>
                  <a:t>Высокое качество управления</a:t>
                </a:r>
              </a:p>
            </p:txBody>
          </p:sp>
        </p:grpSp>
        <p:sp>
          <p:nvSpPr>
            <p:cNvPr id="4" name="Прямоугольник 3"/>
            <p:cNvSpPr/>
            <p:nvPr/>
          </p:nvSpPr>
          <p:spPr>
            <a:xfrm>
              <a:off x="140916" y="6047610"/>
              <a:ext cx="892688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360000" algn="just">
                <a:tabLst>
                  <a:tab pos="6224986" algn="l"/>
                </a:tabLst>
              </a:pPr>
              <a:r>
                <a:rPr lang="ru-RU" sz="1600" b="1" dirty="0">
                  <a:cs typeface="Calibri" panose="020F0502020204030204" pitchFamily="34" charset="0"/>
                </a:rPr>
                <a:t>Оценка качества управления муниципальными финансами</a:t>
              </a:r>
              <a:r>
                <a:rPr lang="ru-RU" sz="1600" dirty="0">
                  <a:cs typeface="Calibri" panose="020F0502020204030204" pitchFamily="34" charset="0"/>
                </a:rPr>
                <a:t> муниципальных образований Нижегородской области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1212016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0" y="0"/>
            <a:ext cx="12191999" cy="6871607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sz="1800" b="1" dirty="0">
              <a:solidFill>
                <a:schemeClr val="bg1"/>
              </a:solidFill>
              <a:ea typeface="Roboto" pitchFamily="2" charset="0"/>
              <a:cs typeface="Roboto" pitchFamily="2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0CECF6C-1A28-4579-B50D-3ADC405300F6}"/>
              </a:ext>
            </a:extLst>
          </p:cNvPr>
          <p:cNvSpPr/>
          <p:nvPr/>
        </p:nvSpPr>
        <p:spPr>
          <a:xfrm>
            <a:off x="5691116" y="5155735"/>
            <a:ext cx="6420845" cy="46097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8" name="Рисунок 77" descr="https://upload.wikimedia.org/wikipedia/commons/thumb/2/2a/Coat_of_Arms_of_Dzerzhinsk.svg/797px-Coat_of_Arms_of_Dzerzhinsk.svg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57" y="231401"/>
            <a:ext cx="991096" cy="15121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Группа 4"/>
          <p:cNvGrpSpPr/>
          <p:nvPr/>
        </p:nvGrpSpPr>
        <p:grpSpPr>
          <a:xfrm>
            <a:off x="1382063" y="766026"/>
            <a:ext cx="7729043" cy="379657"/>
            <a:chOff x="1777734" y="932308"/>
            <a:chExt cx="7729043" cy="379657"/>
          </a:xfrm>
        </p:grpSpPr>
        <p:sp>
          <p:nvSpPr>
            <p:cNvPr id="84" name="Прямоугольник 83"/>
            <p:cNvSpPr/>
            <p:nvPr/>
          </p:nvSpPr>
          <p:spPr>
            <a:xfrm>
              <a:off x="1777734" y="950387"/>
              <a:ext cx="7117788" cy="36157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2" name="Text 132"/>
            <p:cNvSpPr txBox="1"/>
            <p:nvPr/>
          </p:nvSpPr>
          <p:spPr>
            <a:xfrm>
              <a:off x="1832398" y="932308"/>
              <a:ext cx="7674379" cy="335106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r>
                <a:rPr lang="ru-RU" sz="2400" b="1" dirty="0">
                  <a:solidFill>
                    <a:schemeClr val="bg1"/>
                  </a:solidFill>
                  <a:ea typeface="Cambria" pitchFamily="18" charset="0"/>
                  <a:cs typeface="Times New Roman" panose="02020603050405020304" pitchFamily="18" charset="0"/>
                </a:rPr>
                <a:t>Администрация городского округа город Дзержинск</a:t>
              </a:r>
              <a:endParaRPr lang="ru-RU" sz="2400" b="1" dirty="0">
                <a:solidFill>
                  <a:schemeClr val="bg1"/>
                </a:solidFill>
                <a:ea typeface="Cambria" pitchFamily="18" charset="0"/>
              </a:endParaRPr>
            </a:p>
          </p:txBody>
        </p:sp>
      </p:grpSp>
      <p:sp>
        <p:nvSpPr>
          <p:cNvPr id="85" name="Равнобедренный треугольник 84">
            <a:extLst>
              <a:ext uri="{FF2B5EF4-FFF2-40B4-BE49-F238E27FC236}">
                <a16:creationId xmlns:a16="http://schemas.microsoft.com/office/drawing/2014/main" id="{3A606818-E3AC-48C3-B93C-D28EADCA3820}"/>
              </a:ext>
            </a:extLst>
          </p:cNvPr>
          <p:cNvSpPr/>
          <p:nvPr/>
        </p:nvSpPr>
        <p:spPr>
          <a:xfrm rot="10800000">
            <a:off x="10018643" y="368"/>
            <a:ext cx="2173356" cy="1974973"/>
          </a:xfrm>
          <a:prstGeom prst="triangle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0" y="2835047"/>
            <a:ext cx="4032498" cy="4032161"/>
            <a:chOff x="0" y="3915127"/>
            <a:chExt cx="2952328" cy="2952081"/>
          </a:xfrm>
        </p:grpSpPr>
        <p:sp>
          <p:nvSpPr>
            <p:cNvPr id="87" name="Равнобедренный треугольник 86">
              <a:extLst>
                <a:ext uri="{FF2B5EF4-FFF2-40B4-BE49-F238E27FC236}">
                  <a16:creationId xmlns:a16="http://schemas.microsoft.com/office/drawing/2014/main" id="{72A69120-A2ED-40CB-92AB-ADBCE7588318}"/>
                </a:ext>
              </a:extLst>
            </p:cNvPr>
            <p:cNvSpPr/>
            <p:nvPr/>
          </p:nvSpPr>
          <p:spPr>
            <a:xfrm>
              <a:off x="0" y="3915127"/>
              <a:ext cx="2952328" cy="2952081"/>
            </a:xfrm>
            <a:prstGeom prst="triangle">
              <a:avLst>
                <a:gd name="adj" fmla="val 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6" name="Rectangle 13">
              <a:extLst>
                <a:ext uri="{FF2B5EF4-FFF2-40B4-BE49-F238E27FC236}">
                  <a16:creationId xmlns:a16="http://schemas.microsoft.com/office/drawing/2014/main" id="{19F36107-3499-4176-8D08-287C729D26FB}"/>
                </a:ext>
              </a:extLst>
            </p:cNvPr>
            <p:cNvSpPr/>
            <p:nvPr/>
          </p:nvSpPr>
          <p:spPr>
            <a:xfrm>
              <a:off x="0" y="4049688"/>
              <a:ext cx="2808313" cy="2808312"/>
            </a:xfrm>
            <a:prstGeom prst="rtTriangl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2875BB"/>
                </a:highlight>
              </a:endParaRPr>
            </a:p>
          </p:txBody>
        </p:sp>
      </p:grpSp>
      <p:sp>
        <p:nvSpPr>
          <p:cNvPr id="89" name="Text 132"/>
          <p:cNvSpPr txBox="1"/>
          <p:nvPr/>
        </p:nvSpPr>
        <p:spPr>
          <a:xfrm>
            <a:off x="1677406" y="2124148"/>
            <a:ext cx="9086551" cy="23718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/>
            <a:r>
              <a:rPr lang="ru-RU" sz="7200" b="1" dirty="0">
                <a:solidFill>
                  <a:srgbClr val="002060"/>
                </a:solidFill>
                <a:ea typeface="Cambria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7200" b="1" dirty="0">
              <a:solidFill>
                <a:srgbClr val="002060"/>
              </a:solidFill>
              <a:ea typeface="Cambria" pitchFamily="18" charset="0"/>
            </a:endParaRPr>
          </a:p>
        </p:txBody>
      </p:sp>
      <p:sp>
        <p:nvSpPr>
          <p:cNvPr id="23" name="Text 132">
            <a:extLst>
              <a:ext uri="{FF2B5EF4-FFF2-40B4-BE49-F238E27FC236}">
                <a16:creationId xmlns:a16="http://schemas.microsoft.com/office/drawing/2014/main" id="{4B12920F-F2AF-4C38-9F9C-35FBBF354553}"/>
              </a:ext>
            </a:extLst>
          </p:cNvPr>
          <p:cNvSpPr txBox="1"/>
          <p:nvPr/>
        </p:nvSpPr>
        <p:spPr>
          <a:xfrm>
            <a:off x="3934437" y="5074362"/>
            <a:ext cx="8177524" cy="164562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r"/>
            <a:r>
              <a:rPr lang="ru-RU" sz="3600" b="1" dirty="0" err="1">
                <a:solidFill>
                  <a:schemeClr val="bg1"/>
                </a:solidFill>
                <a:ea typeface="Cambria" pitchFamily="18" charset="0"/>
                <a:cs typeface="Times New Roman" panose="02020603050405020304" pitchFamily="18" charset="0"/>
              </a:rPr>
              <a:t>Кулигина</a:t>
            </a:r>
            <a:r>
              <a:rPr lang="ru-RU" sz="3600" b="1" dirty="0">
                <a:solidFill>
                  <a:schemeClr val="bg1"/>
                </a:solidFill>
                <a:ea typeface="Cambria" pitchFamily="18" charset="0"/>
                <a:cs typeface="Times New Roman" panose="02020603050405020304" pitchFamily="18" charset="0"/>
              </a:rPr>
              <a:t> Ольга Александровна</a:t>
            </a:r>
            <a:endParaRPr lang="ru-RU" sz="3600" b="1" dirty="0">
              <a:solidFill>
                <a:srgbClr val="002060"/>
              </a:solidFill>
              <a:ea typeface="Cambria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i="1" dirty="0" err="1">
                <a:solidFill>
                  <a:srgbClr val="002060"/>
                </a:solidFill>
                <a:ea typeface="Cambria" pitchFamily="18" charset="0"/>
                <a:cs typeface="Times New Roman" panose="02020603050405020304" pitchFamily="18" charset="0"/>
              </a:rPr>
              <a:t>И.о</a:t>
            </a:r>
            <a:r>
              <a:rPr lang="ru-RU" b="1" i="1" dirty="0">
                <a:solidFill>
                  <a:srgbClr val="002060"/>
                </a:solidFill>
                <a:ea typeface="Cambria" pitchFamily="18" charset="0"/>
                <a:cs typeface="Times New Roman" panose="02020603050405020304" pitchFamily="18" charset="0"/>
              </a:rPr>
              <a:t>. заместителя главы администрации, </a:t>
            </a:r>
          </a:p>
          <a:p>
            <a:pPr algn="r"/>
            <a:r>
              <a:rPr lang="ru-RU" b="1" i="1" dirty="0">
                <a:solidFill>
                  <a:srgbClr val="002060"/>
                </a:solidFill>
                <a:ea typeface="Cambria" pitchFamily="18" charset="0"/>
                <a:cs typeface="Times New Roman" panose="02020603050405020304" pitchFamily="18" charset="0"/>
              </a:rPr>
              <a:t>директора департамента финансов</a:t>
            </a:r>
          </a:p>
          <a:p>
            <a:pPr algn="r"/>
            <a:r>
              <a:rPr lang="ru-RU" b="1" i="1" dirty="0">
                <a:solidFill>
                  <a:srgbClr val="002060"/>
                </a:solidFill>
                <a:ea typeface="Cambria" pitchFamily="18" charset="0"/>
                <a:cs typeface="Times New Roman" panose="02020603050405020304" pitchFamily="18" charset="0"/>
              </a:rPr>
              <a:t> администрации г.Дзержинска</a:t>
            </a:r>
          </a:p>
          <a:p>
            <a:pPr algn="r"/>
            <a:r>
              <a:rPr lang="ru-RU" b="1" i="1" dirty="0">
                <a:solidFill>
                  <a:srgbClr val="002060"/>
                </a:solidFill>
                <a:ea typeface="Cambria" pitchFamily="18" charset="0"/>
                <a:cs typeface="Times New Roman" panose="02020603050405020304" pitchFamily="18" charset="0"/>
              </a:rPr>
              <a:t>Телефон: 8 (8313) 39-78-97, электронная почта: </a:t>
            </a:r>
            <a:r>
              <a:rPr lang="en-US" b="1" i="1" dirty="0">
                <a:solidFill>
                  <a:srgbClr val="002060"/>
                </a:solidFill>
                <a:ea typeface="Cambria" pitchFamily="18" charset="0"/>
                <a:cs typeface="Times New Roman" panose="02020603050405020304" pitchFamily="18" charset="0"/>
              </a:rPr>
              <a:t>admin-fino@fino.dzr.nnov.ru</a:t>
            </a:r>
            <a:endParaRPr lang="ru-RU" b="1" i="1" dirty="0">
              <a:solidFill>
                <a:srgbClr val="002060"/>
              </a:solidFill>
              <a:ea typeface="Cambria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85114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0" y="5218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sz="1800" b="1" dirty="0">
              <a:solidFill>
                <a:schemeClr val="bg1"/>
              </a:solidFill>
              <a:ea typeface="Roboto" pitchFamily="2" charset="0"/>
              <a:cs typeface="Roboto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405876" y="718717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422" name="TextBox 69">
            <a:extLst>
              <a:ext uri="{FF2B5EF4-FFF2-40B4-BE49-F238E27FC236}">
                <a16:creationId xmlns:a16="http://schemas.microsoft.com/office/drawing/2014/main" id="{BD5834AE-FB92-47B6-B5AC-9EF248425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8" y="85792"/>
            <a:ext cx="11287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4000" b="1" dirty="0">
                <a:latin typeface="+mn-lt"/>
                <a:ea typeface="Roboto Cn" pitchFamily="2" charset="0"/>
                <a:cs typeface="Arial" panose="020B0604020202020204" pitchFamily="34" charset="0"/>
              </a:rPr>
              <a:t>ДОХОДЫ ГОРОДСКОГО БЮДЖЕТА</a:t>
            </a:r>
          </a:p>
        </p:txBody>
      </p:sp>
      <p:sp>
        <p:nvSpPr>
          <p:cNvPr id="24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11965439" y="6505575"/>
            <a:ext cx="20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A226E7E-A013-4755-8D26-9911A9567F5F}"/>
              </a:ext>
            </a:extLst>
          </p:cNvPr>
          <p:cNvSpPr/>
          <p:nvPr/>
        </p:nvSpPr>
        <p:spPr>
          <a:xfrm>
            <a:off x="262557" y="900403"/>
            <a:ext cx="11702881" cy="898580"/>
          </a:xfrm>
          <a:prstGeom prst="rect">
            <a:avLst/>
          </a:prstGeom>
          <a:solidFill>
            <a:srgbClr val="BE0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/>
              <a:t>Исполнение городского бюджета за 2025 год по доходам составило </a:t>
            </a:r>
          </a:p>
          <a:p>
            <a:pPr algn="ctr">
              <a:defRPr/>
            </a:pPr>
            <a:r>
              <a:rPr lang="ru-RU" sz="3200" b="1" dirty="0"/>
              <a:t>11 </a:t>
            </a:r>
            <a:r>
              <a:rPr lang="ru-RU" sz="2400" dirty="0"/>
              <a:t>млрд. </a:t>
            </a:r>
            <a:r>
              <a:rPr lang="ru-RU" sz="3200" b="1" dirty="0"/>
              <a:t>616</a:t>
            </a:r>
            <a:r>
              <a:rPr lang="ru-RU" sz="2400" dirty="0"/>
              <a:t> млн. рублей </a:t>
            </a:r>
            <a:r>
              <a:rPr lang="ru-RU" sz="2000" i="1" dirty="0"/>
              <a:t>(99,4 % от уточненного плана) </a:t>
            </a:r>
          </a:p>
        </p:txBody>
      </p:sp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1841851178"/>
              </p:ext>
            </p:extLst>
          </p:nvPr>
        </p:nvGraphicFramePr>
        <p:xfrm>
          <a:off x="1" y="1798982"/>
          <a:ext cx="12191999" cy="4516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2262278"/>
            <a:ext cx="33631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6 </a:t>
            </a:r>
            <a:r>
              <a:rPr lang="ru-RU" dirty="0"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млрд. </a:t>
            </a:r>
            <a:r>
              <a:rPr lang="ru-RU" sz="2400" b="1" dirty="0"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013,3</a:t>
            </a:r>
            <a:r>
              <a:rPr lang="ru-RU" dirty="0"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 млн.рублей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418737" y="4700892"/>
            <a:ext cx="33631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488,2</a:t>
            </a:r>
            <a:r>
              <a:rPr lang="ru-RU" dirty="0"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 млн.рублей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6095999" y="2262278"/>
            <a:ext cx="33631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5 </a:t>
            </a:r>
            <a:r>
              <a:rPr lang="ru-RU" dirty="0"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млрд. </a:t>
            </a:r>
            <a:r>
              <a:rPr lang="ru-RU" sz="2400" b="1" dirty="0"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114,5</a:t>
            </a:r>
            <a:r>
              <a:rPr lang="ru-RU" dirty="0"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 млн.рублей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6095999" y="5209794"/>
            <a:ext cx="5544616" cy="1591272"/>
            <a:chOff x="6311230" y="5195690"/>
            <a:chExt cx="5544616" cy="1591272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6311230" y="5267698"/>
              <a:ext cx="5544616" cy="14974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Скругленный прямоугольник 38"/>
            <p:cNvSpPr/>
            <p:nvPr/>
          </p:nvSpPr>
          <p:spPr>
            <a:xfrm>
              <a:off x="6554006" y="5574067"/>
              <a:ext cx="1944216" cy="78744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75000"/>
                </a:lnSpc>
              </a:pPr>
              <a:r>
                <a:rPr lang="ru-RU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Налоговые и неналоговые доходы </a:t>
              </a:r>
              <a:r>
                <a:rPr lang="ru-RU" sz="2400" b="1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2025</a:t>
              </a:r>
            </a:p>
          </p:txBody>
        </p:sp>
        <p:sp>
          <p:nvSpPr>
            <p:cNvPr id="40" name="Скругленный прямоугольник 39"/>
            <p:cNvSpPr/>
            <p:nvPr/>
          </p:nvSpPr>
          <p:spPr>
            <a:xfrm>
              <a:off x="9794366" y="5574067"/>
              <a:ext cx="1791521" cy="78744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75000"/>
                </a:lnSpc>
              </a:pPr>
              <a:r>
                <a:rPr lang="ru-RU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Налоговые и неналоговые доходы </a:t>
              </a:r>
              <a:r>
                <a:rPr lang="ru-RU" sz="24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2024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14246" y="5195690"/>
              <a:ext cx="108012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cs typeface="Times New Roman" panose="02020603050405020304" pitchFamily="18" charset="0"/>
                </a:rPr>
                <a:t>&gt;</a:t>
              </a:r>
              <a:endParaRPr lang="ru-RU" sz="8800" b="1" dirty="0"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858859" y="6325297"/>
              <a:ext cx="26288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cs typeface="Times New Roman" panose="02020603050405020304" pitchFamily="18" charset="0"/>
                </a:rPr>
                <a:t>На</a:t>
              </a:r>
              <a:r>
                <a:rPr lang="ru-RU" sz="2000" b="1" dirty="0">
                  <a:cs typeface="Times New Roman" panose="02020603050405020304" pitchFamily="18" charset="0"/>
                </a:rPr>
                <a:t> </a:t>
              </a:r>
              <a:r>
                <a:rPr lang="ru-RU" sz="2400" b="1" dirty="0">
                  <a:cs typeface="Times New Roman" panose="02020603050405020304" pitchFamily="18" charset="0"/>
                </a:rPr>
                <a:t>887,1</a:t>
              </a:r>
              <a:r>
                <a:rPr lang="ru-RU" sz="2000" b="1" dirty="0">
                  <a:cs typeface="Times New Roman" panose="02020603050405020304" pitchFamily="18" charset="0"/>
                </a:rPr>
                <a:t> </a:t>
              </a:r>
              <a:r>
                <a:rPr lang="ru-RU" sz="2000" dirty="0">
                  <a:cs typeface="Times New Roman" panose="02020603050405020304" pitchFamily="18" charset="0"/>
                </a:rPr>
                <a:t>млн. рублей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478344" y="5247820"/>
              <a:ext cx="13679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На</a:t>
              </a:r>
              <a:r>
                <a:rPr lang="ru-RU" b="1" dirty="0"/>
                <a:t> </a:t>
              </a:r>
              <a:r>
                <a:rPr lang="ru-RU" sz="2400" b="1" dirty="0"/>
                <a:t>18,8</a:t>
              </a:r>
              <a:r>
                <a:rPr lang="ru-RU" b="1" dirty="0"/>
                <a:t> %</a:t>
              </a:r>
            </a:p>
          </p:txBody>
        </p:sp>
      </p:grpSp>
      <p:sp>
        <p:nvSpPr>
          <p:cNvPr id="46" name="Скругленный прямоугольник 45"/>
          <p:cNvSpPr/>
          <p:nvPr/>
        </p:nvSpPr>
        <p:spPr>
          <a:xfrm>
            <a:off x="227433" y="5486400"/>
            <a:ext cx="4377225" cy="125763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black"/>
                </a:solidFill>
                <a:cs typeface="Times New Roman" panose="02020603050405020304" pitchFamily="18" charset="0"/>
              </a:rPr>
              <a:t>Налоговые и неналоговые доходы исполнены на </a:t>
            </a:r>
            <a:r>
              <a:rPr lang="ru-RU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104,0%</a:t>
            </a:r>
            <a:r>
              <a:rPr lang="ru-RU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>
                <a:solidFill>
                  <a:prstClr val="black"/>
                </a:solidFill>
                <a:cs typeface="Times New Roman" panose="02020603050405020304" pitchFamily="18" charset="0"/>
              </a:rPr>
              <a:t>к уточненному годовому плану</a:t>
            </a:r>
          </a:p>
          <a:p>
            <a:pPr algn="ctr"/>
            <a:r>
              <a:rPr lang="ru-RU" i="1" dirty="0">
                <a:solidFill>
                  <a:prstClr val="black"/>
                </a:solidFill>
                <a:cs typeface="Times New Roman" panose="02020603050405020304" pitchFamily="18" charset="0"/>
              </a:rPr>
              <a:t> (сверх плана </a:t>
            </a:r>
            <a:r>
              <a:rPr lang="ru-RU" sz="20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214,0</a:t>
            </a:r>
            <a:r>
              <a:rPr lang="ru-RU" i="1" dirty="0">
                <a:solidFill>
                  <a:srgbClr val="002060"/>
                </a:solidFill>
                <a:cs typeface="Times New Roman" panose="02020603050405020304" pitchFamily="18" charset="0"/>
              </a:rPr>
              <a:t> млн.рублей</a:t>
            </a:r>
            <a:r>
              <a:rPr lang="ru-RU" i="1" dirty="0">
                <a:solidFill>
                  <a:schemeClr val="tx1"/>
                </a:solidFill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9940236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0" y="5218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sz="1800" b="1" dirty="0">
              <a:solidFill>
                <a:schemeClr val="bg1"/>
              </a:solidFill>
              <a:ea typeface="Roboto" pitchFamily="2" charset="0"/>
              <a:cs typeface="Roboto" pitchFamily="2" charset="0"/>
            </a:endParaRPr>
          </a:p>
        </p:txBody>
      </p: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197D74FE-8892-42FC-9082-4087F299DBB6}"/>
              </a:ext>
            </a:extLst>
          </p:cNvPr>
          <p:cNvCxnSpPr>
            <a:cxnSpLocks/>
          </p:cNvCxnSpPr>
          <p:nvPr/>
        </p:nvCxnSpPr>
        <p:spPr>
          <a:xfrm>
            <a:off x="0" y="3895613"/>
            <a:ext cx="12192000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405876" y="718717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11965439" y="6505575"/>
            <a:ext cx="20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+mn-lt"/>
              </a:rPr>
              <a:t>5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96BE4F2-0635-445F-996A-6EF8B1E40F3F}"/>
              </a:ext>
            </a:extLst>
          </p:cNvPr>
          <p:cNvSpPr/>
          <p:nvPr/>
        </p:nvSpPr>
        <p:spPr>
          <a:xfrm>
            <a:off x="-731383" y="4041250"/>
            <a:ext cx="32465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2025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год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327987E-6699-4174-926D-3686E8F680FC}"/>
              </a:ext>
            </a:extLst>
          </p:cNvPr>
          <p:cNvGrpSpPr/>
          <p:nvPr/>
        </p:nvGrpSpPr>
        <p:grpSpPr>
          <a:xfrm>
            <a:off x="385965" y="4523755"/>
            <a:ext cx="7706285" cy="1987839"/>
            <a:chOff x="6733068" y="2034588"/>
            <a:chExt cx="5049130" cy="1987839"/>
          </a:xfrm>
        </p:grpSpPr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241A84C6-6E23-4A49-8D17-5F925D156247}"/>
                </a:ext>
              </a:extLst>
            </p:cNvPr>
            <p:cNvSpPr/>
            <p:nvPr/>
          </p:nvSpPr>
          <p:spPr>
            <a:xfrm>
              <a:off x="6733069" y="2503803"/>
              <a:ext cx="4919239" cy="1518624"/>
            </a:xfrm>
            <a:prstGeom prst="round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" name="Прямоугольник: скругленные углы 2">
              <a:extLst>
                <a:ext uri="{FF2B5EF4-FFF2-40B4-BE49-F238E27FC236}">
                  <a16:creationId xmlns:a16="http://schemas.microsoft.com/office/drawing/2014/main" id="{7BA195DE-91B1-435E-BF2D-43DD3994FCC7}"/>
                </a:ext>
              </a:extLst>
            </p:cNvPr>
            <p:cNvSpPr/>
            <p:nvPr/>
          </p:nvSpPr>
          <p:spPr>
            <a:xfrm>
              <a:off x="8808440" y="2972664"/>
              <a:ext cx="1211824" cy="57336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/>
                <a:t>488,2</a:t>
              </a:r>
            </a:p>
            <a:p>
              <a:pPr algn="ctr"/>
              <a:r>
                <a:rPr lang="ru-RU" sz="1200" dirty="0"/>
                <a:t>млн.рублей</a:t>
              </a:r>
            </a:p>
          </p:txBody>
        </p:sp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498F2613-59DE-4919-809E-ACE903026901}"/>
                </a:ext>
              </a:extLst>
            </p:cNvPr>
            <p:cNvSpPr/>
            <p:nvPr/>
          </p:nvSpPr>
          <p:spPr>
            <a:xfrm>
              <a:off x="10020264" y="2972664"/>
              <a:ext cx="1632044" cy="573362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/>
                <a:t>937,5</a:t>
              </a:r>
            </a:p>
            <a:p>
              <a:pPr algn="ctr"/>
              <a:r>
                <a:rPr lang="ru-RU" sz="1200" dirty="0"/>
                <a:t>млн.рублей</a:t>
              </a:r>
              <a:endParaRPr lang="ru-RU" dirty="0"/>
            </a:p>
          </p:txBody>
        </p:sp>
        <p:sp>
          <p:nvSpPr>
            <p:cNvPr id="27" name="Блок-схема: альтернативный процесс 26">
              <a:extLst>
                <a:ext uri="{FF2B5EF4-FFF2-40B4-BE49-F238E27FC236}">
                  <a16:creationId xmlns:a16="http://schemas.microsoft.com/office/drawing/2014/main" id="{732EF0F2-71BD-452D-AB34-02401CE17FCD}"/>
                </a:ext>
              </a:extLst>
            </p:cNvPr>
            <p:cNvSpPr/>
            <p:nvPr/>
          </p:nvSpPr>
          <p:spPr>
            <a:xfrm>
              <a:off x="6733069" y="2034588"/>
              <a:ext cx="4919237" cy="800219"/>
            </a:xfrm>
            <a:prstGeom prst="flowChartAlternateProcess">
              <a:avLst/>
            </a:prstGeom>
            <a:solidFill>
              <a:srgbClr val="BE00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dirty="0"/>
            </a:p>
          </p:txBody>
        </p:sp>
        <p:sp>
          <p:nvSpPr>
            <p:cNvPr id="31" name="Знак ''плюс'' 30">
              <a:extLst>
                <a:ext uri="{FF2B5EF4-FFF2-40B4-BE49-F238E27FC236}">
                  <a16:creationId xmlns:a16="http://schemas.microsoft.com/office/drawing/2014/main" id="{93B501A6-F92A-49E0-AA8B-4F39328B8B71}"/>
                </a:ext>
              </a:extLst>
            </p:cNvPr>
            <p:cNvSpPr/>
            <p:nvPr/>
          </p:nvSpPr>
          <p:spPr>
            <a:xfrm>
              <a:off x="9861756" y="3027915"/>
              <a:ext cx="309972" cy="428896"/>
            </a:xfrm>
            <a:prstGeom prst="mathPlus">
              <a:avLst>
                <a:gd name="adj1" fmla="val 1152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DFAD4CF2-B0F1-4A5F-8598-FB3649833330}"/>
                </a:ext>
              </a:extLst>
            </p:cNvPr>
            <p:cNvSpPr/>
            <p:nvPr/>
          </p:nvSpPr>
          <p:spPr>
            <a:xfrm>
              <a:off x="6863400" y="3487285"/>
              <a:ext cx="186115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/>
                <a:t>Налоговые </a:t>
              </a:r>
            </a:p>
            <a:p>
              <a:pPr algn="ctr"/>
              <a:r>
                <a:rPr lang="ru-RU" sz="1400" dirty="0"/>
                <a:t>доходы</a:t>
              </a:r>
              <a:endParaRPr lang="ru-RU" sz="1050" dirty="0"/>
            </a:p>
          </p:txBody>
        </p: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4D49E0C1-E8B1-4C35-9710-33349B670AAD}"/>
                </a:ext>
              </a:extLst>
            </p:cNvPr>
            <p:cNvSpPr/>
            <p:nvPr/>
          </p:nvSpPr>
          <p:spPr>
            <a:xfrm>
              <a:off x="8485994" y="3480450"/>
              <a:ext cx="186115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/>
                <a:t>Неналоговые </a:t>
              </a:r>
            </a:p>
            <a:p>
              <a:pPr algn="ctr"/>
              <a:r>
                <a:rPr lang="ru-RU" sz="1400" dirty="0"/>
                <a:t>доходы</a:t>
              </a:r>
              <a:endParaRPr lang="ru-RU" sz="1050" dirty="0"/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BAD5B369-0AA8-4F02-9897-6E592B396355}"/>
                </a:ext>
              </a:extLst>
            </p:cNvPr>
            <p:cNvSpPr/>
            <p:nvPr/>
          </p:nvSpPr>
          <p:spPr>
            <a:xfrm>
              <a:off x="9921047" y="3499207"/>
              <a:ext cx="186115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/>
                <a:t>Финансовая помощь </a:t>
              </a:r>
            </a:p>
            <a:p>
              <a:pPr algn="ctr"/>
              <a:r>
                <a:rPr lang="ru-RU" sz="1400" dirty="0"/>
                <a:t>(дотации)</a:t>
              </a:r>
              <a:endParaRPr lang="ru-RU" sz="1050" dirty="0"/>
            </a:p>
          </p:txBody>
        </p:sp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61B1F00A-EDAA-42CE-8FCB-8CDA7209C096}"/>
                </a:ext>
              </a:extLst>
            </p:cNvPr>
            <p:cNvSpPr/>
            <p:nvPr/>
          </p:nvSpPr>
          <p:spPr>
            <a:xfrm>
              <a:off x="6733068" y="2972664"/>
              <a:ext cx="2075371" cy="573362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/>
                <a:t>5 114,5</a:t>
              </a:r>
            </a:p>
            <a:p>
              <a:pPr algn="ctr"/>
              <a:r>
                <a:rPr lang="ru-RU" sz="1200" dirty="0"/>
                <a:t>млн.рублей</a:t>
              </a:r>
              <a:endParaRPr lang="ru-RU" dirty="0"/>
            </a:p>
          </p:txBody>
        </p:sp>
        <p:sp>
          <p:nvSpPr>
            <p:cNvPr id="7" name="Знак ''плюс'' 6">
              <a:extLst>
                <a:ext uri="{FF2B5EF4-FFF2-40B4-BE49-F238E27FC236}">
                  <a16:creationId xmlns:a16="http://schemas.microsoft.com/office/drawing/2014/main" id="{2CAF999A-33CF-4A26-9BF5-7B57DEFCD65B}"/>
                </a:ext>
              </a:extLst>
            </p:cNvPr>
            <p:cNvSpPr/>
            <p:nvPr/>
          </p:nvSpPr>
          <p:spPr>
            <a:xfrm>
              <a:off x="8646319" y="3027915"/>
              <a:ext cx="309972" cy="428896"/>
            </a:xfrm>
            <a:prstGeom prst="mathPlus">
              <a:avLst>
                <a:gd name="adj1" fmla="val 1152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0B66F56-316A-403B-B60E-A8DDF00B5150}"/>
              </a:ext>
            </a:extLst>
          </p:cNvPr>
          <p:cNvCxnSpPr>
            <a:cxnSpLocks/>
          </p:cNvCxnSpPr>
          <p:nvPr/>
        </p:nvCxnSpPr>
        <p:spPr>
          <a:xfrm>
            <a:off x="8129899" y="0"/>
            <a:ext cx="0" cy="6863218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9C49583C-EE26-4B58-9494-37C5DD0615ED}"/>
              </a:ext>
            </a:extLst>
          </p:cNvPr>
          <p:cNvSpPr/>
          <p:nvPr/>
        </p:nvSpPr>
        <p:spPr>
          <a:xfrm>
            <a:off x="-647016" y="1093803"/>
            <a:ext cx="32465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2024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год</a:t>
            </a:r>
          </a:p>
        </p:txBody>
      </p:sp>
      <p:sp>
        <p:nvSpPr>
          <p:cNvPr id="62" name="TextBox 69">
            <a:extLst>
              <a:ext uri="{FF2B5EF4-FFF2-40B4-BE49-F238E27FC236}">
                <a16:creationId xmlns:a16="http://schemas.microsoft.com/office/drawing/2014/main" id="{D556706E-59D6-4BD6-8D47-F0B5F02EF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2653" y="1576779"/>
            <a:ext cx="3568303" cy="783193"/>
          </a:xfrm>
          <a:prstGeom prst="flowChartAlternateProcess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chemeClr val="bg1"/>
                </a:solidFill>
                <a:latin typeface="+mn-lt"/>
                <a:ea typeface="Roboto Cn" pitchFamily="2" charset="0"/>
                <a:cs typeface="Arial" panose="020B0604020202020204" pitchFamily="34" charset="0"/>
              </a:rPr>
              <a:t>Доходы бюджета на душу населения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A3834C07-738B-4B71-B742-C3D47393864B}"/>
              </a:ext>
            </a:extLst>
          </p:cNvPr>
          <p:cNvSpPr/>
          <p:nvPr/>
        </p:nvSpPr>
        <p:spPr>
          <a:xfrm>
            <a:off x="8151119" y="4759687"/>
            <a:ext cx="434100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0070C0"/>
                </a:solidFill>
              </a:rPr>
              <a:t>29,3</a:t>
            </a:r>
          </a:p>
          <a:p>
            <a:pPr algn="ctr"/>
            <a:r>
              <a:rPr 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тыс.рублей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человека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D4EB96B5-C500-4057-B879-4BB98A813687}"/>
              </a:ext>
            </a:extLst>
          </p:cNvPr>
          <p:cNvSpPr/>
          <p:nvPr/>
        </p:nvSpPr>
        <p:spPr>
          <a:xfrm>
            <a:off x="8151119" y="2579867"/>
            <a:ext cx="434100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0070C0"/>
                </a:solidFill>
              </a:rPr>
              <a:t>24,9</a:t>
            </a:r>
          </a:p>
          <a:p>
            <a:pPr algn="ctr"/>
            <a:r>
              <a:rPr 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тыс.рублей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человека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7FC0DDCC-C0BD-4034-9E62-3F30901FBF9F}"/>
              </a:ext>
            </a:extLst>
          </p:cNvPr>
          <p:cNvCxnSpPr>
            <a:cxnSpLocks/>
          </p:cNvCxnSpPr>
          <p:nvPr/>
        </p:nvCxnSpPr>
        <p:spPr>
          <a:xfrm>
            <a:off x="6224815" y="1726250"/>
            <a:ext cx="0" cy="3606939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FC47A9A-4B53-494E-A6BC-0AA7F6CA172B}"/>
              </a:ext>
            </a:extLst>
          </p:cNvPr>
          <p:cNvSpPr/>
          <p:nvPr/>
        </p:nvSpPr>
        <p:spPr>
          <a:xfrm>
            <a:off x="347814" y="4541516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Собственные доходы с финансовой помощью 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</a:rPr>
              <a:t>6 </a:t>
            </a:r>
            <a:r>
              <a:rPr lang="ru-RU" dirty="0">
                <a:solidFill>
                  <a:schemeClr val="bg1"/>
                </a:solidFill>
              </a:rPr>
              <a:t>млрд. </a:t>
            </a:r>
            <a:r>
              <a:rPr lang="ru-RU" sz="2800" dirty="0">
                <a:solidFill>
                  <a:schemeClr val="bg1"/>
                </a:solidFill>
              </a:rPr>
              <a:t>540,2 </a:t>
            </a:r>
            <a:r>
              <a:rPr lang="ru-RU" dirty="0">
                <a:solidFill>
                  <a:schemeClr val="bg1"/>
                </a:solidFill>
              </a:rPr>
              <a:t>млн.рублей</a:t>
            </a:r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66806601-B924-441F-A639-1D55B4C3253B}"/>
              </a:ext>
            </a:extLst>
          </p:cNvPr>
          <p:cNvSpPr/>
          <p:nvPr/>
        </p:nvSpPr>
        <p:spPr>
          <a:xfrm>
            <a:off x="6257330" y="4539343"/>
            <a:ext cx="1593663" cy="747139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91B21509-0AA0-42C7-BE8C-34863F6B288F}"/>
              </a:ext>
            </a:extLst>
          </p:cNvPr>
          <p:cNvSpPr/>
          <p:nvPr/>
        </p:nvSpPr>
        <p:spPr>
          <a:xfrm>
            <a:off x="5507373" y="4510256"/>
            <a:ext cx="294587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+ 941,0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млн.рублей</a:t>
            </a:r>
            <a:endParaRPr lang="ru-RU" sz="2000" dirty="0">
              <a:solidFill>
                <a:schemeClr val="bg1"/>
              </a:solidFill>
            </a:endParaRPr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CD7B3822-1423-4910-9458-A55C62F064DA}"/>
              </a:ext>
            </a:extLst>
          </p:cNvPr>
          <p:cNvGrpSpPr/>
          <p:nvPr/>
        </p:nvGrpSpPr>
        <p:grpSpPr>
          <a:xfrm>
            <a:off x="392395" y="1615519"/>
            <a:ext cx="5940039" cy="1987839"/>
            <a:chOff x="6732246" y="2034588"/>
            <a:chExt cx="5049952" cy="1987839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AF95733C-32A3-4A34-BF3A-FEF9173B2CF0}"/>
                </a:ext>
              </a:extLst>
            </p:cNvPr>
            <p:cNvSpPr/>
            <p:nvPr/>
          </p:nvSpPr>
          <p:spPr>
            <a:xfrm>
              <a:off x="6733069" y="2503803"/>
              <a:ext cx="4919239" cy="1518624"/>
            </a:xfrm>
            <a:prstGeom prst="round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89A6D83E-7979-4F6F-A8DA-9C4D66BDD2DD}"/>
                </a:ext>
              </a:extLst>
            </p:cNvPr>
            <p:cNvSpPr/>
            <p:nvPr/>
          </p:nvSpPr>
          <p:spPr>
            <a:xfrm>
              <a:off x="9018165" y="2972664"/>
              <a:ext cx="1001276" cy="57336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/>
                <a:t>565,9</a:t>
              </a:r>
            </a:p>
            <a:p>
              <a:pPr algn="ctr"/>
              <a:r>
                <a:rPr lang="ru-RU" sz="1200" dirty="0" err="1"/>
                <a:t>млн.рублей</a:t>
              </a:r>
              <a:endParaRPr lang="ru-RU" sz="1200" dirty="0"/>
            </a:p>
          </p:txBody>
        </p:sp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376E6957-C898-4B83-A243-7792913136AB}"/>
                </a:ext>
              </a:extLst>
            </p:cNvPr>
            <p:cNvSpPr/>
            <p:nvPr/>
          </p:nvSpPr>
          <p:spPr>
            <a:xfrm>
              <a:off x="10020264" y="2972664"/>
              <a:ext cx="1640434" cy="573362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/>
                <a:t>883,5</a:t>
              </a:r>
            </a:p>
            <a:p>
              <a:pPr algn="ctr"/>
              <a:r>
                <a:rPr lang="ru-RU" sz="1200" dirty="0" err="1"/>
                <a:t>млн.рублей</a:t>
              </a:r>
              <a:endParaRPr lang="ru-RU" dirty="0"/>
            </a:p>
          </p:txBody>
        </p:sp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59CD6012-06EC-4312-81A7-C11A38A3A314}"/>
                </a:ext>
              </a:extLst>
            </p:cNvPr>
            <p:cNvSpPr/>
            <p:nvPr/>
          </p:nvSpPr>
          <p:spPr>
            <a:xfrm>
              <a:off x="6732246" y="2972664"/>
              <a:ext cx="2277529" cy="573362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/>
                <a:t>4 149,8</a:t>
              </a:r>
            </a:p>
            <a:p>
              <a:pPr algn="ctr"/>
              <a:r>
                <a:rPr lang="ru-RU" sz="1200" dirty="0" err="1"/>
                <a:t>млн.рублей</a:t>
              </a:r>
              <a:endParaRPr lang="ru-RU" dirty="0"/>
            </a:p>
          </p:txBody>
        </p:sp>
        <p:sp>
          <p:nvSpPr>
            <p:cNvPr id="54" name="Блок-схема: альтернативный процесс 53">
              <a:extLst>
                <a:ext uri="{FF2B5EF4-FFF2-40B4-BE49-F238E27FC236}">
                  <a16:creationId xmlns:a16="http://schemas.microsoft.com/office/drawing/2014/main" id="{59CC01A1-84D4-4B0F-86D0-E270B560913D}"/>
                </a:ext>
              </a:extLst>
            </p:cNvPr>
            <p:cNvSpPr/>
            <p:nvPr/>
          </p:nvSpPr>
          <p:spPr>
            <a:xfrm>
              <a:off x="6733069" y="2034588"/>
              <a:ext cx="4956659" cy="800219"/>
            </a:xfrm>
            <a:prstGeom prst="flowChartAlternateProcess">
              <a:avLst/>
            </a:prstGeom>
            <a:solidFill>
              <a:srgbClr val="BE00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ru-RU" dirty="0"/>
                <a:t>Собственные доходы с финансовой помощью </a:t>
              </a:r>
            </a:p>
            <a:p>
              <a:pPr algn="ctr"/>
              <a:r>
                <a:rPr lang="ru-RU" sz="2800" dirty="0"/>
                <a:t>5 </a:t>
              </a:r>
              <a:r>
                <a:rPr lang="ru-RU" dirty="0"/>
                <a:t>млрд. </a:t>
              </a:r>
              <a:r>
                <a:rPr lang="ru-RU" sz="2800" dirty="0"/>
                <a:t>599,2 </a:t>
              </a:r>
              <a:r>
                <a:rPr lang="ru-RU" dirty="0"/>
                <a:t>млн.рублей</a:t>
              </a:r>
            </a:p>
          </p:txBody>
        </p:sp>
        <p:sp>
          <p:nvSpPr>
            <p:cNvPr id="55" name="Знак ''плюс'' 54">
              <a:extLst>
                <a:ext uri="{FF2B5EF4-FFF2-40B4-BE49-F238E27FC236}">
                  <a16:creationId xmlns:a16="http://schemas.microsoft.com/office/drawing/2014/main" id="{2DE6E8ED-EBD3-484D-8F35-2BE9A83E1179}"/>
                </a:ext>
              </a:extLst>
            </p:cNvPr>
            <p:cNvSpPr/>
            <p:nvPr/>
          </p:nvSpPr>
          <p:spPr>
            <a:xfrm>
              <a:off x="8791662" y="3027915"/>
              <a:ext cx="419449" cy="428896"/>
            </a:xfrm>
            <a:prstGeom prst="mathPlus">
              <a:avLst>
                <a:gd name="adj1" fmla="val 1152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Знак ''плюс'' 55">
              <a:extLst>
                <a:ext uri="{FF2B5EF4-FFF2-40B4-BE49-F238E27FC236}">
                  <a16:creationId xmlns:a16="http://schemas.microsoft.com/office/drawing/2014/main" id="{FCF20DE3-45EB-4485-8511-A683CA35BA64}"/>
                </a:ext>
              </a:extLst>
            </p:cNvPr>
            <p:cNvSpPr/>
            <p:nvPr/>
          </p:nvSpPr>
          <p:spPr>
            <a:xfrm>
              <a:off x="9811363" y="3027915"/>
              <a:ext cx="419449" cy="428896"/>
            </a:xfrm>
            <a:prstGeom prst="mathPlus">
              <a:avLst>
                <a:gd name="adj1" fmla="val 1152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7A4DEC1E-BDE1-4A69-A8E5-E5FD69FCFF33}"/>
                </a:ext>
              </a:extLst>
            </p:cNvPr>
            <p:cNvSpPr/>
            <p:nvPr/>
          </p:nvSpPr>
          <p:spPr>
            <a:xfrm>
              <a:off x="6972457" y="3487285"/>
              <a:ext cx="186115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/>
                <a:t>Налоговые </a:t>
              </a:r>
            </a:p>
            <a:p>
              <a:pPr algn="ctr"/>
              <a:r>
                <a:rPr lang="ru-RU" sz="1400" dirty="0"/>
                <a:t>доходы</a:t>
              </a:r>
              <a:endParaRPr lang="ru-RU" sz="1050" dirty="0"/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696BD280-4286-43FA-A120-2A6BCB99952C}"/>
                </a:ext>
              </a:extLst>
            </p:cNvPr>
            <p:cNvSpPr/>
            <p:nvPr/>
          </p:nvSpPr>
          <p:spPr>
            <a:xfrm>
              <a:off x="8578273" y="3480450"/>
              <a:ext cx="186115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/>
                <a:t>Неналоговые </a:t>
              </a:r>
            </a:p>
            <a:p>
              <a:pPr algn="ctr"/>
              <a:r>
                <a:rPr lang="ru-RU" sz="1400" dirty="0"/>
                <a:t>доходы</a:t>
              </a:r>
              <a:endParaRPr lang="ru-RU" sz="1050" dirty="0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D3092C69-1BB4-4436-B296-68E2EB3DC911}"/>
                </a:ext>
              </a:extLst>
            </p:cNvPr>
            <p:cNvSpPr/>
            <p:nvPr/>
          </p:nvSpPr>
          <p:spPr>
            <a:xfrm>
              <a:off x="9921047" y="3474040"/>
              <a:ext cx="186115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/>
                <a:t>Финансовая помощь (дотации)</a:t>
              </a:r>
              <a:endParaRPr lang="ru-RU" sz="1050" dirty="0"/>
            </a:p>
          </p:txBody>
        </p:sp>
      </p:grp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3DDE6EA2-A9BC-4EA2-A024-054C32CF47F1}"/>
              </a:ext>
            </a:extLst>
          </p:cNvPr>
          <p:cNvSpPr/>
          <p:nvPr/>
        </p:nvSpPr>
        <p:spPr>
          <a:xfrm>
            <a:off x="5406071" y="3972119"/>
            <a:ext cx="3148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Рост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22" name="TextBox 69">
            <a:extLst>
              <a:ext uri="{FF2B5EF4-FFF2-40B4-BE49-F238E27FC236}">
                <a16:creationId xmlns:a16="http://schemas.microsoft.com/office/drawing/2014/main" id="{BD5834AE-FB92-47B6-B5AC-9EF248425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54" y="85792"/>
            <a:ext cx="11287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4000" b="1" dirty="0">
                <a:latin typeface="+mn-lt"/>
                <a:ea typeface="Roboto Cn" pitchFamily="2" charset="0"/>
                <a:cs typeface="Arial" panose="020B0604020202020204" pitchFamily="34" charset="0"/>
              </a:rPr>
              <a:t>СОБСТВЕННЫЕ ДОХОДЫ ГОРОДСКОГО БЮДЖЕТА</a:t>
            </a: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68EB54CF-25B9-40ED-8198-196E711269AA}"/>
              </a:ext>
            </a:extLst>
          </p:cNvPr>
          <p:cNvGrpSpPr/>
          <p:nvPr/>
        </p:nvGrpSpPr>
        <p:grpSpPr>
          <a:xfrm>
            <a:off x="8372652" y="2357089"/>
            <a:ext cx="744460" cy="1247371"/>
            <a:chOff x="155573" y="1877974"/>
            <a:chExt cx="689253" cy="1093825"/>
          </a:xfrm>
        </p:grpSpPr>
        <p:pic>
          <p:nvPicPr>
            <p:cNvPr id="73" name="Picture 2" descr="Логотип рубля (62 фото) » Рисунки для срисовки и не только">
              <a:extLst>
                <a:ext uri="{FF2B5EF4-FFF2-40B4-BE49-F238E27FC236}">
                  <a16:creationId xmlns:a16="http://schemas.microsoft.com/office/drawing/2014/main" id="{2229FAAD-5731-428E-AA34-587CDAB7F1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2282548"/>
              <a:ext cx="689251" cy="689251"/>
            </a:xfrm>
            <a:prstGeom prst="rect">
              <a:avLst/>
            </a:prstGeom>
            <a:noFill/>
            <a:scene3d>
              <a:camera prst="isometricBottomDown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2" descr="Логотип рубля (62 фото) » Рисунки для срисовки и не только">
              <a:extLst>
                <a:ext uri="{FF2B5EF4-FFF2-40B4-BE49-F238E27FC236}">
                  <a16:creationId xmlns:a16="http://schemas.microsoft.com/office/drawing/2014/main" id="{FC6E5684-459A-469D-8B29-E7719BF6E2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2222600"/>
              <a:ext cx="689251" cy="689251"/>
            </a:xfrm>
            <a:prstGeom prst="rect">
              <a:avLst/>
            </a:prstGeom>
            <a:noFill/>
            <a:scene3d>
              <a:camera prst="isometricBottomDown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2" descr="Логотип рубля (62 фото) » Рисунки для срисовки и не только">
              <a:extLst>
                <a:ext uri="{FF2B5EF4-FFF2-40B4-BE49-F238E27FC236}">
                  <a16:creationId xmlns:a16="http://schemas.microsoft.com/office/drawing/2014/main" id="{45B01E98-F52D-46D7-A44B-BF62969E2B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2170337"/>
              <a:ext cx="689251" cy="689251"/>
            </a:xfrm>
            <a:prstGeom prst="rect">
              <a:avLst/>
            </a:prstGeom>
            <a:noFill/>
            <a:scene3d>
              <a:camera prst="isometricBottomDown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" descr="Логотип рубля (62 фото) » Рисунки для срисовки и не только">
              <a:extLst>
                <a:ext uri="{FF2B5EF4-FFF2-40B4-BE49-F238E27FC236}">
                  <a16:creationId xmlns:a16="http://schemas.microsoft.com/office/drawing/2014/main" id="{70DE19A5-CA4D-46E0-8260-B56EA0215C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4" y="2110389"/>
              <a:ext cx="689251" cy="689251"/>
            </a:xfrm>
            <a:prstGeom prst="rect">
              <a:avLst/>
            </a:prstGeom>
            <a:noFill/>
            <a:scene3d>
              <a:camera prst="isometricBottomDown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2" descr="Логотип рубля (62 фото) » Рисунки для срисовки и не только">
              <a:extLst>
                <a:ext uri="{FF2B5EF4-FFF2-40B4-BE49-F238E27FC236}">
                  <a16:creationId xmlns:a16="http://schemas.microsoft.com/office/drawing/2014/main" id="{4AC44BDF-683E-4878-8451-D8A5AA5163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3" y="2057794"/>
              <a:ext cx="689251" cy="689251"/>
            </a:xfrm>
            <a:prstGeom prst="rect">
              <a:avLst/>
            </a:prstGeom>
            <a:noFill/>
            <a:scene3d>
              <a:camera prst="isometricBottomDown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2" descr="Логотип рубля (62 фото) » Рисунки для срисовки и не только">
              <a:extLst>
                <a:ext uri="{FF2B5EF4-FFF2-40B4-BE49-F238E27FC236}">
                  <a16:creationId xmlns:a16="http://schemas.microsoft.com/office/drawing/2014/main" id="{42153CDE-1B4F-4599-ACC7-54D0317DCF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3" y="1997846"/>
              <a:ext cx="689251" cy="689251"/>
            </a:xfrm>
            <a:prstGeom prst="rect">
              <a:avLst/>
            </a:prstGeom>
            <a:noFill/>
            <a:scene3d>
              <a:camera prst="isometricBottomDown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" descr="Логотип рубля (62 фото) » Рисунки для срисовки и не только">
              <a:extLst>
                <a:ext uri="{FF2B5EF4-FFF2-40B4-BE49-F238E27FC236}">
                  <a16:creationId xmlns:a16="http://schemas.microsoft.com/office/drawing/2014/main" id="{F558D0A9-04FD-4499-BC01-99B7C29474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3" y="1937922"/>
              <a:ext cx="689251" cy="689251"/>
            </a:xfrm>
            <a:prstGeom prst="rect">
              <a:avLst/>
            </a:prstGeom>
            <a:noFill/>
            <a:scene3d>
              <a:camera prst="isometricBottomDown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2" descr="Логотип рубля (62 фото) » Рисунки для срисовки и не только">
              <a:extLst>
                <a:ext uri="{FF2B5EF4-FFF2-40B4-BE49-F238E27FC236}">
                  <a16:creationId xmlns:a16="http://schemas.microsoft.com/office/drawing/2014/main" id="{55EEF264-89F1-450B-815E-93CE4CC014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3" y="1877974"/>
              <a:ext cx="689251" cy="689251"/>
            </a:xfrm>
            <a:prstGeom prst="rect">
              <a:avLst/>
            </a:prstGeom>
            <a:noFill/>
            <a:scene3d>
              <a:camera prst="isometricBottomDown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258AA01F-1B7B-4645-8081-6D8B80AFA223}"/>
              </a:ext>
            </a:extLst>
          </p:cNvPr>
          <p:cNvGrpSpPr/>
          <p:nvPr/>
        </p:nvGrpSpPr>
        <p:grpSpPr>
          <a:xfrm>
            <a:off x="8366324" y="4500228"/>
            <a:ext cx="744460" cy="1247371"/>
            <a:chOff x="155573" y="1877974"/>
            <a:chExt cx="689253" cy="1093825"/>
          </a:xfrm>
        </p:grpSpPr>
        <p:pic>
          <p:nvPicPr>
            <p:cNvPr id="82" name="Picture 2" descr="Логотип рубля (62 фото) » Рисунки для срисовки и не только">
              <a:extLst>
                <a:ext uri="{FF2B5EF4-FFF2-40B4-BE49-F238E27FC236}">
                  <a16:creationId xmlns:a16="http://schemas.microsoft.com/office/drawing/2014/main" id="{5C92BEBF-854A-44B7-8731-62D03C47B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2282548"/>
              <a:ext cx="689251" cy="689251"/>
            </a:xfrm>
            <a:prstGeom prst="rect">
              <a:avLst/>
            </a:prstGeom>
            <a:noFill/>
            <a:scene3d>
              <a:camera prst="isometricBottomDown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 descr="Логотип рубля (62 фото) » Рисунки для срисовки и не только">
              <a:extLst>
                <a:ext uri="{FF2B5EF4-FFF2-40B4-BE49-F238E27FC236}">
                  <a16:creationId xmlns:a16="http://schemas.microsoft.com/office/drawing/2014/main" id="{0A0FB403-954A-464E-8D3C-D813146F1F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2222600"/>
              <a:ext cx="689251" cy="689251"/>
            </a:xfrm>
            <a:prstGeom prst="rect">
              <a:avLst/>
            </a:prstGeom>
            <a:noFill/>
            <a:scene3d>
              <a:camera prst="isometricBottomDown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2" descr="Логотип рубля (62 фото) » Рисунки для срисовки и не только">
              <a:extLst>
                <a:ext uri="{FF2B5EF4-FFF2-40B4-BE49-F238E27FC236}">
                  <a16:creationId xmlns:a16="http://schemas.microsoft.com/office/drawing/2014/main" id="{72815FD7-D70A-466A-A6F2-53688E8765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2170337"/>
              <a:ext cx="689251" cy="689251"/>
            </a:xfrm>
            <a:prstGeom prst="rect">
              <a:avLst/>
            </a:prstGeom>
            <a:noFill/>
            <a:scene3d>
              <a:camera prst="isometricBottomDown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2" descr="Логотип рубля (62 фото) » Рисунки для срисовки и не только">
              <a:extLst>
                <a:ext uri="{FF2B5EF4-FFF2-40B4-BE49-F238E27FC236}">
                  <a16:creationId xmlns:a16="http://schemas.microsoft.com/office/drawing/2014/main" id="{88F268B8-1F8C-47B1-8BF8-3B51F677A5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4" y="2110389"/>
              <a:ext cx="689251" cy="689251"/>
            </a:xfrm>
            <a:prstGeom prst="rect">
              <a:avLst/>
            </a:prstGeom>
            <a:noFill/>
            <a:scene3d>
              <a:camera prst="isometricBottomDown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2" descr="Логотип рубля (62 фото) » Рисунки для срисовки и не только">
              <a:extLst>
                <a:ext uri="{FF2B5EF4-FFF2-40B4-BE49-F238E27FC236}">
                  <a16:creationId xmlns:a16="http://schemas.microsoft.com/office/drawing/2014/main" id="{46742313-BA6C-473C-BB0B-5CE47F9183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3" y="2057794"/>
              <a:ext cx="689251" cy="689251"/>
            </a:xfrm>
            <a:prstGeom prst="rect">
              <a:avLst/>
            </a:prstGeom>
            <a:noFill/>
            <a:scene3d>
              <a:camera prst="isometricBottomDown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2" descr="Логотип рубля (62 фото) » Рисунки для срисовки и не только">
              <a:extLst>
                <a:ext uri="{FF2B5EF4-FFF2-40B4-BE49-F238E27FC236}">
                  <a16:creationId xmlns:a16="http://schemas.microsoft.com/office/drawing/2014/main" id="{804A8ED2-074B-42DB-B98F-40DACE417E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3" y="1997846"/>
              <a:ext cx="689251" cy="689251"/>
            </a:xfrm>
            <a:prstGeom prst="rect">
              <a:avLst/>
            </a:prstGeom>
            <a:noFill/>
            <a:scene3d>
              <a:camera prst="isometricBottomDown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2" descr="Логотип рубля (62 фото) » Рисунки для срисовки и не только">
              <a:extLst>
                <a:ext uri="{FF2B5EF4-FFF2-40B4-BE49-F238E27FC236}">
                  <a16:creationId xmlns:a16="http://schemas.microsoft.com/office/drawing/2014/main" id="{BC45E570-A386-461C-9E56-C113DD6174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3" y="1937922"/>
              <a:ext cx="689251" cy="689251"/>
            </a:xfrm>
            <a:prstGeom prst="rect">
              <a:avLst/>
            </a:prstGeom>
            <a:noFill/>
            <a:scene3d>
              <a:camera prst="isometricBottomDown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2" descr="Логотип рубля (62 фото) » Рисунки для срисовки и не только">
              <a:extLst>
                <a:ext uri="{FF2B5EF4-FFF2-40B4-BE49-F238E27FC236}">
                  <a16:creationId xmlns:a16="http://schemas.microsoft.com/office/drawing/2014/main" id="{944CABE6-9D60-476D-8F06-CFCF41E70A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3" y="1877974"/>
              <a:ext cx="689251" cy="689251"/>
            </a:xfrm>
            <a:prstGeom prst="rect">
              <a:avLst/>
            </a:prstGeom>
            <a:noFill/>
            <a:scene3d>
              <a:camera prst="isometricBottomDown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0" name="Рисунок 89" descr="Пользователи">
            <a:extLst>
              <a:ext uri="{FF2B5EF4-FFF2-40B4-BE49-F238E27FC236}">
                <a16:creationId xmlns:a16="http://schemas.microsoft.com/office/drawing/2014/main" id="{048FFDC5-DABF-4643-9F18-98D80139A1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89908" y="5129087"/>
            <a:ext cx="490550" cy="490550"/>
          </a:xfrm>
          <a:prstGeom prst="rect">
            <a:avLst/>
          </a:prstGeom>
        </p:spPr>
      </p:pic>
      <p:pic>
        <p:nvPicPr>
          <p:cNvPr id="91" name="Рисунок 90" descr="Пользователи">
            <a:extLst>
              <a:ext uri="{FF2B5EF4-FFF2-40B4-BE49-F238E27FC236}">
                <a16:creationId xmlns:a16="http://schemas.microsoft.com/office/drawing/2014/main" id="{D7F9C86C-74E0-44EF-B5D3-DE32B7E111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86500" y="2897798"/>
            <a:ext cx="490550" cy="4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7231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054BEF13-DC81-49CC-B00A-2307ADFA9F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8655205"/>
              </p:ext>
            </p:extLst>
          </p:nvPr>
        </p:nvGraphicFramePr>
        <p:xfrm>
          <a:off x="0" y="605761"/>
          <a:ext cx="12190413" cy="6253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0" y="5218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sz="1800" b="1" dirty="0">
              <a:solidFill>
                <a:schemeClr val="bg1"/>
              </a:solidFill>
              <a:ea typeface="Roboto" pitchFamily="2" charset="0"/>
              <a:cs typeface="Roboto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405876" y="718717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422" name="TextBox 69">
            <a:extLst>
              <a:ext uri="{FF2B5EF4-FFF2-40B4-BE49-F238E27FC236}">
                <a16:creationId xmlns:a16="http://schemas.microsoft.com/office/drawing/2014/main" id="{BD5834AE-FB92-47B6-B5AC-9EF248425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6" y="85792"/>
            <a:ext cx="116046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latin typeface="+mn-lt"/>
                <a:ea typeface="Roboto Cn" pitchFamily="2" charset="0"/>
                <a:cs typeface="Arial" panose="020B0604020202020204" pitchFamily="34" charset="0"/>
              </a:rPr>
              <a:t>СТРУКТУРА НАЛОГОВЫХ И НЕНАЛОГОВЫХ ДОХОДОВ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A226E7E-A013-4755-8D26-9911A9567F5F}"/>
              </a:ext>
            </a:extLst>
          </p:cNvPr>
          <p:cNvSpPr/>
          <p:nvPr/>
        </p:nvSpPr>
        <p:spPr>
          <a:xfrm>
            <a:off x="262557" y="820891"/>
            <a:ext cx="11702881" cy="898580"/>
          </a:xfrm>
          <a:prstGeom prst="rect">
            <a:avLst/>
          </a:prstGeom>
          <a:solidFill>
            <a:srgbClr val="BE0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/>
              <a:t>Исполнение налоговых и неналоговых доходов за 2025 год </a:t>
            </a:r>
          </a:p>
          <a:p>
            <a:pPr algn="ctr">
              <a:defRPr/>
            </a:pPr>
            <a:r>
              <a:rPr lang="ru-RU" sz="2400" dirty="0"/>
              <a:t>составило </a:t>
            </a:r>
            <a:r>
              <a:rPr lang="ru-RU" sz="3200" b="1" dirty="0"/>
              <a:t>5 </a:t>
            </a:r>
            <a:r>
              <a:rPr lang="ru-RU" sz="2400" dirty="0"/>
              <a:t>млрд. </a:t>
            </a:r>
            <a:r>
              <a:rPr lang="ru-RU" sz="3200" b="1" dirty="0"/>
              <a:t>602,7</a:t>
            </a:r>
            <a:r>
              <a:rPr lang="ru-RU" sz="2400" dirty="0"/>
              <a:t> млн. рублей</a:t>
            </a:r>
            <a:endParaRPr lang="ru-RU" sz="2000" i="1" dirty="0"/>
          </a:p>
        </p:txBody>
      </p:sp>
      <p:sp>
        <p:nvSpPr>
          <p:cNvPr id="24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11965439" y="6505575"/>
            <a:ext cx="20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+mn-lt"/>
              </a:rPr>
              <a:t>6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7E75D91E-FE00-4CDC-BF0A-4E0F7FE23D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1792071"/>
              </p:ext>
            </p:extLst>
          </p:nvPr>
        </p:nvGraphicFramePr>
        <p:xfrm>
          <a:off x="35996" y="1767004"/>
          <a:ext cx="11940103" cy="4996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F814BA-D261-4FAF-BFAD-948D549C1E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727286"/>
            <a:ext cx="11995126" cy="505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1021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A2F13D4B-BE88-4694-97C2-DDEBF8E018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0095092"/>
              </p:ext>
            </p:extLst>
          </p:nvPr>
        </p:nvGraphicFramePr>
        <p:xfrm>
          <a:off x="152400" y="758161"/>
          <a:ext cx="12190413" cy="6253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410" name="Рисунок 14">
            <a:extLst>
              <a:ext uri="{FF2B5EF4-FFF2-40B4-BE49-F238E27FC236}">
                <a16:creationId xmlns:a16="http://schemas.microsoft.com/office/drawing/2014/main" id="{B15ACC2A-5F67-45D6-8575-61C8A377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122B76-5C22-4DF2-AE2B-EF84DA1A8F2C}"/>
              </a:ext>
            </a:extLst>
          </p:cNvPr>
          <p:cNvSpPr/>
          <p:nvPr/>
        </p:nvSpPr>
        <p:spPr>
          <a:xfrm>
            <a:off x="0" y="5218"/>
            <a:ext cx="12191999" cy="685800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ru-RU" sz="1800" b="1" dirty="0">
              <a:solidFill>
                <a:schemeClr val="bg1"/>
              </a:solidFill>
              <a:ea typeface="Roboto" pitchFamily="2" charset="0"/>
              <a:cs typeface="Roboto" pitchFamily="2" charset="0"/>
            </a:endParaRPr>
          </a:p>
        </p:txBody>
      </p:sp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0794514"/>
              </p:ext>
            </p:extLst>
          </p:nvPr>
        </p:nvGraphicFramePr>
        <p:xfrm>
          <a:off x="0" y="605761"/>
          <a:ext cx="12190413" cy="6253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55AB5AFD-16CA-41B7-B7CB-0E7CF8E49519}"/>
              </a:ext>
            </a:extLst>
          </p:cNvPr>
          <p:cNvSpPr/>
          <p:nvPr/>
        </p:nvSpPr>
        <p:spPr>
          <a:xfrm>
            <a:off x="4405876" y="718717"/>
            <a:ext cx="338024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422" name="TextBox 69">
            <a:extLst>
              <a:ext uri="{FF2B5EF4-FFF2-40B4-BE49-F238E27FC236}">
                <a16:creationId xmlns:a16="http://schemas.microsoft.com/office/drawing/2014/main" id="{BD5834AE-FB92-47B6-B5AC-9EF248425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6" y="85792"/>
            <a:ext cx="116046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>
                <a:latin typeface="+mn-lt"/>
                <a:ea typeface="Roboto Cn" pitchFamily="2" charset="0"/>
                <a:cs typeface="Arial" panose="020B0604020202020204" pitchFamily="34" charset="0"/>
              </a:rPr>
              <a:t>РАСХОДЫ ГОРОДСКОГО БЮДЖЕТА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A226E7E-A013-4755-8D26-9911A9567F5F}"/>
              </a:ext>
            </a:extLst>
          </p:cNvPr>
          <p:cNvSpPr/>
          <p:nvPr/>
        </p:nvSpPr>
        <p:spPr>
          <a:xfrm>
            <a:off x="262557" y="820891"/>
            <a:ext cx="11702881" cy="898580"/>
          </a:xfrm>
          <a:prstGeom prst="rect">
            <a:avLst/>
          </a:prstGeom>
          <a:solidFill>
            <a:srgbClr val="BE0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/>
              <a:t>Исполнение городского бюджета за 2025 год по расходам составило </a:t>
            </a:r>
          </a:p>
          <a:p>
            <a:pPr algn="ctr">
              <a:defRPr/>
            </a:pPr>
            <a:r>
              <a:rPr lang="en-US" sz="3200" b="1" dirty="0"/>
              <a:t>11</a:t>
            </a:r>
            <a:r>
              <a:rPr lang="ru-RU" sz="3200" b="1" dirty="0"/>
              <a:t> </a:t>
            </a:r>
            <a:r>
              <a:rPr lang="ru-RU" sz="2400" dirty="0"/>
              <a:t>млрд. </a:t>
            </a:r>
            <a:r>
              <a:rPr lang="ru-RU" sz="3200" b="1" dirty="0"/>
              <a:t>514,0</a:t>
            </a:r>
            <a:r>
              <a:rPr lang="ru-RU" sz="2400" dirty="0"/>
              <a:t> млн. рублей </a:t>
            </a:r>
            <a:r>
              <a:rPr lang="ru-RU" sz="2000" i="1" dirty="0"/>
              <a:t>(95,4% от уточненного плана) </a:t>
            </a:r>
          </a:p>
        </p:txBody>
      </p:sp>
      <p:sp>
        <p:nvSpPr>
          <p:cNvPr id="24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11965439" y="6505575"/>
            <a:ext cx="20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+mn-lt"/>
              </a:rPr>
              <a:t>7</a:t>
            </a: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86257234-81B4-40FD-8DA9-6E1AD72950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297788"/>
              </p:ext>
            </p:extLst>
          </p:nvPr>
        </p:nvGraphicFramePr>
        <p:xfrm>
          <a:off x="199925" y="1752606"/>
          <a:ext cx="11783073" cy="4996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20E8DA-136A-48F8-BD46-D374E2DBCC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726568"/>
            <a:ext cx="12022770" cy="512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759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B9813E3B-8105-4FE6-A460-28B1D1EA1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808" y="1226261"/>
            <a:ext cx="12286318" cy="563173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9C7ACEB-BE71-49E3-B479-5C0F452D68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-1148" t="28619" r="1148" b="3956"/>
          <a:stretch/>
        </p:blipFill>
        <p:spPr>
          <a:xfrm rot="16200000" flipV="1">
            <a:off x="8412789" y="2637725"/>
            <a:ext cx="1992958" cy="6407622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690B6C7-3DFB-4334-8E66-EDA3355D8465}"/>
              </a:ext>
            </a:extLst>
          </p:cNvPr>
          <p:cNvSpPr/>
          <p:nvPr/>
        </p:nvSpPr>
        <p:spPr>
          <a:xfrm>
            <a:off x="-20087" y="14597"/>
            <a:ext cx="12236545" cy="6843404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48" tIns="37024" rIns="74048" bIns="37024" rtlCol="0" anchor="ctr"/>
          <a:lstStyle/>
          <a:p>
            <a:pPr algn="ctr"/>
            <a:endParaRPr lang="ru-RU"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19483AEB-1329-46DA-857B-8900CA24FED6}"/>
              </a:ext>
            </a:extLst>
          </p:cNvPr>
          <p:cNvGrpSpPr/>
          <p:nvPr/>
        </p:nvGrpSpPr>
        <p:grpSpPr>
          <a:xfrm>
            <a:off x="70262" y="14596"/>
            <a:ext cx="6437280" cy="6800417"/>
            <a:chOff x="-100821" y="-3200"/>
            <a:chExt cx="7877735" cy="10084072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DE4B168-4A77-4466-9088-A3FD75DFD6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l="-1148" t="28619" r="1148" b="3956"/>
            <a:stretch/>
          </p:blipFill>
          <p:spPr>
            <a:xfrm rot="16200000" flipV="1">
              <a:off x="2378554" y="4682512"/>
              <a:ext cx="2955280" cy="7841440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99A5B18-62AA-42E3-8E29-30A5A385F4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l="-1148" t="28619" r="1148" b="3956"/>
            <a:stretch/>
          </p:blipFill>
          <p:spPr>
            <a:xfrm rot="5400000">
              <a:off x="2342259" y="-2446280"/>
              <a:ext cx="2955280" cy="7841440"/>
            </a:xfrm>
            <a:prstGeom prst="rect">
              <a:avLst/>
            </a:prstGeom>
          </p:spPr>
        </p:pic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54" y="88368"/>
            <a:ext cx="2280981" cy="1291857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2615" y="267730"/>
            <a:ext cx="9436435" cy="1205261"/>
          </a:xfrm>
        </p:spPr>
        <p:txBody>
          <a:bodyPr vert="horz" lIns="81631" tIns="40816" rIns="81631" bIns="40816" rtlCol="0" anchor="ctr">
            <a:noAutofit/>
          </a:bodyPr>
          <a:lstStyle/>
          <a:p>
            <a:pPr algn="ctr"/>
            <a:r>
              <a:rPr lang="ru-RU" sz="2900" b="1" dirty="0">
                <a:solidFill>
                  <a:srgbClr val="002060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Указ Президента России № 597 от 7 мая 2012 года</a:t>
            </a:r>
            <a:br>
              <a:rPr lang="ru-RU" sz="2900" b="1" dirty="0">
                <a:solidFill>
                  <a:srgbClr val="002060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</a:br>
            <a:r>
              <a:rPr lang="ru-RU" sz="2900" b="1" dirty="0">
                <a:solidFill>
                  <a:srgbClr val="002060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«О мероприятиях по реализации государственной социальной политики»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156791" y="2701968"/>
            <a:ext cx="164921" cy="35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1631" tIns="40816" rIns="81631" bIns="40816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Calibri" panose="020F0502020204030204" pitchFamily="34" charset="0"/>
              <a:ea typeface="Cambria" pitchFamily="18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357338" y="395424"/>
            <a:ext cx="1323425" cy="4749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11850671" y="6481645"/>
            <a:ext cx="416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2A22C5F-8E55-4475-B77E-E13109E4E945}"/>
              </a:ext>
            </a:extLst>
          </p:cNvPr>
          <p:cNvSpPr/>
          <p:nvPr/>
        </p:nvSpPr>
        <p:spPr>
          <a:xfrm>
            <a:off x="6951987" y="1590834"/>
            <a:ext cx="50166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dirty="0">
                <a:solidFill>
                  <a:srgbClr val="0070C0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2,8</a:t>
            </a:r>
            <a:r>
              <a:rPr lang="ru-RU" sz="4000" b="1" dirty="0">
                <a:solidFill>
                  <a:srgbClr val="0070C0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 </a:t>
            </a:r>
            <a:r>
              <a:rPr lang="ru-RU" sz="3200" b="1" dirty="0">
                <a:solidFill>
                  <a:srgbClr val="0070C0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миллиардов рублей:</a:t>
            </a:r>
            <a:endParaRPr lang="ru-RU" sz="4000" dirty="0">
              <a:solidFill>
                <a:srgbClr val="0070C0"/>
              </a:solidFill>
              <a:latin typeface="Calibri" panose="020F0502020204030204" pitchFamily="34" charset="0"/>
              <a:ea typeface="Cambria" pitchFamily="18" charset="0"/>
              <a:cs typeface="Calibri" panose="020F050202020403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2069221-B828-40F0-97FC-4E326734119B}"/>
              </a:ext>
            </a:extLst>
          </p:cNvPr>
          <p:cNvSpPr/>
          <p:nvPr/>
        </p:nvSpPr>
        <p:spPr>
          <a:xfrm>
            <a:off x="99919" y="1656299"/>
            <a:ext cx="6316725" cy="954107"/>
          </a:xfrm>
          <a:prstGeom prst="rect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Достижение целевых показателей заработной платы по Указу</a:t>
            </a:r>
            <a:endParaRPr lang="ru-RU" sz="2800" b="1" dirty="0">
              <a:solidFill>
                <a:srgbClr val="002060"/>
              </a:solidFill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93832AA1-8100-41E8-BE92-0603CC82C72B}"/>
              </a:ext>
            </a:extLst>
          </p:cNvPr>
          <p:cNvCxnSpPr/>
          <p:nvPr/>
        </p:nvCxnSpPr>
        <p:spPr>
          <a:xfrm>
            <a:off x="6416645" y="2146052"/>
            <a:ext cx="716905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ABFF420-7A0C-4913-967A-6F391212179E}"/>
              </a:ext>
            </a:extLst>
          </p:cNvPr>
          <p:cNvGrpSpPr/>
          <p:nvPr/>
        </p:nvGrpSpPr>
        <p:grpSpPr>
          <a:xfrm>
            <a:off x="319394" y="2559064"/>
            <a:ext cx="11534047" cy="830997"/>
            <a:chOff x="319394" y="2559064"/>
            <a:chExt cx="11534047" cy="830997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6D328EE3-64DA-467D-BFDB-EB0A867B8FCD}"/>
                </a:ext>
              </a:extLst>
            </p:cNvPr>
            <p:cNvGrpSpPr/>
            <p:nvPr/>
          </p:nvGrpSpPr>
          <p:grpSpPr>
            <a:xfrm>
              <a:off x="319394" y="2559064"/>
              <a:ext cx="11534047" cy="830997"/>
              <a:chOff x="319394" y="3548436"/>
              <a:chExt cx="11534047" cy="830997"/>
            </a:xfrm>
          </p:grpSpPr>
          <p:sp>
            <p:nvSpPr>
              <p:cNvPr id="28" name="Прямоугольник: усеченные противолежащие углы 27">
                <a:extLst>
                  <a:ext uri="{FF2B5EF4-FFF2-40B4-BE49-F238E27FC236}">
                    <a16:creationId xmlns:a16="http://schemas.microsoft.com/office/drawing/2014/main" id="{8CFB2CE2-3173-43A8-A9F6-2302227FA2FE}"/>
                  </a:ext>
                </a:extLst>
              </p:cNvPr>
              <p:cNvSpPr/>
              <p:nvPr/>
            </p:nvSpPr>
            <p:spPr>
              <a:xfrm>
                <a:off x="319394" y="3756439"/>
                <a:ext cx="6258808" cy="465773"/>
              </a:xfrm>
              <a:prstGeom prst="snip2DiagRect">
                <a:avLst>
                  <a:gd name="adj1" fmla="val 0"/>
                  <a:gd name="adj2" fmla="val 21051"/>
                </a:avLst>
              </a:prstGeom>
              <a:solidFill>
                <a:srgbClr val="0070C0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mbria" pitchFamily="18" charset="0"/>
                    <a:cs typeface="Calibri" panose="020F0502020204030204" pitchFamily="34" charset="0"/>
                  </a:rPr>
                  <a:t>Педагогические работники образовательных организаций</a:t>
                </a:r>
              </a:p>
            </p:txBody>
          </p:sp>
          <p:sp>
            <p:nvSpPr>
              <p:cNvPr id="34" name="Прямоугольник 33">
                <a:extLst>
                  <a:ext uri="{FF2B5EF4-FFF2-40B4-BE49-F238E27FC236}">
                    <a16:creationId xmlns:a16="http://schemas.microsoft.com/office/drawing/2014/main" id="{5E04C09E-A3D9-4641-8BE4-7DDFDD52334E}"/>
                  </a:ext>
                </a:extLst>
              </p:cNvPr>
              <p:cNvSpPr/>
              <p:nvPr/>
            </p:nvSpPr>
            <p:spPr>
              <a:xfrm>
                <a:off x="7153500" y="3548436"/>
                <a:ext cx="4699941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48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Cambria" pitchFamily="18" charset="0"/>
                    <a:cs typeface="Calibri" panose="020F0502020204030204" pitchFamily="34" charset="0"/>
                  </a:rPr>
                  <a:t>1 264,5</a:t>
                </a:r>
                <a:r>
                  <a:rPr lang="ru-RU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Cambria" pitchFamily="18" charset="0"/>
                    <a:cs typeface="Calibri" panose="020F0502020204030204" pitchFamily="34" charset="0"/>
                  </a:rPr>
                  <a:t> </a:t>
                </a:r>
                <a:r>
                  <a:rPr lang="ru-RU" sz="24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Cambria" pitchFamily="18" charset="0"/>
                    <a:cs typeface="Calibri" panose="020F0502020204030204" pitchFamily="34" charset="0"/>
                  </a:rPr>
                  <a:t>миллионов рублей</a:t>
                </a:r>
                <a:endParaRPr lang="ru-RU" sz="3200" dirty="0">
                  <a:solidFill>
                    <a:srgbClr val="002060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5DAB9CB1-72A3-4BDB-B4F0-8ECBDB0718B4}"/>
                </a:ext>
              </a:extLst>
            </p:cNvPr>
            <p:cNvCxnSpPr/>
            <p:nvPr/>
          </p:nvCxnSpPr>
          <p:spPr>
            <a:xfrm>
              <a:off x="6578202" y="3012405"/>
              <a:ext cx="716905" cy="0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159EC9E7-6E1B-4888-AA7F-10B4C3FF593C}"/>
              </a:ext>
            </a:extLst>
          </p:cNvPr>
          <p:cNvGrpSpPr/>
          <p:nvPr/>
        </p:nvGrpSpPr>
        <p:grpSpPr>
          <a:xfrm>
            <a:off x="319394" y="3380757"/>
            <a:ext cx="11534047" cy="830997"/>
            <a:chOff x="319394" y="3380757"/>
            <a:chExt cx="11534047" cy="830997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7DF81877-D9A2-4B8C-BC02-9AFDF29962A7}"/>
                </a:ext>
              </a:extLst>
            </p:cNvPr>
            <p:cNvGrpSpPr/>
            <p:nvPr/>
          </p:nvGrpSpPr>
          <p:grpSpPr>
            <a:xfrm>
              <a:off x="319394" y="3380757"/>
              <a:ext cx="11534047" cy="830997"/>
              <a:chOff x="319394" y="2770412"/>
              <a:chExt cx="11534047" cy="830997"/>
            </a:xfrm>
          </p:grpSpPr>
          <p:sp>
            <p:nvSpPr>
              <p:cNvPr id="24" name="Прямоугольник: усеченные противолежащие углы 23">
                <a:extLst>
                  <a:ext uri="{FF2B5EF4-FFF2-40B4-BE49-F238E27FC236}">
                    <a16:creationId xmlns:a16="http://schemas.microsoft.com/office/drawing/2014/main" id="{588EE476-29E6-45F6-A5CF-0FCA6BDFF9CE}"/>
                  </a:ext>
                </a:extLst>
              </p:cNvPr>
              <p:cNvSpPr/>
              <p:nvPr/>
            </p:nvSpPr>
            <p:spPr>
              <a:xfrm>
                <a:off x="319394" y="2783334"/>
                <a:ext cx="6258808" cy="815102"/>
              </a:xfrm>
              <a:prstGeom prst="snip2DiagRect">
                <a:avLst>
                  <a:gd name="adj1" fmla="val 0"/>
                  <a:gd name="adj2" fmla="val 21051"/>
                </a:avLst>
              </a:prstGeom>
              <a:solidFill>
                <a:srgbClr val="0070C0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mbria" pitchFamily="18" charset="0"/>
                    <a:cs typeface="Calibri" panose="020F0502020204030204" pitchFamily="34" charset="0"/>
                  </a:rPr>
                  <a:t>Педагогические работники </a:t>
                </a:r>
              </a:p>
              <a:p>
                <a:pPr algn="ctr"/>
                <a:r>
                  <a:rPr lang="ru-RU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mbria" pitchFamily="18" charset="0"/>
                    <a:cs typeface="Calibri" panose="020F0502020204030204" pitchFamily="34" charset="0"/>
                  </a:rPr>
                  <a:t>дошкольных образовательных организаций</a:t>
                </a:r>
              </a:p>
            </p:txBody>
          </p:sp>
          <p:sp>
            <p:nvSpPr>
              <p:cNvPr id="33" name="Прямоугольник 32">
                <a:extLst>
                  <a:ext uri="{FF2B5EF4-FFF2-40B4-BE49-F238E27FC236}">
                    <a16:creationId xmlns:a16="http://schemas.microsoft.com/office/drawing/2014/main" id="{4169D708-8D1C-40F0-B7D1-F59A1D627D05}"/>
                  </a:ext>
                </a:extLst>
              </p:cNvPr>
              <p:cNvSpPr/>
              <p:nvPr/>
            </p:nvSpPr>
            <p:spPr>
              <a:xfrm>
                <a:off x="7605547" y="2770412"/>
                <a:ext cx="4247894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48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Cambria" pitchFamily="18" charset="0"/>
                    <a:cs typeface="Calibri" panose="020F0502020204030204" pitchFamily="34" charset="0"/>
                  </a:rPr>
                  <a:t>803,5</a:t>
                </a:r>
                <a:r>
                  <a:rPr lang="ru-RU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Cambria" pitchFamily="18" charset="0"/>
                    <a:cs typeface="Calibri" panose="020F0502020204030204" pitchFamily="34" charset="0"/>
                  </a:rPr>
                  <a:t> </a:t>
                </a:r>
                <a:r>
                  <a:rPr lang="ru-RU" sz="24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Cambria" pitchFamily="18" charset="0"/>
                    <a:cs typeface="Calibri" panose="020F0502020204030204" pitchFamily="34" charset="0"/>
                  </a:rPr>
                  <a:t>миллионов рублей</a:t>
                </a:r>
                <a:endParaRPr lang="ru-RU" sz="3200" dirty="0">
                  <a:solidFill>
                    <a:srgbClr val="002060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35577C4A-B54E-4CD6-B39F-2CC229F0B578}"/>
                </a:ext>
              </a:extLst>
            </p:cNvPr>
            <p:cNvCxnSpPr>
              <a:cxnSpLocks/>
            </p:cNvCxnSpPr>
            <p:nvPr/>
          </p:nvCxnSpPr>
          <p:spPr>
            <a:xfrm>
              <a:off x="6578202" y="3847852"/>
              <a:ext cx="1168798" cy="0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A004A3F6-39B5-417B-84D8-F21945FB152C}"/>
              </a:ext>
            </a:extLst>
          </p:cNvPr>
          <p:cNvGrpSpPr/>
          <p:nvPr/>
        </p:nvGrpSpPr>
        <p:grpSpPr>
          <a:xfrm>
            <a:off x="319394" y="4265709"/>
            <a:ext cx="11534047" cy="830997"/>
            <a:chOff x="319394" y="4265709"/>
            <a:chExt cx="11534047" cy="830997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967B12A-5E5B-4F19-BABC-C3EA98E3C06A}"/>
                </a:ext>
              </a:extLst>
            </p:cNvPr>
            <p:cNvGrpSpPr/>
            <p:nvPr/>
          </p:nvGrpSpPr>
          <p:grpSpPr>
            <a:xfrm>
              <a:off x="319394" y="4265709"/>
              <a:ext cx="11534047" cy="830997"/>
              <a:chOff x="319394" y="5205509"/>
              <a:chExt cx="11534047" cy="830997"/>
            </a:xfrm>
          </p:grpSpPr>
          <p:sp>
            <p:nvSpPr>
              <p:cNvPr id="31" name="Прямоугольник: усеченные противолежащие углы 30">
                <a:extLst>
                  <a:ext uri="{FF2B5EF4-FFF2-40B4-BE49-F238E27FC236}">
                    <a16:creationId xmlns:a16="http://schemas.microsoft.com/office/drawing/2014/main" id="{25C10B39-44EF-4F37-8962-3BF505002FBB}"/>
                  </a:ext>
                </a:extLst>
              </p:cNvPr>
              <p:cNvSpPr/>
              <p:nvPr/>
            </p:nvSpPr>
            <p:spPr>
              <a:xfrm>
                <a:off x="319394" y="5353320"/>
                <a:ext cx="6258808" cy="465773"/>
              </a:xfrm>
              <a:prstGeom prst="snip2DiagRect">
                <a:avLst>
                  <a:gd name="adj1" fmla="val 0"/>
                  <a:gd name="adj2" fmla="val 21051"/>
                </a:avLst>
              </a:prstGeom>
              <a:solidFill>
                <a:srgbClr val="0070C0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mbria" pitchFamily="18" charset="0"/>
                    <a:cs typeface="Calibri" panose="020F0502020204030204" pitchFamily="34" charset="0"/>
                  </a:rPr>
                  <a:t>Работники организаций культуры</a:t>
                </a:r>
              </a:p>
            </p:txBody>
          </p:sp>
          <p:sp>
            <p:nvSpPr>
              <p:cNvPr id="36" name="Прямоугольник 35">
                <a:extLst>
                  <a:ext uri="{FF2B5EF4-FFF2-40B4-BE49-F238E27FC236}">
                    <a16:creationId xmlns:a16="http://schemas.microsoft.com/office/drawing/2014/main" id="{DF08426A-BBB5-4AB2-AEE5-F2BE5E176E26}"/>
                  </a:ext>
                </a:extLst>
              </p:cNvPr>
              <p:cNvSpPr/>
              <p:nvPr/>
            </p:nvSpPr>
            <p:spPr>
              <a:xfrm>
                <a:off x="7559060" y="5205509"/>
                <a:ext cx="4294381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48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Cambria" pitchFamily="18" charset="0"/>
                    <a:cs typeface="Calibri" panose="020F0502020204030204" pitchFamily="34" charset="0"/>
                  </a:rPr>
                  <a:t>290,5 </a:t>
                </a:r>
                <a:r>
                  <a:rPr lang="ru-RU" sz="24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Cambria" pitchFamily="18" charset="0"/>
                    <a:cs typeface="Calibri" panose="020F0502020204030204" pitchFamily="34" charset="0"/>
                  </a:rPr>
                  <a:t>миллионов рублей</a:t>
                </a:r>
                <a:endParaRPr lang="ru-RU" sz="3200" dirty="0">
                  <a:solidFill>
                    <a:srgbClr val="002060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DFB48A34-FE68-4896-9A38-9C654DA29932}"/>
                </a:ext>
              </a:extLst>
            </p:cNvPr>
            <p:cNvCxnSpPr>
              <a:cxnSpLocks/>
            </p:cNvCxnSpPr>
            <p:nvPr/>
          </p:nvCxnSpPr>
          <p:spPr>
            <a:xfrm>
              <a:off x="6578202" y="4658858"/>
              <a:ext cx="1168798" cy="0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EA60A386-3770-4B77-90CA-D567ED75E8DD}"/>
              </a:ext>
            </a:extLst>
          </p:cNvPr>
          <p:cNvGrpSpPr/>
          <p:nvPr/>
        </p:nvGrpSpPr>
        <p:grpSpPr>
          <a:xfrm>
            <a:off x="319394" y="5040615"/>
            <a:ext cx="11534047" cy="870816"/>
            <a:chOff x="319394" y="5040615"/>
            <a:chExt cx="11534047" cy="870816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86E9488F-2A80-4158-AE2F-E60F175BAB35}"/>
                </a:ext>
              </a:extLst>
            </p:cNvPr>
            <p:cNvGrpSpPr/>
            <p:nvPr/>
          </p:nvGrpSpPr>
          <p:grpSpPr>
            <a:xfrm>
              <a:off x="319394" y="5040615"/>
              <a:ext cx="11534047" cy="870816"/>
              <a:chOff x="319394" y="4380215"/>
              <a:chExt cx="11534047" cy="870816"/>
            </a:xfrm>
          </p:grpSpPr>
          <p:sp>
            <p:nvSpPr>
              <p:cNvPr id="29" name="Прямоугольник: усеченные противолежащие углы 28">
                <a:extLst>
                  <a:ext uri="{FF2B5EF4-FFF2-40B4-BE49-F238E27FC236}">
                    <a16:creationId xmlns:a16="http://schemas.microsoft.com/office/drawing/2014/main" id="{35B11839-541C-4EC3-9D9D-88F911DEC8EC}"/>
                  </a:ext>
                </a:extLst>
              </p:cNvPr>
              <p:cNvSpPr/>
              <p:nvPr/>
            </p:nvSpPr>
            <p:spPr>
              <a:xfrm>
                <a:off x="319394" y="4380215"/>
                <a:ext cx="6258808" cy="815102"/>
              </a:xfrm>
              <a:prstGeom prst="snip2DiagRect">
                <a:avLst>
                  <a:gd name="adj1" fmla="val 0"/>
                  <a:gd name="adj2" fmla="val 21051"/>
                </a:avLst>
              </a:prstGeom>
              <a:solidFill>
                <a:srgbClr val="0070C0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mbria" pitchFamily="18" charset="0"/>
                    <a:cs typeface="Calibri" panose="020F0502020204030204" pitchFamily="34" charset="0"/>
                  </a:rPr>
                  <a:t>Педагогические работники дополнительного образования детей</a:t>
                </a:r>
              </a:p>
            </p:txBody>
          </p:sp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21A15DFA-D3F3-4BA2-8F29-D6CFF0A5EE13}"/>
                  </a:ext>
                </a:extLst>
              </p:cNvPr>
              <p:cNvSpPr/>
              <p:nvPr/>
            </p:nvSpPr>
            <p:spPr>
              <a:xfrm>
                <a:off x="7559060" y="4420034"/>
                <a:ext cx="4294381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48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Cambria" pitchFamily="18" charset="0"/>
                    <a:cs typeface="Calibri" panose="020F0502020204030204" pitchFamily="34" charset="0"/>
                  </a:rPr>
                  <a:t>287,7 </a:t>
                </a:r>
                <a:r>
                  <a:rPr lang="ru-RU" sz="24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Cambria" pitchFamily="18" charset="0"/>
                    <a:cs typeface="Calibri" panose="020F0502020204030204" pitchFamily="34" charset="0"/>
                  </a:rPr>
                  <a:t>миллионов рублей</a:t>
                </a:r>
                <a:endParaRPr lang="ru-RU" sz="3200" dirty="0">
                  <a:solidFill>
                    <a:srgbClr val="002060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44" name="Прямая соединительная линия 43">
              <a:extLst>
                <a:ext uri="{FF2B5EF4-FFF2-40B4-BE49-F238E27FC236}">
                  <a16:creationId xmlns:a16="http://schemas.microsoft.com/office/drawing/2014/main" id="{2A1CA410-23C8-435C-8107-7188519762CF}"/>
                </a:ext>
              </a:extLst>
            </p:cNvPr>
            <p:cNvCxnSpPr>
              <a:cxnSpLocks/>
            </p:cNvCxnSpPr>
            <p:nvPr/>
          </p:nvCxnSpPr>
          <p:spPr>
            <a:xfrm>
              <a:off x="6569101" y="5495932"/>
              <a:ext cx="1168798" cy="0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1C0E4C09-7657-41F7-BAA6-360EB9A7E630}"/>
              </a:ext>
            </a:extLst>
          </p:cNvPr>
          <p:cNvGrpSpPr/>
          <p:nvPr/>
        </p:nvGrpSpPr>
        <p:grpSpPr>
          <a:xfrm>
            <a:off x="319394" y="5976907"/>
            <a:ext cx="11534047" cy="830997"/>
            <a:chOff x="319394" y="5976907"/>
            <a:chExt cx="11534047" cy="830997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21B0538B-771A-4A29-8CE2-BA8AC9C13D12}"/>
                </a:ext>
              </a:extLst>
            </p:cNvPr>
            <p:cNvGrpSpPr/>
            <p:nvPr/>
          </p:nvGrpSpPr>
          <p:grpSpPr>
            <a:xfrm>
              <a:off x="319394" y="5976907"/>
              <a:ext cx="11534047" cy="830997"/>
              <a:chOff x="319394" y="5976907"/>
              <a:chExt cx="11534047" cy="830997"/>
            </a:xfrm>
          </p:grpSpPr>
          <p:sp>
            <p:nvSpPr>
              <p:cNvPr id="32" name="Прямоугольник: усеченные противолежащие углы 31">
                <a:extLst>
                  <a:ext uri="{FF2B5EF4-FFF2-40B4-BE49-F238E27FC236}">
                    <a16:creationId xmlns:a16="http://schemas.microsoft.com/office/drawing/2014/main" id="{D19DD8E4-6338-45C6-A384-EA0F81C0F12B}"/>
                  </a:ext>
                </a:extLst>
              </p:cNvPr>
              <p:cNvSpPr/>
              <p:nvPr/>
            </p:nvSpPr>
            <p:spPr>
              <a:xfrm>
                <a:off x="319394" y="5977098"/>
                <a:ext cx="6258808" cy="815102"/>
              </a:xfrm>
              <a:prstGeom prst="snip2DiagRect">
                <a:avLst>
                  <a:gd name="adj1" fmla="val 0"/>
                  <a:gd name="adj2" fmla="val 21051"/>
                </a:avLst>
              </a:prstGeom>
              <a:solidFill>
                <a:srgbClr val="0070C0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mbria" pitchFamily="18" charset="0"/>
                    <a:cs typeface="Calibri" panose="020F0502020204030204" pitchFamily="34" charset="0"/>
                  </a:rPr>
                  <a:t>Педагогические работники организаций физической культуры</a:t>
                </a:r>
              </a:p>
            </p:txBody>
          </p:sp>
          <p:sp>
            <p:nvSpPr>
              <p:cNvPr id="37" name="Прямоугольник 36">
                <a:extLst>
                  <a:ext uri="{FF2B5EF4-FFF2-40B4-BE49-F238E27FC236}">
                    <a16:creationId xmlns:a16="http://schemas.microsoft.com/office/drawing/2014/main" id="{BE30B733-C0E6-46A2-B99D-C499C0481F6B}"/>
                  </a:ext>
                </a:extLst>
              </p:cNvPr>
              <p:cNvSpPr/>
              <p:nvPr/>
            </p:nvSpPr>
            <p:spPr>
              <a:xfrm>
                <a:off x="7559060" y="5976907"/>
                <a:ext cx="4294381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48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Cambria" pitchFamily="18" charset="0"/>
                    <a:cs typeface="Calibri" panose="020F0502020204030204" pitchFamily="34" charset="0"/>
                  </a:rPr>
                  <a:t>133,2 </a:t>
                </a:r>
                <a:r>
                  <a:rPr lang="ru-RU" sz="24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Cambria" pitchFamily="18" charset="0"/>
                    <a:cs typeface="Calibri" panose="020F0502020204030204" pitchFamily="34" charset="0"/>
                  </a:rPr>
                  <a:t>миллионов рублей</a:t>
                </a:r>
                <a:endParaRPr lang="ru-RU" sz="3200" dirty="0">
                  <a:solidFill>
                    <a:srgbClr val="002060"/>
                  </a:solidFill>
                  <a:latin typeface="Calibri" panose="020F0502020204030204" pitchFamily="34" charset="0"/>
                  <a:ea typeface="Cambria" pitchFamily="18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id="{A026F8F7-43EA-46F1-A334-CF4B3A85EE87}"/>
                </a:ext>
              </a:extLst>
            </p:cNvPr>
            <p:cNvCxnSpPr>
              <a:cxnSpLocks/>
            </p:cNvCxnSpPr>
            <p:nvPr/>
          </p:nvCxnSpPr>
          <p:spPr>
            <a:xfrm>
              <a:off x="6578202" y="6430597"/>
              <a:ext cx="1168798" cy="0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0637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353791" y="464696"/>
            <a:ext cx="1418156" cy="3263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BC95AF2F-2B73-4B7F-AC1B-A2482A9C780D}"/>
              </a:ext>
            </a:extLst>
          </p:cNvPr>
          <p:cNvGrpSpPr/>
          <p:nvPr/>
        </p:nvGrpSpPr>
        <p:grpSpPr>
          <a:xfrm>
            <a:off x="1814617" y="-158833"/>
            <a:ext cx="2214067" cy="7182122"/>
            <a:chOff x="-30952" y="-402187"/>
            <a:chExt cx="2138818" cy="10557055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5248759D-A85F-4A68-9620-E1525FE75F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l="-1148" t="37904" r="1148" b="3956"/>
            <a:stretch/>
          </p:blipFill>
          <p:spPr>
            <a:xfrm flipV="1">
              <a:off x="-30952" y="5266658"/>
              <a:ext cx="2136473" cy="4888210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0F7F6233-2302-4F56-9434-C55533971B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l="-1148" t="28619" r="1148" b="3956"/>
            <a:stretch/>
          </p:blipFill>
          <p:spPr>
            <a:xfrm>
              <a:off x="-28607" y="-402187"/>
              <a:ext cx="2136473" cy="5668845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508" y="226823"/>
            <a:ext cx="9274653" cy="1143263"/>
          </a:xfrm>
          <a:ln w="28575">
            <a:solidFill>
              <a:srgbClr val="002060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81631" tIns="40816" rIns="81631" bIns="40816" rtlCol="0" anchor="ctr">
            <a:noAutofit/>
          </a:bodyPr>
          <a:lstStyle/>
          <a:p>
            <a:pPr algn="ctr"/>
            <a:r>
              <a:rPr lang="ru-RU" sz="23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Софинансирование</a:t>
            </a:r>
            <a:r>
              <a:rPr lang="ru-RU" sz="2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 национальных проектов и государственных программ за счет средств городского бюджета - 211,6 млн.рублей </a:t>
            </a:r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1523955" y="120560"/>
            <a:ext cx="8752199" cy="652611"/>
          </a:xfrm>
          <a:prstGeom prst="rect">
            <a:avLst/>
          </a:prstGeom>
        </p:spPr>
        <p:txBody>
          <a:bodyPr vert="horz" lIns="81631" tIns="40816" rIns="81631" bIns="40816" rtlCol="0" anchor="ctr">
            <a:noAutofit/>
          </a:bodyPr>
          <a:lstStyle>
            <a:lvl1pPr algn="ctr" defTabSz="1008038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900" b="1" dirty="0">
              <a:solidFill>
                <a:srgbClr val="002060"/>
              </a:solidFill>
              <a:latin typeface="Calibri" panose="020F0502020204030204" pitchFamily="34" charset="0"/>
              <a:ea typeface="Cambria" pitchFamily="18" charset="0"/>
              <a:cs typeface="Calibri" panose="020F0502020204030204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9927060" y="141898"/>
            <a:ext cx="1620000" cy="162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85000"/>
                <a:lumOff val="15000"/>
                <a:alpha val="4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9949190" y="440509"/>
            <a:ext cx="1636336" cy="95410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641,5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mbria" pitchFamily="18" charset="0"/>
              <a:cs typeface="Calibri" panose="020F0502020204030204" pitchFamily="34" charset="0"/>
            </a:endParaRPr>
          </a:p>
          <a:p>
            <a:pPr algn="ctr"/>
            <a:r>
              <a:rPr lang="ru-RU" sz="14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млн.рублей</a:t>
            </a:r>
            <a:endParaRPr lang="ru-RU" sz="1400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Cambria" pitchFamily="18" charset="0"/>
              <a:cs typeface="Calibri" panose="020F0502020204030204" pitchFamily="34" charset="0"/>
            </a:endParaRPr>
          </a:p>
          <a:p>
            <a:pPr algn="ctr"/>
            <a:endParaRPr lang="ru-RU" sz="200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Cambria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64" name="Объект 3">
            <a:extLst>
              <a:ext uri="{FF2B5EF4-FFF2-40B4-BE49-F238E27FC236}">
                <a16:creationId xmlns:a16="http://schemas.microsoft.com/office/drawing/2014/main" id="{871B2028-5455-42EB-B907-F0E7C08485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560160"/>
              </p:ext>
            </p:extLst>
          </p:nvPr>
        </p:nvGraphicFramePr>
        <p:xfrm>
          <a:off x="52919" y="3469169"/>
          <a:ext cx="6306188" cy="32050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38181">
                  <a:extLst>
                    <a:ext uri="{9D8B030D-6E8A-4147-A177-3AD203B41FA5}">
                      <a16:colId xmlns:a16="http://schemas.microsoft.com/office/drawing/2014/main" val="2604796076"/>
                    </a:ext>
                  </a:extLst>
                </a:gridCol>
                <a:gridCol w="1368007">
                  <a:extLst>
                    <a:ext uri="{9D8B030D-6E8A-4147-A177-3AD203B41FA5}">
                      <a16:colId xmlns:a16="http://schemas.microsoft.com/office/drawing/2014/main" val="349174500"/>
                    </a:ext>
                  </a:extLst>
                </a:gridCol>
              </a:tblGrid>
              <a:tr h="68543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Региональный проект</a:t>
                      </a:r>
                    </a:p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«Обеспечение устойчивого сокращения непригодного для проживания жилищного фонда»</a:t>
                      </a:r>
                    </a:p>
                    <a:p>
                      <a:pPr algn="just" fontAlgn="t"/>
                      <a:r>
                        <a:rPr lang="ru-RU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ru-RU" sz="1400" b="0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приобретено </a:t>
                      </a:r>
                      <a:r>
                        <a:rPr lang="ru-RU" sz="1400" b="1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67 квартир </a:t>
                      </a:r>
                      <a:r>
                        <a:rPr lang="ru-RU" sz="1400" b="0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и предоставлено </a:t>
                      </a:r>
                      <a:r>
                        <a:rPr lang="ru-RU" sz="1400" b="1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 выплаты </a:t>
                      </a:r>
                      <a:r>
                        <a:rPr lang="ru-RU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для расселения</a:t>
                      </a:r>
                      <a:r>
                        <a:rPr lang="ru-RU" sz="1400" b="0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аварийного жилищного фонда</a:t>
                      </a:r>
                      <a:endParaRPr lang="ru-RU" sz="14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317,5 </a:t>
                      </a:r>
                    </a:p>
                    <a:p>
                      <a:pPr algn="ctr" fontAlgn="t"/>
                      <a:r>
                        <a:rPr lang="ru-RU" sz="1600" b="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Cambria" pitchFamily="18" charset="0"/>
                          <a:cs typeface="Calibri" panose="020F0502020204030204" pitchFamily="34" charset="0"/>
                        </a:rPr>
                        <a:t>млн.руб</a:t>
                      </a:r>
                      <a:r>
                        <a:rPr lang="ru-RU" sz="16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Cambria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542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Региональный проект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«Региональная и местная дорожная сеть»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103,1 </a:t>
                      </a:r>
                    </a:p>
                    <a:p>
                      <a:pPr algn="ctr" fontAlgn="t"/>
                      <a:r>
                        <a:rPr lang="ru-RU" sz="1600" b="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Cambria" pitchFamily="18" charset="0"/>
                          <a:cs typeface="Calibri" panose="020F0502020204030204" pitchFamily="34" charset="0"/>
                        </a:rPr>
                        <a:t>млн.руб</a:t>
                      </a:r>
                      <a:r>
                        <a:rPr lang="ru-RU" sz="16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Cambria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402">
                <a:tc>
                  <a:txBody>
                    <a:bodyPr/>
                    <a:lstStyle/>
                    <a:p>
                      <a:pPr algn="ctr" defTabSz="914400">
                        <a:defRPr/>
                      </a:pPr>
                      <a:r>
                        <a:rPr lang="ru-RU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Региональный проект</a:t>
                      </a:r>
                    </a:p>
                    <a:p>
                      <a:pPr algn="ctr" defTabSz="914400">
                        <a:defRPr/>
                      </a:pPr>
                      <a:r>
                        <a:rPr lang="ru-RU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«Формирование комфортной городской среды»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112,4 </a:t>
                      </a:r>
                    </a:p>
                    <a:p>
                      <a:pPr algn="ctr" fontAlgn="t"/>
                      <a:r>
                        <a:rPr lang="ru-RU" sz="1600" b="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Cambria" pitchFamily="18" charset="0"/>
                          <a:cs typeface="Calibri" panose="020F0502020204030204" pitchFamily="34" charset="0"/>
                        </a:rPr>
                        <a:t>млн.руб</a:t>
                      </a:r>
                      <a:r>
                        <a:rPr lang="ru-RU" sz="16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Cambria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49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 Комплексное благоустройство</a:t>
                      </a:r>
                      <a:r>
                        <a:rPr lang="ru-RU" sz="1400" b="0" i="1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парка Молодежный</a:t>
                      </a:r>
                      <a:endParaRPr lang="ru-RU" sz="1400" b="0" i="1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2000" b="1" i="1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56,5 </a:t>
                      </a:r>
                      <a:r>
                        <a:rPr lang="ru-RU" sz="1400" b="0" i="1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Cambria" pitchFamily="18" charset="0"/>
                          <a:cs typeface="Calibri" panose="020F0502020204030204" pitchFamily="34" charset="0"/>
                        </a:rPr>
                        <a:t>млн.руб</a:t>
                      </a:r>
                      <a:r>
                        <a:rPr lang="ru-RU" sz="1400" b="0" i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Cambria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228210"/>
                  </a:ext>
                </a:extLst>
              </a:tr>
              <a:tr h="25605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 Благоустройство территории общего пользования вокруг ДКХ с прилегающим бульваром Победы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1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55,9 </a:t>
                      </a:r>
                      <a:r>
                        <a:rPr lang="ru-RU" sz="1400" b="0" i="1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Cambria" pitchFamily="18" charset="0"/>
                          <a:cs typeface="Calibri" panose="020F0502020204030204" pitchFamily="34" charset="0"/>
                        </a:rPr>
                        <a:t>млн.руб</a:t>
                      </a:r>
                      <a:r>
                        <a:rPr lang="ru-RU" sz="1400" b="0" i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Cambria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457788"/>
                  </a:ext>
                </a:extLst>
              </a:tr>
            </a:tbl>
          </a:graphicData>
        </a:graphic>
      </p:graphicFrame>
      <p:graphicFrame>
        <p:nvGraphicFramePr>
          <p:cNvPr id="67" name="Объект 3">
            <a:extLst>
              <a:ext uri="{FF2B5EF4-FFF2-40B4-BE49-F238E27FC236}">
                <a16:creationId xmlns:a16="http://schemas.microsoft.com/office/drawing/2014/main" id="{871B2028-5455-42EB-B907-F0E7C08485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4334930"/>
              </p:ext>
            </p:extLst>
          </p:nvPr>
        </p:nvGraphicFramePr>
        <p:xfrm>
          <a:off x="6537821" y="3479685"/>
          <a:ext cx="5317352" cy="9544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61612">
                  <a:extLst>
                    <a:ext uri="{9D8B030D-6E8A-4147-A177-3AD203B41FA5}">
                      <a16:colId xmlns:a16="http://schemas.microsoft.com/office/drawing/2014/main" val="2604796076"/>
                    </a:ext>
                  </a:extLst>
                </a:gridCol>
                <a:gridCol w="855740">
                  <a:extLst>
                    <a:ext uri="{9D8B030D-6E8A-4147-A177-3AD203B41FA5}">
                      <a16:colId xmlns:a16="http://schemas.microsoft.com/office/drawing/2014/main" val="349174500"/>
                    </a:ext>
                  </a:extLst>
                </a:gridCol>
              </a:tblGrid>
              <a:tr h="586597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Cambria" pitchFamily="18" charset="0"/>
                          <a:cs typeface="Calibri" panose="020F0502020204030204" pitchFamily="34" charset="0"/>
                        </a:rPr>
                        <a:t>Региональный проект «Семейные ценности 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Cambria" pitchFamily="18" charset="0"/>
                          <a:cs typeface="Calibri" panose="020F0502020204030204" pitchFamily="34" charset="0"/>
                        </a:rPr>
                        <a:t>и инфраструктура культуры» 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Cambria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6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Cambria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4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Cambria" pitchFamily="18" charset="0"/>
                          <a:cs typeface="Calibri" panose="020F0502020204030204" pitchFamily="34" charset="0"/>
                        </a:rPr>
                        <a:t>выполнение работ по капитальному ремонту здания «Театр Кукол»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Cambria" pitchFamily="18" charset="0"/>
                          <a:cs typeface="Calibri" panose="020F0502020204030204" pitchFamily="34" charset="0"/>
                        </a:rPr>
                        <a:t>15,2</a:t>
                      </a:r>
                    </a:p>
                    <a:p>
                      <a:pPr algn="ctr" fontAlgn="t"/>
                      <a:r>
                        <a:rPr lang="ru-RU" sz="1600" b="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Cambria" pitchFamily="18" charset="0"/>
                          <a:cs typeface="Calibri" panose="020F0502020204030204" pitchFamily="34" charset="0"/>
                        </a:rPr>
                        <a:t>млн.руб</a:t>
                      </a:r>
                      <a:r>
                        <a:rPr lang="ru-RU" sz="16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ea typeface="Cambria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45785CA-6D42-4452-BD2F-73058A19C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r="26847" b="9393"/>
          <a:stretch/>
        </p:blipFill>
        <p:spPr bwMode="auto">
          <a:xfrm>
            <a:off x="11547060" y="-33135"/>
            <a:ext cx="616226" cy="85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Скругленный прямоугольник 61">
            <a:extLst>
              <a:ext uri="{FF2B5EF4-FFF2-40B4-BE49-F238E27FC236}">
                <a16:creationId xmlns:a16="http://schemas.microsoft.com/office/drawing/2014/main" id="{2C934179-BA9E-444F-9449-A66B92DAB8FB}"/>
              </a:ext>
            </a:extLst>
          </p:cNvPr>
          <p:cNvSpPr/>
          <p:nvPr/>
        </p:nvSpPr>
        <p:spPr>
          <a:xfrm>
            <a:off x="12000558" y="3267530"/>
            <a:ext cx="215900" cy="359568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11822747" y="6505575"/>
            <a:ext cx="444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9</a:t>
            </a:r>
            <a:endParaRPr lang="ru-RU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id="{6D5BDA46-5CFA-44B8-B1FD-042C1C17BFFD}"/>
              </a:ext>
            </a:extLst>
          </p:cNvPr>
          <p:cNvSpPr/>
          <p:nvPr/>
        </p:nvSpPr>
        <p:spPr>
          <a:xfrm>
            <a:off x="1247391" y="1514099"/>
            <a:ext cx="2085981" cy="946779"/>
          </a:xfrm>
          <a:custGeom>
            <a:avLst/>
            <a:gdLst>
              <a:gd name="connsiteX0" fmla="*/ 2322036 w 2322036"/>
              <a:gd name="connsiteY0" fmla="*/ 0 h 1439987"/>
              <a:gd name="connsiteX1" fmla="*/ 1160501 w 2322036"/>
              <a:gd name="connsiteY1" fmla="*/ 259492 h 1439987"/>
              <a:gd name="connsiteX2" fmla="*/ 1308782 w 2322036"/>
              <a:gd name="connsiteY2" fmla="*/ 926757 h 1439987"/>
              <a:gd name="connsiteX3" fmla="*/ 394382 w 2322036"/>
              <a:gd name="connsiteY3" fmla="*/ 704335 h 1439987"/>
              <a:gd name="connsiteX4" fmla="*/ 23679 w 2322036"/>
              <a:gd name="connsiteY4" fmla="*/ 1421027 h 1439987"/>
              <a:gd name="connsiteX5" fmla="*/ 36036 w 2322036"/>
              <a:gd name="connsiteY5" fmla="*/ 1248032 h 1439987"/>
              <a:gd name="connsiteX6" fmla="*/ 23679 w 2322036"/>
              <a:gd name="connsiteY6" fmla="*/ 1421027 h 1439987"/>
              <a:gd name="connsiteX7" fmla="*/ 134890 w 2322036"/>
              <a:gd name="connsiteY7" fmla="*/ 1285103 h 143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22036" h="1439987">
                <a:moveTo>
                  <a:pt x="2322036" y="0"/>
                </a:moveTo>
                <a:cubicBezTo>
                  <a:pt x="1825706" y="52516"/>
                  <a:pt x="1329377" y="105033"/>
                  <a:pt x="1160501" y="259492"/>
                </a:cubicBezTo>
                <a:cubicBezTo>
                  <a:pt x="991625" y="413951"/>
                  <a:pt x="1436468" y="852617"/>
                  <a:pt x="1308782" y="926757"/>
                </a:cubicBezTo>
                <a:cubicBezTo>
                  <a:pt x="1181096" y="1000897"/>
                  <a:pt x="608566" y="621957"/>
                  <a:pt x="394382" y="704335"/>
                </a:cubicBezTo>
                <a:cubicBezTo>
                  <a:pt x="180198" y="786713"/>
                  <a:pt x="83403" y="1330411"/>
                  <a:pt x="23679" y="1421027"/>
                </a:cubicBezTo>
                <a:cubicBezTo>
                  <a:pt x="-36045" y="1511643"/>
                  <a:pt x="36036" y="1248032"/>
                  <a:pt x="36036" y="1248032"/>
                </a:cubicBezTo>
                <a:cubicBezTo>
                  <a:pt x="36036" y="1248032"/>
                  <a:pt x="7203" y="1414849"/>
                  <a:pt x="23679" y="1421027"/>
                </a:cubicBezTo>
                <a:cubicBezTo>
                  <a:pt x="40155" y="1427206"/>
                  <a:pt x="87522" y="1356154"/>
                  <a:pt x="134890" y="1285103"/>
                </a:cubicBezTo>
              </a:path>
            </a:pathLst>
          </a:cu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id="{34750348-2A42-434F-A0F8-69237C16C9B4}"/>
              </a:ext>
            </a:extLst>
          </p:cNvPr>
          <p:cNvSpPr/>
          <p:nvPr/>
        </p:nvSpPr>
        <p:spPr>
          <a:xfrm rot="21315186" flipH="1">
            <a:off x="8671602" y="1478542"/>
            <a:ext cx="2026817" cy="1017893"/>
          </a:xfrm>
          <a:custGeom>
            <a:avLst/>
            <a:gdLst>
              <a:gd name="connsiteX0" fmla="*/ 2322036 w 2322036"/>
              <a:gd name="connsiteY0" fmla="*/ 0 h 1439987"/>
              <a:gd name="connsiteX1" fmla="*/ 1160501 w 2322036"/>
              <a:gd name="connsiteY1" fmla="*/ 259492 h 1439987"/>
              <a:gd name="connsiteX2" fmla="*/ 1308782 w 2322036"/>
              <a:gd name="connsiteY2" fmla="*/ 926757 h 1439987"/>
              <a:gd name="connsiteX3" fmla="*/ 394382 w 2322036"/>
              <a:gd name="connsiteY3" fmla="*/ 704335 h 1439987"/>
              <a:gd name="connsiteX4" fmla="*/ 23679 w 2322036"/>
              <a:gd name="connsiteY4" fmla="*/ 1421027 h 1439987"/>
              <a:gd name="connsiteX5" fmla="*/ 36036 w 2322036"/>
              <a:gd name="connsiteY5" fmla="*/ 1248032 h 1439987"/>
              <a:gd name="connsiteX6" fmla="*/ 23679 w 2322036"/>
              <a:gd name="connsiteY6" fmla="*/ 1421027 h 1439987"/>
              <a:gd name="connsiteX7" fmla="*/ 134890 w 2322036"/>
              <a:gd name="connsiteY7" fmla="*/ 1285103 h 143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22036" h="1439987">
                <a:moveTo>
                  <a:pt x="2322036" y="0"/>
                </a:moveTo>
                <a:cubicBezTo>
                  <a:pt x="1825706" y="52516"/>
                  <a:pt x="1329377" y="105033"/>
                  <a:pt x="1160501" y="259492"/>
                </a:cubicBezTo>
                <a:cubicBezTo>
                  <a:pt x="991625" y="413951"/>
                  <a:pt x="1436468" y="852617"/>
                  <a:pt x="1308782" y="926757"/>
                </a:cubicBezTo>
                <a:cubicBezTo>
                  <a:pt x="1181096" y="1000897"/>
                  <a:pt x="608566" y="621957"/>
                  <a:pt x="394382" y="704335"/>
                </a:cubicBezTo>
                <a:cubicBezTo>
                  <a:pt x="180198" y="786713"/>
                  <a:pt x="83403" y="1330411"/>
                  <a:pt x="23679" y="1421027"/>
                </a:cubicBezTo>
                <a:cubicBezTo>
                  <a:pt x="-36045" y="1511643"/>
                  <a:pt x="36036" y="1248032"/>
                  <a:pt x="36036" y="1248032"/>
                </a:cubicBezTo>
                <a:cubicBezTo>
                  <a:pt x="36036" y="1248032"/>
                  <a:pt x="7203" y="1414849"/>
                  <a:pt x="23679" y="1421027"/>
                </a:cubicBezTo>
                <a:cubicBezTo>
                  <a:pt x="40155" y="1427206"/>
                  <a:pt x="87522" y="1356154"/>
                  <a:pt x="134890" y="1285103"/>
                </a:cubicBezTo>
              </a:path>
            </a:pathLst>
          </a:cu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EEE49AB8-BEBF-42CF-AEE1-F9F7AEAE923F}"/>
              </a:ext>
            </a:extLst>
          </p:cNvPr>
          <p:cNvSpPr txBox="1">
            <a:spLocks/>
          </p:cNvSpPr>
          <p:nvPr/>
        </p:nvSpPr>
        <p:spPr>
          <a:xfrm>
            <a:off x="2833554" y="1503542"/>
            <a:ext cx="6314686" cy="754134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</p:spPr>
        <p:txBody>
          <a:bodyPr vert="horz" lIns="100804" tIns="50402" rIns="100804" bIns="50402" rtlCol="0" anchor="ctr">
            <a:noAutofit/>
          </a:bodyPr>
          <a:lstStyle>
            <a:lvl1pPr algn="l" defTabSz="54004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004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itchFamily="18" charset="0"/>
                <a:cs typeface="Calibri" panose="020F0502020204030204" pitchFamily="34" charset="0"/>
              </a:rPr>
              <a:t>Реализация национальных проектов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02F3B51A-6BBF-470B-BF97-04FE1CF660BE}"/>
              </a:ext>
            </a:extLst>
          </p:cNvPr>
          <p:cNvSpPr/>
          <p:nvPr/>
        </p:nvSpPr>
        <p:spPr>
          <a:xfrm>
            <a:off x="1146039" y="2724552"/>
            <a:ext cx="38426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080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</a:rPr>
              <a:t>533,0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</a:rPr>
              <a:t>млн.рублей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ea typeface="Cambria" pitchFamily="18" charset="0"/>
              <a:cs typeface="Calibri" panose="020F0502020204030204" pitchFamily="34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BAEC5083-69A4-4141-870E-9EC880C62F0F}"/>
              </a:ext>
            </a:extLst>
          </p:cNvPr>
          <p:cNvSpPr/>
          <p:nvPr/>
        </p:nvSpPr>
        <p:spPr>
          <a:xfrm>
            <a:off x="301881" y="2455984"/>
            <a:ext cx="6057226" cy="461665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«Инфраструктура для жизни»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ea typeface="Cambria" pitchFamily="18" charset="0"/>
              <a:cs typeface="Calibri" panose="020F0502020204030204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141D4A1F-71F8-4432-B38D-E815C14F4978}"/>
              </a:ext>
            </a:extLst>
          </p:cNvPr>
          <p:cNvSpPr/>
          <p:nvPr/>
        </p:nvSpPr>
        <p:spPr>
          <a:xfrm>
            <a:off x="8002594" y="2751186"/>
            <a:ext cx="30433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080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</a:rPr>
              <a:t>15,2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</a:rPr>
              <a:t>млн.рублей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ea typeface="Cambria" pitchFamily="18" charset="0"/>
              <a:cs typeface="Calibri" panose="020F050202020403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DE7C8D5C-9BF5-4755-A430-F12EA8614B99}"/>
              </a:ext>
            </a:extLst>
          </p:cNvPr>
          <p:cNvSpPr/>
          <p:nvPr/>
        </p:nvSpPr>
        <p:spPr>
          <a:xfrm>
            <a:off x="7203265" y="2460247"/>
            <a:ext cx="4686854" cy="461665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lvl="0" algn="ctr" defTabSz="457200"/>
            <a:r>
              <a:rPr lang="ru-RU" sz="2400" b="1" kern="0" dirty="0">
                <a:solidFill>
                  <a:srgbClr val="4472C4">
                    <a:lumMod val="50000"/>
                  </a:srgbClr>
                </a:solidFill>
              </a:rPr>
              <a:t>«Семья»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5E942A-E255-436C-8552-96EF66C543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619" y="4562330"/>
            <a:ext cx="1964685" cy="1440000"/>
          </a:xfrm>
          <a:prstGeom prst="hexagon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88DB3E0D-4A4E-4858-92DA-986519911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304" y="5301041"/>
            <a:ext cx="1946938" cy="1440000"/>
          </a:xfrm>
          <a:prstGeom prst="hexagon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0A86F4E6-12CB-4D67-9B3F-433165AC292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472" r="5472"/>
          <a:stretch/>
        </p:blipFill>
        <p:spPr>
          <a:xfrm>
            <a:off x="9963667" y="4555478"/>
            <a:ext cx="1994880" cy="1440000"/>
          </a:xfrm>
          <a:prstGeom prst="hexagon">
            <a:avLst/>
          </a:prstGeom>
          <a:ln w="57150">
            <a:solidFill>
              <a:schemeClr val="bg1">
                <a:lumMod val="9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8253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Bridge Main Color">
      <a:dk1>
        <a:srgbClr val="333639"/>
      </a:dk1>
      <a:lt1>
        <a:sysClr val="window" lastClr="FFFFFF"/>
      </a:lt1>
      <a:dk2>
        <a:srgbClr val="353A42"/>
      </a:dk2>
      <a:lt2>
        <a:srgbClr val="ECF0F1"/>
      </a:lt2>
      <a:accent1>
        <a:srgbClr val="D70444"/>
      </a:accent1>
      <a:accent2>
        <a:srgbClr val="FFD014"/>
      </a:accent2>
      <a:accent3>
        <a:srgbClr val="99B433"/>
      </a:accent3>
      <a:accent4>
        <a:srgbClr val="F8960D"/>
      </a:accent4>
      <a:accent5>
        <a:srgbClr val="00A19C"/>
      </a:accent5>
      <a:accent6>
        <a:srgbClr val="AAB2BD"/>
      </a:accent6>
      <a:hlink>
        <a:srgbClr val="F8960D"/>
      </a:hlink>
      <a:folHlink>
        <a:srgbClr val="D70444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17170</TotalTime>
  <Words>3918</Words>
  <Application>Microsoft Office PowerPoint</Application>
  <PresentationFormat>Широкоэкранный</PresentationFormat>
  <Paragraphs>821</Paragraphs>
  <Slides>31</Slides>
  <Notes>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31</vt:i4>
      </vt:variant>
    </vt:vector>
  </HeadingPairs>
  <TitlesOfParts>
    <vt:vector size="46" baseType="lpstr">
      <vt:lpstr>Arial</vt:lpstr>
      <vt:lpstr>Calibri</vt:lpstr>
      <vt:lpstr>Calibri Light</vt:lpstr>
      <vt:lpstr>Roboto Condensed Light</vt:lpstr>
      <vt:lpstr>Wingdings</vt:lpstr>
      <vt:lpstr>Тема Office</vt:lpstr>
      <vt:lpstr>Office Theme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Указ Президента России № 597 от 7 мая 2012 года «О мероприятиях по реализации государственной социальной политики»</vt:lpstr>
      <vt:lpstr>Софинансирование национальных проектов и государственных программ за счет средств городского бюджета - 211,6 млн.рублей </vt:lpstr>
      <vt:lpstr>На 1 рубль средств городского бюджета привлечено 6,3 рубля средств федерального и областного бюджетов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Ksenia</dc:creator>
  <cp:lastModifiedBy>Маненков Евгений Вячеславович</cp:lastModifiedBy>
  <cp:revision>1162</cp:revision>
  <cp:lastPrinted>2026-04-10T13:57:44Z</cp:lastPrinted>
  <dcterms:created xsi:type="dcterms:W3CDTF">2020-06-24T08:00:02Z</dcterms:created>
  <dcterms:modified xsi:type="dcterms:W3CDTF">2026-04-15T13:25:57Z</dcterms:modified>
</cp:coreProperties>
</file>